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1" r:id="rId2"/>
  </p:sldMasterIdLst>
  <p:notesMasterIdLst>
    <p:notesMasterId r:id="rId62"/>
  </p:notesMasterIdLst>
  <p:sldIdLst>
    <p:sldId id="331" r:id="rId3"/>
    <p:sldId id="330" r:id="rId4"/>
    <p:sldId id="335" r:id="rId5"/>
    <p:sldId id="322" r:id="rId6"/>
    <p:sldId id="327" r:id="rId7"/>
    <p:sldId id="365" r:id="rId8"/>
    <p:sldId id="313" r:id="rId9"/>
    <p:sldId id="336" r:id="rId10"/>
    <p:sldId id="316" r:id="rId11"/>
    <p:sldId id="266" r:id="rId12"/>
    <p:sldId id="366" r:id="rId13"/>
    <p:sldId id="321" r:id="rId14"/>
    <p:sldId id="354" r:id="rId15"/>
    <p:sldId id="341" r:id="rId16"/>
    <p:sldId id="343" r:id="rId17"/>
    <p:sldId id="346" r:id="rId18"/>
    <p:sldId id="348" r:id="rId19"/>
    <p:sldId id="349" r:id="rId20"/>
    <p:sldId id="350" r:id="rId21"/>
    <p:sldId id="339" r:id="rId22"/>
    <p:sldId id="347" r:id="rId23"/>
    <p:sldId id="337" r:id="rId24"/>
    <p:sldId id="382" r:id="rId25"/>
    <p:sldId id="375" r:id="rId26"/>
    <p:sldId id="376" r:id="rId27"/>
    <p:sldId id="377" r:id="rId28"/>
    <p:sldId id="378" r:id="rId29"/>
    <p:sldId id="379" r:id="rId30"/>
    <p:sldId id="380" r:id="rId31"/>
    <p:sldId id="381" r:id="rId32"/>
    <p:sldId id="383" r:id="rId33"/>
    <p:sldId id="355" r:id="rId34"/>
    <p:sldId id="356" r:id="rId35"/>
    <p:sldId id="352" r:id="rId36"/>
    <p:sldId id="357" r:id="rId37"/>
    <p:sldId id="358" r:id="rId38"/>
    <p:sldId id="359" r:id="rId39"/>
    <p:sldId id="360" r:id="rId40"/>
    <p:sldId id="361" r:id="rId41"/>
    <p:sldId id="362" r:id="rId42"/>
    <p:sldId id="370" r:id="rId43"/>
    <p:sldId id="371" r:id="rId44"/>
    <p:sldId id="384" r:id="rId45"/>
    <p:sldId id="364" r:id="rId46"/>
    <p:sldId id="385" r:id="rId47"/>
    <p:sldId id="386" r:id="rId48"/>
    <p:sldId id="387" r:id="rId49"/>
    <p:sldId id="388" r:id="rId50"/>
    <p:sldId id="389" r:id="rId51"/>
    <p:sldId id="390" r:id="rId52"/>
    <p:sldId id="391" r:id="rId53"/>
    <p:sldId id="392" r:id="rId54"/>
    <p:sldId id="338" r:id="rId55"/>
    <p:sldId id="318" r:id="rId56"/>
    <p:sldId id="319" r:id="rId57"/>
    <p:sldId id="373" r:id="rId58"/>
    <p:sldId id="374" r:id="rId59"/>
    <p:sldId id="304" r:id="rId60"/>
    <p:sldId id="333" r:id="rId61"/>
  </p:sldIdLst>
  <p:sldSz cx="12192000" cy="6858000"/>
  <p:notesSz cx="6858000" cy="9144000"/>
  <p:embeddedFontLst>
    <p:embeddedFont>
      <p:font typeface="-윤고딕340" panose="020B0600000101010101" charset="-127"/>
      <p:regular r:id="rId63"/>
    </p:embeddedFont>
    <p:embeddedFont>
      <p:font typeface="타이포_쌍문동 B" panose="020B0600000101010101" charset="-127"/>
      <p:bold r:id="rId64"/>
    </p:embeddedFont>
    <p:embeddedFont>
      <p:font typeface="Arial Black" panose="020B0A04020102020204" pitchFamily="34" charset="0"/>
      <p:bold r:id="rId65"/>
    </p:embeddedFon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G마켓 산스 Bold" panose="02000000000000000000" pitchFamily="50" charset="-127"/>
      <p:regular r:id="rId70"/>
    </p:embeddedFont>
    <p:embeddedFont>
      <p:font typeface="G마켓 산스 Light" panose="02000000000000000000" pitchFamily="50" charset="-127"/>
      <p:regular r:id="rId71"/>
    </p:embeddedFont>
    <p:embeddedFont>
      <p:font typeface="G마켓 산스 Medium" panose="02000000000000000000" pitchFamily="50" charset="-127"/>
      <p:regular r:id="rId72"/>
    </p:embeddedFont>
    <p:embeddedFont>
      <p:font typeface="나눔스퀘어" panose="020B0600000101010101" pitchFamily="50" charset="-127"/>
      <p:regular r:id="rId73"/>
    </p:embeddedFont>
    <p:embeddedFont>
      <p:font typeface="나눔스퀘어 Bold" panose="020B0600000101010101" pitchFamily="50" charset="-127"/>
      <p:bold r:id="rId74"/>
    </p:embeddedFont>
    <p:embeddedFont>
      <p:font typeface="나눔스퀘어 ExtraBold" panose="020B0600000101010101" pitchFamily="50" charset="-127"/>
      <p:regular r:id="rId75"/>
      <p:bold r:id="rId76"/>
      <p:italic r:id="rId77"/>
      <p:boldItalic r:id="rId78"/>
    </p:embeddedFont>
    <p:embeddedFont>
      <p:font typeface="맑은 고딕" panose="020B0503020000020004" pitchFamily="50" charset="-127"/>
      <p:regular r:id="rId79"/>
      <p:bold r:id="rId80"/>
    </p:embeddedFont>
    <p:embeddedFont>
      <p:font typeface="맑은 고딕 Semilight" panose="020B0502040204020203" pitchFamily="50" charset="-127"/>
      <p:regular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173">
          <p15:clr>
            <a:srgbClr val="A4A3A4"/>
          </p15:clr>
        </p15:guide>
        <p15:guide id="4" pos="3852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15" roundtripDataSignature="AMtx7mgnKQJWtp/V1cjqnjl7NDHWR3Ic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FA6000-A375-4AB0-AE8A-95F711C86547}" v="31" dt="2022-04-01T02:22:53.369"/>
    <p1510:client id="{C2581C32-A0E6-4D18-ABC1-7E9450E6D757}" v="108" dt="2022-04-01T04:21:04.621"/>
  </p1510:revLst>
</p1510:revInfo>
</file>

<file path=ppt/tableStyles.xml><?xml version="1.0" encoding="utf-8"?>
<a:tblStyleLst xmlns:a="http://schemas.openxmlformats.org/drawingml/2006/main" def="{A5D924D7-4D2D-4857-B12F-8B2FB14442F4}">
  <a:tblStyle styleId="{A5D924D7-4D2D-4857-B12F-8B2FB14442F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70350" autoAdjust="0"/>
  </p:normalViewPr>
  <p:slideViewPr>
    <p:cSldViewPr snapToGrid="0">
      <p:cViewPr varScale="1">
        <p:scale>
          <a:sx n="61" d="100"/>
          <a:sy n="61" d="100"/>
        </p:scale>
        <p:origin x="1182" y="66"/>
      </p:cViewPr>
      <p:guideLst>
        <p:guide orient="horz" pos="2160"/>
        <p:guide pos="3840"/>
        <p:guide orient="horz" pos="2173"/>
        <p:guide pos="38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viewProps" Target="viewProps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12.fntdata"/><Relationship Id="rId79" Type="http://schemas.openxmlformats.org/officeDocument/2006/relationships/font" Target="fonts/font17.fntdata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font" Target="fonts/font15.fntdata"/><Relationship Id="rId118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0.fntdata"/><Relationship Id="rId80" Type="http://schemas.openxmlformats.org/officeDocument/2006/relationships/font" Target="fonts/font1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5.fntdata"/><Relationship Id="rId11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19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font" Target="fonts/font16.fntdata"/><Relationship Id="rId81" Type="http://schemas.openxmlformats.org/officeDocument/2006/relationships/font" Target="fonts/font1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4.fntdata"/><Relationship Id="rId120" Type="http://schemas.microsoft.com/office/2015/10/relationships/revisionInfo" Target="revisionInfo.xml"/><Relationship Id="rId7" Type="http://schemas.openxmlformats.org/officeDocument/2006/relationships/slide" Target="slides/slide5.xml"/><Relationship Id="rId71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4.fntdata"/><Relationship Id="rId115" Type="http://customschemas.google.com/relationships/presentationmetadata" Target="metadata"/><Relationship Id="rId61" Type="http://schemas.openxmlformats.org/officeDocument/2006/relationships/slide" Target="slides/slide5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974944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Google Shape;786;p5:notes">
            <a:extLst>
              <a:ext uri="{FF2B5EF4-FFF2-40B4-BE49-F238E27FC236}">
                <a16:creationId xmlns:a16="http://schemas.microsoft.com/office/drawing/2014/main" id="{8A6C6B4D-7B59-4A0B-AEB6-0EF409E4174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400"/>
            </a:pPr>
            <a:r>
              <a:rPr lang="ko-KR" altLang="en-US" sz="1200" dirty="0"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  <a:sym typeface="Calibri" panose="020F0502020204030204" pitchFamily="34" charset="0"/>
              </a:rPr>
              <a:t>다음으로는 </a:t>
            </a:r>
            <a:r>
              <a:rPr lang="ko-KR" altLang="en-US" sz="1200" dirty="0" err="1"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  <a:sym typeface="Calibri" panose="020F0502020204030204" pitchFamily="34" charset="0"/>
              </a:rPr>
              <a:t>응답값을</a:t>
            </a:r>
            <a:r>
              <a:rPr lang="ko-KR" altLang="en-US" sz="1200" dirty="0"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  <a:sym typeface="Calibri" panose="020F0502020204030204" pitchFamily="34" charset="0"/>
              </a:rPr>
              <a:t> 통합</a:t>
            </a:r>
            <a:r>
              <a:rPr lang="en-US" altLang="ko-KR" sz="1200" dirty="0"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  <a:sym typeface="Calibri" panose="020F0502020204030204" pitchFamily="34" charset="0"/>
              </a:rPr>
              <a:t>, </a:t>
            </a:r>
            <a:r>
              <a:rPr lang="ko-KR" altLang="en-US" sz="1200" dirty="0"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  <a:sym typeface="Calibri" panose="020F0502020204030204" pitchFamily="34" charset="0"/>
              </a:rPr>
              <a:t>대체하거나 단위를 변경하여 </a:t>
            </a:r>
            <a:r>
              <a:rPr lang="ko-KR" altLang="en-US" sz="1200" dirty="0" err="1"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  <a:sym typeface="Calibri" panose="020F0502020204030204" pitchFamily="34" charset="0"/>
              </a:rPr>
              <a:t>응답값을</a:t>
            </a:r>
            <a:r>
              <a:rPr lang="ko-KR" altLang="en-US" sz="1200" dirty="0"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  <a:sym typeface="Calibri" panose="020F0502020204030204" pitchFamily="34" charset="0"/>
              </a:rPr>
              <a:t> 정제하였고</a:t>
            </a:r>
            <a:endParaRPr lang="en-US" altLang="ko-KR" sz="1200" dirty="0">
              <a:latin typeface="Calibri" panose="020F0502020204030204" pitchFamily="34" charset="0"/>
              <a:ea typeface="굴림" panose="020B0600000101010101" pitchFamily="50" charset="-127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0" indent="0" eaLnBrk="1" hangingPunct="1">
              <a:buSzPts val="1400"/>
            </a:pPr>
            <a:r>
              <a:rPr lang="ko-KR" altLang="en-US" sz="1200" dirty="0" err="1"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  <a:sym typeface="Calibri" panose="020F0502020204030204" pitchFamily="34" charset="0"/>
              </a:rPr>
              <a:t>결측치</a:t>
            </a:r>
            <a:r>
              <a:rPr lang="ko-KR" altLang="en-US" sz="1200" dirty="0"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  <a:sym typeface="Calibri" panose="020F0502020204030204" pitchFamily="34" charset="0"/>
              </a:rPr>
              <a:t> 같은 경우는 </a:t>
            </a:r>
            <a:r>
              <a:rPr lang="en-US" altLang="ko-KR" sz="1200" dirty="0"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  <a:sym typeface="Calibri" panose="020F0502020204030204" pitchFamily="34" charset="0"/>
              </a:rPr>
              <a:t>0</a:t>
            </a:r>
            <a:r>
              <a:rPr lang="ko-KR" altLang="en-US" sz="1200" dirty="0"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  <a:sym typeface="Calibri" panose="020F0502020204030204" pitchFamily="34" charset="0"/>
              </a:rPr>
              <a:t>이나 평균값으로 대체하고 지나치게 많은 경우 </a:t>
            </a:r>
            <a:r>
              <a:rPr lang="en-US" altLang="ko-KR" sz="1200" dirty="0"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  <a:sym typeface="Calibri" panose="020F0502020204030204" pitchFamily="34" charset="0"/>
              </a:rPr>
              <a:t>drop</a:t>
            </a:r>
            <a:r>
              <a:rPr lang="ko-KR" altLang="en-US" sz="1200" dirty="0"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  <a:sym typeface="Calibri" panose="020F0502020204030204" pitchFamily="34" charset="0"/>
              </a:rPr>
              <a:t>처리하였습니다</a:t>
            </a:r>
            <a:r>
              <a:rPr lang="en-US" altLang="ko-KR" sz="1200" dirty="0"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  <a:sym typeface="Calibri" panose="020F0502020204030204" pitchFamily="34" charset="0"/>
              </a:rPr>
              <a:t>.</a:t>
            </a:r>
          </a:p>
          <a:p>
            <a:pPr marL="0" indent="0" eaLnBrk="1" hangingPunct="1">
              <a:buSzPts val="1400"/>
            </a:pPr>
            <a:r>
              <a:rPr lang="ko-KR" altLang="en-US" sz="1200" dirty="0"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  <a:sym typeface="Calibri" panose="020F0502020204030204" pitchFamily="34" charset="0"/>
              </a:rPr>
              <a:t>마지막으로 데이터를 </a:t>
            </a:r>
            <a:r>
              <a:rPr lang="ko-KR" altLang="en-US" sz="1200" dirty="0" err="1"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  <a:sym typeface="Calibri" panose="020F0502020204030204" pitchFamily="34" charset="0"/>
              </a:rPr>
              <a:t>라벨링하여</a:t>
            </a:r>
            <a:r>
              <a:rPr lang="ko-KR" altLang="en-US" sz="1200" dirty="0"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  <a:sym typeface="Calibri" panose="020F0502020204030204" pitchFamily="34" charset="0"/>
              </a:rPr>
              <a:t> 전처리를 완료하였습니다</a:t>
            </a:r>
            <a:r>
              <a:rPr lang="en-US" altLang="ko-KR" sz="1200" dirty="0"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  <a:sym typeface="Calibri" panose="020F0502020204030204" pitchFamily="34" charset="0"/>
              </a:rPr>
              <a:t>.</a:t>
            </a:r>
          </a:p>
        </p:txBody>
      </p:sp>
      <p:sp>
        <p:nvSpPr>
          <p:cNvPr id="5123" name="Google Shape;787;p5:notes">
            <a:extLst>
              <a:ext uri="{FF2B5EF4-FFF2-40B4-BE49-F238E27FC236}">
                <a16:creationId xmlns:a16="http://schemas.microsoft.com/office/drawing/2014/main" id="{41726ECF-DD51-4523-8044-B2D920FB7E1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876396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bg1"/>
                </a:solidFill>
              </a:rPr>
              <a:t>Raw Data</a:t>
            </a:r>
            <a:r>
              <a:rPr lang="ko-KR" altLang="en-US" dirty="0">
                <a:solidFill>
                  <a:schemeClr val="bg1"/>
                </a:solidFill>
              </a:rPr>
              <a:t>의 </a:t>
            </a:r>
            <a:r>
              <a:rPr lang="ko-KR" altLang="en-US" dirty="0" err="1">
                <a:solidFill>
                  <a:schemeClr val="bg1"/>
                </a:solidFill>
              </a:rPr>
              <a:t>컬럼</a:t>
            </a:r>
            <a:r>
              <a:rPr lang="ko-KR" altLang="en-US" dirty="0">
                <a:solidFill>
                  <a:schemeClr val="bg1"/>
                </a:solidFill>
              </a:rPr>
              <a:t> 수가 약 </a:t>
            </a:r>
            <a:r>
              <a:rPr lang="en-US" altLang="ko-KR" dirty="0">
                <a:solidFill>
                  <a:schemeClr val="bg1"/>
                </a:solidFill>
              </a:rPr>
              <a:t>1290</a:t>
            </a:r>
            <a:r>
              <a:rPr lang="ko-KR" altLang="en-US" dirty="0">
                <a:solidFill>
                  <a:schemeClr val="bg1"/>
                </a:solidFill>
              </a:rPr>
              <a:t>개 였는데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데이터 전처리 및 </a:t>
            </a:r>
            <a:r>
              <a:rPr lang="en-US" altLang="ko-KR" dirty="0">
                <a:solidFill>
                  <a:schemeClr val="bg1"/>
                </a:solidFill>
              </a:rPr>
              <a:t>EDA </a:t>
            </a:r>
            <a:r>
              <a:rPr lang="ko-KR" altLang="en-US" dirty="0">
                <a:solidFill>
                  <a:schemeClr val="bg1"/>
                </a:solidFill>
              </a:rPr>
              <a:t>과정을 통해 </a:t>
            </a:r>
            <a:r>
              <a:rPr lang="en-US" altLang="ko-KR" dirty="0">
                <a:solidFill>
                  <a:schemeClr val="bg1"/>
                </a:solidFill>
              </a:rPr>
              <a:t>10</a:t>
            </a:r>
            <a:r>
              <a:rPr lang="ko-KR" altLang="en-US" dirty="0">
                <a:solidFill>
                  <a:schemeClr val="bg1"/>
                </a:solidFill>
              </a:rPr>
              <a:t>개의 범주와 독립변수 </a:t>
            </a:r>
            <a:r>
              <a:rPr lang="en-US" altLang="ko-KR" dirty="0">
                <a:solidFill>
                  <a:schemeClr val="bg1"/>
                </a:solidFill>
              </a:rPr>
              <a:t>78</a:t>
            </a:r>
            <a:r>
              <a:rPr lang="ko-KR" altLang="en-US" dirty="0">
                <a:solidFill>
                  <a:schemeClr val="bg1"/>
                </a:solidFill>
              </a:rPr>
              <a:t>개로 정리</a:t>
            </a:r>
            <a:endParaRPr lang="en-US" altLang="ko-KR" dirty="0">
              <a:solidFill>
                <a:schemeClr val="bg1"/>
              </a:solidFill>
            </a:endParaRPr>
          </a:p>
          <a:p>
            <a:pPr marL="457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altLang="ko-KR" dirty="0">
              <a:solidFill>
                <a:schemeClr val="bg1"/>
              </a:solidFill>
            </a:endParaRPr>
          </a:p>
          <a:p>
            <a:pPr algn="l"/>
            <a:r>
              <a:rPr lang="en-US" altLang="ko-KR" dirty="0">
                <a:solidFill>
                  <a:schemeClr val="bg1"/>
                </a:solidFill>
              </a:rPr>
              <a:t>[</a:t>
            </a:r>
            <a:r>
              <a:rPr lang="ko-KR" altLang="en-US" dirty="0" err="1">
                <a:solidFill>
                  <a:schemeClr val="bg1"/>
                </a:solidFill>
              </a:rPr>
              <a:t>뒷</a:t>
            </a:r>
            <a:r>
              <a:rPr lang="ko-KR" altLang="en-US" dirty="0">
                <a:solidFill>
                  <a:schemeClr val="bg1"/>
                </a:solidFill>
              </a:rPr>
              <a:t> 슬라이드에서</a:t>
            </a:r>
            <a:r>
              <a:rPr lang="en-US" altLang="ko-KR" dirty="0">
                <a:solidFill>
                  <a:schemeClr val="bg1"/>
                </a:solidFill>
              </a:rPr>
              <a:t>]</a:t>
            </a:r>
          </a:p>
          <a:p>
            <a:pPr algn="l"/>
            <a:r>
              <a:rPr lang="en-US" altLang="ko-KR" dirty="0">
                <a:solidFill>
                  <a:schemeClr val="bg1"/>
                </a:solidFill>
              </a:rPr>
              <a:t>+ </a:t>
            </a:r>
            <a:r>
              <a:rPr lang="ko-KR" altLang="en-US" dirty="0">
                <a:solidFill>
                  <a:schemeClr val="bg1"/>
                </a:solidFill>
              </a:rPr>
              <a:t>종속변수 별 사용한 독립변수 정리</a:t>
            </a:r>
            <a:endParaRPr lang="en-US" altLang="ko-KR" dirty="0">
              <a:solidFill>
                <a:schemeClr val="bg1"/>
              </a:solidFill>
            </a:endParaRPr>
          </a:p>
          <a:p>
            <a:pPr algn="l"/>
            <a:r>
              <a:rPr lang="en-US" altLang="ko-KR" dirty="0">
                <a:solidFill>
                  <a:schemeClr val="bg1"/>
                </a:solidFill>
              </a:rPr>
              <a:t>+ </a:t>
            </a:r>
            <a:r>
              <a:rPr lang="ko-KR" altLang="en-US" dirty="0">
                <a:solidFill>
                  <a:schemeClr val="bg1"/>
                </a:solidFill>
              </a:rPr>
              <a:t>종속변수 레이블 정리 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012" name="Google Shape;101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배경지식을 위해 분석데이터를 정리하고 시각화한 부분에 대해서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목표직업의 명확도</a:t>
            </a:r>
            <a:r>
              <a:rPr lang="en-US" altLang="ko-KR" dirty="0"/>
              <a:t>, </a:t>
            </a:r>
            <a:r>
              <a:rPr lang="ko-KR" altLang="en-US" dirty="0"/>
              <a:t>희망연봉응답</a:t>
            </a:r>
            <a:r>
              <a:rPr lang="en-US" altLang="ko-KR" dirty="0"/>
              <a:t>, </a:t>
            </a:r>
            <a:r>
              <a:rPr lang="ko-KR" altLang="en-US" dirty="0" err="1"/>
              <a:t>구직시</a:t>
            </a:r>
            <a:r>
              <a:rPr lang="ko-KR" altLang="en-US" dirty="0"/>
              <a:t> 고려요소</a:t>
            </a:r>
            <a:r>
              <a:rPr lang="en-US" altLang="ko-KR" dirty="0"/>
              <a:t>, </a:t>
            </a:r>
            <a:r>
              <a:rPr lang="ko-KR" altLang="en-US" dirty="0" err="1"/>
              <a:t>청년구직활동지원금</a:t>
            </a:r>
            <a:r>
              <a:rPr lang="ko-KR" altLang="en-US" dirty="0"/>
              <a:t> 수령여부</a:t>
            </a:r>
            <a:r>
              <a:rPr lang="en-US" altLang="ko-KR" dirty="0"/>
              <a:t>, </a:t>
            </a:r>
            <a:r>
              <a:rPr lang="ko-KR" altLang="en-US" dirty="0"/>
              <a:t>항목별 취업계획 및 목표의 중요도 비교</a:t>
            </a:r>
            <a:r>
              <a:rPr lang="en-US" altLang="ko-KR" dirty="0"/>
              <a:t>, </a:t>
            </a:r>
            <a:r>
              <a:rPr lang="ko-KR" altLang="en-US" dirty="0"/>
              <a:t>항목별 심리적 안정성 및 중요도 비교를 다루고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 순서로 평균 구직기간의 추세와 실제연봉과의 비교데이터를 다루겠습니다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890" name="Google Shape;8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26224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데이터로부터 분석해낸 목표 직업의 명확도에 대해 말씀드리겠습니다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목표직업이 명확하냐는 질문에 대해 구직자와 취업자 모두 크게 </a:t>
            </a:r>
            <a:r>
              <a:rPr lang="ko-KR" altLang="en-US" dirty="0" err="1"/>
              <a:t>다르지않은</a:t>
            </a:r>
            <a:r>
              <a:rPr lang="ko-KR" altLang="en-US" dirty="0"/>
              <a:t> 결과를 보여주었고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목표직업이 있고 명확한 경우가 약 </a:t>
            </a:r>
            <a:r>
              <a:rPr lang="en-US" altLang="ko-KR" dirty="0"/>
              <a:t>60-70%, (</a:t>
            </a:r>
            <a:r>
              <a:rPr lang="ko-KR" altLang="en-US" dirty="0"/>
              <a:t>목표직업이 애매하거나 없는 경우가 </a:t>
            </a:r>
            <a:r>
              <a:rPr lang="en-US" altLang="ko-KR" dirty="0"/>
              <a:t>30-40%</a:t>
            </a:r>
            <a:r>
              <a:rPr lang="ko-KR" altLang="en-US" dirty="0"/>
              <a:t>의 결과치를 보여주었습니다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( )</a:t>
            </a:r>
            <a:r>
              <a:rPr lang="ko-KR" altLang="en-US" dirty="0"/>
              <a:t>안의 내용은 시간이 부족하면 없애도 됩니다</a:t>
            </a:r>
            <a:r>
              <a:rPr lang="en-US" altLang="ko-KR" dirty="0"/>
              <a:t>!</a:t>
            </a:r>
            <a:endParaRPr dirty="0"/>
          </a:p>
        </p:txBody>
      </p:sp>
      <p:sp>
        <p:nvSpPr>
          <p:cNvPr id="890" name="Google Shape;8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1234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다음으로는 구직자와 취업자의 희망연봉에 대해 말씀드리겠습니다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IQR</a:t>
            </a:r>
            <a:r>
              <a:rPr lang="ko-KR" altLang="en-US" dirty="0"/>
              <a:t>을 통해 이상치를 제거한 이후의 희망연봉은 구직자 평균 </a:t>
            </a:r>
            <a:r>
              <a:rPr lang="en-US" altLang="ko-KR" dirty="0"/>
              <a:t>2783</a:t>
            </a:r>
            <a:r>
              <a:rPr lang="ko-KR" altLang="en-US" dirty="0"/>
              <a:t>만원</a:t>
            </a:r>
            <a:r>
              <a:rPr lang="en-US" altLang="ko-KR" dirty="0"/>
              <a:t>, </a:t>
            </a:r>
            <a:r>
              <a:rPr lang="ko-KR" altLang="en-US" dirty="0"/>
              <a:t>취업자 평균 </a:t>
            </a:r>
            <a:r>
              <a:rPr lang="en-US" altLang="ko-KR" dirty="0"/>
              <a:t>2816</a:t>
            </a:r>
            <a:r>
              <a:rPr lang="ko-KR" altLang="en-US" dirty="0"/>
              <a:t>만원으로 나왔으며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중간값의</a:t>
            </a:r>
            <a:r>
              <a:rPr lang="ko-KR" altLang="en-US" dirty="0"/>
              <a:t> 경우는 양측 모두 </a:t>
            </a:r>
            <a:r>
              <a:rPr lang="en-US" altLang="ko-KR" dirty="0"/>
              <a:t>2600</a:t>
            </a:r>
            <a:r>
              <a:rPr lang="ko-KR" altLang="en-US" dirty="0"/>
              <a:t>만원으로 동일하였습니다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890" name="Google Shape;8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62904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구직시</a:t>
            </a:r>
            <a:r>
              <a:rPr lang="ko-KR" altLang="en-US" dirty="0"/>
              <a:t> 고려요소에 대해 구직자와 취업자를 비교해본 결과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중요하게 고려하는 요소들 자체는 동일하였지만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구직자의 경우 고용안정성과 직업이 흥미로운지를 중요시한 반면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취업자는 근로소득과 근로시간을 가장 중요시한 점이 차이를 보였습니다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890" name="Google Shape;8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50317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다음으로는 </a:t>
            </a:r>
            <a:r>
              <a:rPr lang="ko-KR" altLang="en-US" dirty="0" err="1"/>
              <a:t>청년구직활동지원금의</a:t>
            </a:r>
            <a:r>
              <a:rPr lang="ko-KR" altLang="en-US" dirty="0"/>
              <a:t> 수령에 대한 데이터입니다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</a:t>
            </a:r>
            <a:r>
              <a:rPr lang="ko-KR" altLang="en-US" dirty="0"/>
              <a:t>개년 설문결과</a:t>
            </a:r>
            <a:r>
              <a:rPr lang="en-US" altLang="ko-KR" dirty="0"/>
              <a:t>, </a:t>
            </a:r>
            <a:r>
              <a:rPr lang="ko-KR" altLang="en-US" dirty="0"/>
              <a:t>지원금을 수령하지 않은 경우가 약 </a:t>
            </a:r>
            <a:r>
              <a:rPr lang="en-US" altLang="ko-KR" dirty="0"/>
              <a:t>75%</a:t>
            </a:r>
            <a:r>
              <a:rPr lang="ko-KR" altLang="en-US" dirty="0"/>
              <a:t>로 가장 많았으며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altLang="en-US" dirty="0"/>
              <a:t>이후로는 </a:t>
            </a:r>
            <a:r>
              <a:rPr lang="ko-KR" altLang="en-US" dirty="0" err="1"/>
              <a:t>취업성콩패키지</a:t>
            </a:r>
            <a:r>
              <a:rPr lang="en-US" altLang="ko-KR" dirty="0"/>
              <a:t>, </a:t>
            </a:r>
            <a:r>
              <a:rPr lang="ko-KR" altLang="en-US" dirty="0"/>
              <a:t>고용노동부 청년취업지원금</a:t>
            </a:r>
            <a:r>
              <a:rPr lang="en-US" altLang="ko-KR" dirty="0"/>
              <a:t>, </a:t>
            </a:r>
            <a:r>
              <a:rPr lang="ko-KR" altLang="en-US" dirty="0"/>
              <a:t>자치단체 청년수당 지원금 순으로 구직자들이 지원금을 </a:t>
            </a:r>
            <a:r>
              <a:rPr lang="ko-KR" altLang="en-US" dirty="0" err="1"/>
              <a:t>수령받았습니다</a:t>
            </a:r>
            <a:r>
              <a:rPr lang="en-US" altLang="ko-KR" dirty="0"/>
              <a:t>.)</a:t>
            </a:r>
            <a:endParaRPr dirty="0"/>
          </a:p>
        </p:txBody>
      </p:sp>
      <p:sp>
        <p:nvSpPr>
          <p:cNvPr id="890" name="Google Shape;8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78533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다음으로는 취업 계획 및 목표의 세부분야별 명확도를 비교한 자료입니다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구직자 및 취업자들이 </a:t>
            </a:r>
            <a:r>
              <a:rPr lang="ko-KR" altLang="en-US" dirty="0" err="1"/>
              <a:t>구직시</a:t>
            </a:r>
            <a:r>
              <a:rPr lang="ko-KR" altLang="en-US" dirty="0"/>
              <a:t> 중요시하는 요소를 분야별로 </a:t>
            </a:r>
            <a:r>
              <a:rPr lang="en-US" altLang="ko-KR" dirty="0"/>
              <a:t>1</a:t>
            </a:r>
            <a:r>
              <a:rPr lang="ko-KR" altLang="en-US" dirty="0"/>
              <a:t>로 </a:t>
            </a:r>
            <a:r>
              <a:rPr lang="ko-KR" altLang="en-US" dirty="0" err="1"/>
              <a:t>스케일링하여</a:t>
            </a:r>
            <a:r>
              <a:rPr lang="ko-KR" altLang="en-US" dirty="0"/>
              <a:t> 평균과 비교하였으며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((</a:t>
            </a:r>
            <a:r>
              <a:rPr lang="ko-KR" altLang="en-US" dirty="0"/>
              <a:t>구직자와 취업자 모두</a:t>
            </a:r>
            <a:r>
              <a:rPr lang="en-US" altLang="ko-KR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능력을 고려하여 취업목표를 세웠는지</a:t>
            </a:r>
            <a:r>
              <a:rPr lang="en-US" altLang="ko-KR" dirty="0"/>
              <a:t>, </a:t>
            </a:r>
            <a:r>
              <a:rPr lang="ko-KR" altLang="en-US" dirty="0"/>
              <a:t>직업선택기준이 명확한지</a:t>
            </a:r>
            <a:r>
              <a:rPr lang="en-US" altLang="ko-KR" dirty="0"/>
              <a:t>, </a:t>
            </a:r>
            <a:r>
              <a:rPr lang="ko-KR" altLang="en-US" dirty="0"/>
              <a:t>좋아하는 직업이 있는지</a:t>
            </a:r>
            <a:r>
              <a:rPr lang="en-US" altLang="ko-KR" dirty="0"/>
              <a:t>,</a:t>
            </a:r>
            <a:r>
              <a:rPr lang="ko-KR" altLang="en-US" dirty="0"/>
              <a:t>미래에 직업적 목표가 있는지의 분야에서</a:t>
            </a:r>
            <a:r>
              <a:rPr lang="en-US" altLang="ko-KR" dirty="0"/>
              <a:t> </a:t>
            </a:r>
            <a:r>
              <a:rPr lang="ko-KR" altLang="en-US" dirty="0"/>
              <a:t>중요도를 높게 두었습니다</a:t>
            </a:r>
            <a:r>
              <a:rPr lang="en-US" altLang="ko-KR" dirty="0"/>
              <a:t>.))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0" name="Google Shape;8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25681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설문자들의 분야별 안정성에 대한 자료입니다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심리적 안정성을 분야별로 같은 방법으로 </a:t>
            </a:r>
            <a:r>
              <a:rPr lang="ko-KR" altLang="en-US" dirty="0" err="1"/>
              <a:t>스케일링하여</a:t>
            </a:r>
            <a:r>
              <a:rPr lang="ko-KR" altLang="en-US" dirty="0"/>
              <a:t> 비교한 결과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구직자와 취업자 모두 자신감의 정도와 의지할 사람이 있는지에 대해 중요도가 높았으며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상대적으로 사회로부터의 관심과 지원을 받는다고 </a:t>
            </a:r>
            <a:r>
              <a:rPr lang="ko-KR" altLang="en-US" dirty="0" err="1"/>
              <a:t>생각하는지의</a:t>
            </a:r>
            <a:r>
              <a:rPr lang="ko-KR" altLang="en-US" dirty="0"/>
              <a:t> 여부는 큰 영향이 없었습니다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890" name="Google Shape;8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24173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다음으로 취업자와 구직자의 구직기간 및 희망연봉의 변화추세에 대해 </a:t>
            </a:r>
            <a:r>
              <a:rPr lang="ko-KR" altLang="en-US" dirty="0" err="1"/>
              <a:t>설명드리겠습니다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/>
              <a:t>구직자의 </a:t>
            </a:r>
            <a:r>
              <a:rPr lang="ko-KR" altLang="en-US" dirty="0" err="1"/>
              <a:t>평균구직기간은</a:t>
            </a:r>
            <a:r>
              <a:rPr lang="ko-KR" altLang="en-US" dirty="0"/>
              <a:t> </a:t>
            </a:r>
            <a:r>
              <a:rPr lang="en-US" altLang="ko-KR" dirty="0"/>
              <a:t>28</a:t>
            </a:r>
            <a:r>
              <a:rPr lang="ko-KR" altLang="en-US" dirty="0"/>
              <a:t>주로 취업자의 </a:t>
            </a:r>
            <a:r>
              <a:rPr lang="en-US" altLang="ko-KR" dirty="0"/>
              <a:t>16</a:t>
            </a:r>
            <a:r>
              <a:rPr lang="ko-KR" altLang="en-US" dirty="0"/>
              <a:t>주보다 더 길었으며</a:t>
            </a:r>
            <a:r>
              <a:rPr lang="en-US" altLang="ko-KR" dirty="0"/>
              <a:t>, </a:t>
            </a:r>
            <a:r>
              <a:rPr lang="ko-KR" altLang="en-US" dirty="0"/>
              <a:t>시간이 흐름에 따라 더 증가하는 추세를 보였습니다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/>
              <a:t>대졸자들은 취업준비를 하며 직무경험</a:t>
            </a:r>
            <a:r>
              <a:rPr lang="en-US" altLang="ko-KR" dirty="0"/>
              <a:t> </a:t>
            </a:r>
            <a:r>
              <a:rPr lang="ko-KR" altLang="en-US" dirty="0"/>
              <a:t>및 스펙을 쌓으며 목표하는 직장의 기준이 높아지는 반면에 기업에서 주는 연봉</a:t>
            </a:r>
            <a:r>
              <a:rPr lang="en-US" altLang="ko-KR" dirty="0"/>
              <a:t>(</a:t>
            </a:r>
            <a:r>
              <a:rPr lang="ko-KR" altLang="en-US" dirty="0"/>
              <a:t>제시하는 조건</a:t>
            </a:r>
            <a:r>
              <a:rPr lang="en-US" altLang="ko-KR" dirty="0"/>
              <a:t>)</a:t>
            </a:r>
            <a:r>
              <a:rPr lang="ko-KR" altLang="en-US" dirty="0"/>
              <a:t>은 이와 일치하지 않아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/>
              <a:t>앞서 말씀드렸던 노동의 공급과 수요가 불일치하는 현상으로부터 기인한다고 파악이 됩니다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/>
              <a:t>희망연봉의 경우 구직자의 최저기준이 </a:t>
            </a:r>
            <a:r>
              <a:rPr lang="en-US" altLang="ko-KR" dirty="0"/>
              <a:t>2715</a:t>
            </a:r>
            <a:r>
              <a:rPr lang="ko-KR" altLang="en-US" dirty="0"/>
              <a:t>만원으로 오히려 높았으며</a:t>
            </a:r>
            <a:r>
              <a:rPr lang="en-US" altLang="ko-KR" dirty="0"/>
              <a:t>, </a:t>
            </a:r>
            <a:r>
              <a:rPr lang="ko-KR" altLang="en-US" dirty="0"/>
              <a:t>시간흐름에 따라 희망연봉이 높아지는 추세를 보였습니다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dirty="0"/>
          </a:p>
        </p:txBody>
      </p:sp>
      <p:sp>
        <p:nvSpPr>
          <p:cNvPr id="787" name="Google Shape;7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4" name="Google Shape;6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마지막으로 직종별 월평균 급여에 대해 말씀드리겠습니다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2016</a:t>
            </a:r>
            <a:r>
              <a:rPr lang="ko-KR" altLang="en-US" dirty="0"/>
              <a:t>년부터 </a:t>
            </a:r>
            <a:r>
              <a:rPr lang="en-US" altLang="ko-KR" dirty="0"/>
              <a:t>2018</a:t>
            </a:r>
            <a:r>
              <a:rPr lang="ko-KR" altLang="en-US" dirty="0"/>
              <a:t>년까지의 직장인들의 직종별 월평균 급여를 분석한 결과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회사의 임원급에 해당하는 관리직이 압도적으로 높았으며</a:t>
            </a:r>
            <a:r>
              <a:rPr lang="en-US" altLang="ko-K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그다음으로</a:t>
            </a:r>
            <a:r>
              <a:rPr lang="ko-KR" altLang="en-US" dirty="0"/>
              <a:t> 금융 </a:t>
            </a:r>
            <a:r>
              <a:rPr lang="ko-KR" altLang="en-US" dirty="0" err="1"/>
              <a:t>보험직</a:t>
            </a:r>
            <a:r>
              <a:rPr lang="en-US" altLang="ko-KR" dirty="0"/>
              <a:t>, </a:t>
            </a:r>
            <a:r>
              <a:rPr lang="ko-KR" altLang="en-US" dirty="0"/>
              <a:t>일부 공무원직과 정비</a:t>
            </a:r>
            <a:r>
              <a:rPr lang="en-US" altLang="ko-KR" dirty="0"/>
              <a:t>/</a:t>
            </a:r>
            <a:r>
              <a:rPr lang="ko-KR" altLang="en-US" dirty="0"/>
              <a:t>생산직</a:t>
            </a:r>
            <a:r>
              <a:rPr lang="en-US" altLang="ko-KR" dirty="0"/>
              <a:t>, </a:t>
            </a:r>
            <a:r>
              <a:rPr lang="ko-KR" altLang="en-US" dirty="0"/>
              <a:t>연구개발 및 공학기술직 순으로 월평균 급여가 높은 경향이 나타났습니다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890" name="Google Shape;8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22862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8" name="Google Shape;6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8" name="Google Shape;6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55418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/>
              <a:t>취업여부 이진분류에 대한 과정 요약</a:t>
            </a:r>
            <a:endParaRPr lang="en-US" altLang="ko-K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r>
              <a:rPr lang="ko-KR" altLang="en-US" dirty="0"/>
              <a:t>취업여부에 직접적인 영향을 주는 객관적인 지표에 해당하는 독립변수만을 선택</a:t>
            </a:r>
            <a:endParaRPr lang="en-US" altLang="ko-K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r>
              <a:rPr lang="ko-KR" altLang="en-US" dirty="0"/>
              <a:t>대졸자</a:t>
            </a:r>
            <a:r>
              <a:rPr lang="en-US" altLang="ko-KR" dirty="0"/>
              <a:t>(</a:t>
            </a:r>
            <a:r>
              <a:rPr lang="ko-KR" altLang="en-US" dirty="0"/>
              <a:t>청년</a:t>
            </a:r>
            <a:r>
              <a:rPr lang="en-US" altLang="ko-KR" dirty="0"/>
              <a:t>)</a:t>
            </a:r>
            <a:r>
              <a:rPr lang="ko-KR" altLang="en-US" dirty="0"/>
              <a:t>에 가장 영향을 줄 수 있는 연령 이상치 제거</a:t>
            </a:r>
            <a:endParaRPr lang="en-US" altLang="ko-K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r>
              <a:rPr lang="ko-KR" altLang="en-US" dirty="0"/>
              <a:t>취업여부를 </a:t>
            </a:r>
            <a:r>
              <a:rPr lang="en-US" altLang="ko-KR" dirty="0"/>
              <a:t>0, 1</a:t>
            </a:r>
            <a:r>
              <a:rPr lang="ko-KR" altLang="en-US" dirty="0"/>
              <a:t>로 나눈 이진분류에 대해서 데이터 균형을 맞추기 위해 </a:t>
            </a:r>
            <a:r>
              <a:rPr lang="en-US" altLang="ko-KR" dirty="0"/>
              <a:t>SMOTE </a:t>
            </a:r>
            <a:r>
              <a:rPr lang="ko-KR" altLang="en-US" dirty="0"/>
              <a:t>기법을 사용 및 </a:t>
            </a:r>
            <a:r>
              <a:rPr lang="ko-KR" altLang="en-US" dirty="0" err="1"/>
              <a:t>과적합</a:t>
            </a:r>
            <a:r>
              <a:rPr lang="ko-KR" altLang="en-US" dirty="0"/>
              <a:t> 방지를 위해 </a:t>
            </a:r>
            <a:r>
              <a:rPr lang="en-US" altLang="ko-KR" dirty="0" err="1"/>
              <a:t>Train:Validation:Test</a:t>
            </a:r>
            <a:r>
              <a:rPr lang="en-US" altLang="ko-KR" dirty="0"/>
              <a:t> 6:2:2</a:t>
            </a:r>
            <a:r>
              <a:rPr lang="ko-KR" altLang="en-US" dirty="0"/>
              <a:t>로 나눔</a:t>
            </a:r>
            <a:endParaRPr lang="en-US" altLang="ko-K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r>
              <a:rPr lang="ko-KR" altLang="en-US" dirty="0"/>
              <a:t>각 </a:t>
            </a:r>
            <a:r>
              <a:rPr lang="ko-KR" altLang="en-US" dirty="0" err="1"/>
              <a:t>모델별</a:t>
            </a:r>
            <a:r>
              <a:rPr lang="ko-KR" altLang="en-US" dirty="0"/>
              <a:t> 기본 성능을 비교한 후 메인으로 분석할 모델을 선택</a:t>
            </a:r>
            <a:endParaRPr lang="en-US" altLang="ko-K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r>
              <a:rPr lang="ko-KR" altLang="en-US" dirty="0"/>
              <a:t>해당 모델의 메인 </a:t>
            </a:r>
            <a:r>
              <a:rPr lang="ko-KR" altLang="en-US" dirty="0" err="1"/>
              <a:t>하이퍼파라미터를</a:t>
            </a:r>
            <a:r>
              <a:rPr lang="ko-KR" altLang="en-US" dirty="0"/>
              <a:t> 선정한 후 </a:t>
            </a:r>
            <a:r>
              <a:rPr lang="en-US" altLang="ko-KR" dirty="0" err="1"/>
              <a:t>GridSearchCV</a:t>
            </a:r>
            <a:r>
              <a:rPr lang="ko-KR" altLang="en-US" dirty="0"/>
              <a:t>를 통해 성능 확인 및 범주화</a:t>
            </a:r>
            <a:r>
              <a:rPr lang="en-US" altLang="ko-KR" dirty="0"/>
              <a:t>(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범주화</a:t>
            </a:r>
            <a:r>
              <a:rPr lang="en-US" altLang="ko-KR" dirty="0"/>
              <a:t>) </a:t>
            </a:r>
            <a:r>
              <a:rPr lang="ko-KR" altLang="en-US" dirty="0"/>
              <a:t>작업</a:t>
            </a:r>
            <a:endParaRPr lang="en-US" altLang="ko-K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r>
              <a:rPr lang="ko-KR" altLang="en-US" dirty="0"/>
              <a:t>도출된 모델 성능 평가 및 </a:t>
            </a:r>
            <a:r>
              <a:rPr lang="ko-KR" altLang="en-US" dirty="0" err="1"/>
              <a:t>변수별</a:t>
            </a:r>
            <a:r>
              <a:rPr lang="ko-KR" altLang="en-US" dirty="0"/>
              <a:t> 영향도 확인</a:t>
            </a:r>
            <a:endParaRPr lang="en-US" altLang="ko-KR" dirty="0"/>
          </a:p>
        </p:txBody>
      </p:sp>
      <p:sp>
        <p:nvSpPr>
          <p:cNvPr id="787" name="Google Shape;7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28238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/>
              <a:t>기존 전처리한 변수들 중에서 취업 여부에 영향을 주는 객관적인 지표만을 선택</a:t>
            </a:r>
            <a:r>
              <a:rPr lang="en-US" altLang="ko-KR" dirty="0"/>
              <a:t>(34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/>
              <a:t>종속 변수는 기존 설문지에서 종사상 지위에서 응답하지 않은 값에 대해서 미취업으로 구분하고 응답한 경우 취업으로 구분</a:t>
            </a:r>
            <a:endParaRPr dirty="0"/>
          </a:p>
        </p:txBody>
      </p:sp>
      <p:sp>
        <p:nvSpPr>
          <p:cNvPr id="787" name="Google Shape;7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66043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/>
              <a:t>데이터 모델을 선택할 때 </a:t>
            </a:r>
            <a:r>
              <a:rPr lang="ko-KR" altLang="en-US" dirty="0" err="1"/>
              <a:t>랜덤포레스트와</a:t>
            </a:r>
            <a:r>
              <a:rPr lang="ko-KR" altLang="en-US" dirty="0"/>
              <a:t> </a:t>
            </a:r>
            <a:r>
              <a:rPr lang="en-US" altLang="ko-KR" dirty="0" err="1"/>
              <a:t>xgb</a:t>
            </a:r>
            <a:r>
              <a:rPr lang="ko-KR" altLang="en-US" dirty="0"/>
              <a:t>를 선택함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 err="1"/>
              <a:t>Xgb</a:t>
            </a:r>
            <a:r>
              <a:rPr lang="en-US" dirty="0"/>
              <a:t>(</a:t>
            </a:r>
            <a:r>
              <a:rPr lang="ko-KR" altLang="en-US" dirty="0"/>
              <a:t>기본 </a:t>
            </a:r>
            <a:r>
              <a:rPr lang="ko-KR" altLang="en-US" dirty="0" err="1"/>
              <a:t>하이퍼파라미터</a:t>
            </a:r>
            <a:r>
              <a:rPr lang="en-US" altLang="ko-KR" dirty="0"/>
              <a:t>)</a:t>
            </a:r>
            <a:r>
              <a:rPr lang="ko-KR" altLang="en-US" dirty="0"/>
              <a:t>의 경우 많은 독립변수로 인해 </a:t>
            </a:r>
            <a:r>
              <a:rPr lang="ko-KR" altLang="en-US" dirty="0" err="1"/>
              <a:t>과적합</a:t>
            </a:r>
            <a:r>
              <a:rPr lang="ko-KR" altLang="en-US" dirty="0"/>
              <a:t> 발생</a:t>
            </a:r>
            <a:r>
              <a:rPr lang="en-US" altLang="ko-KR" dirty="0"/>
              <a:t>(Feature Importance </a:t>
            </a:r>
            <a:r>
              <a:rPr lang="ko-KR" altLang="en-US" dirty="0"/>
              <a:t>확인 시 특정 변수에만 몰리는 경향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/>
              <a:t>그래서 </a:t>
            </a:r>
            <a:r>
              <a:rPr lang="ko-KR" altLang="en-US" dirty="0" err="1"/>
              <a:t>랜덤포레스트를</a:t>
            </a:r>
            <a:r>
              <a:rPr lang="ko-KR" altLang="en-US" dirty="0"/>
              <a:t> 선택하고 가장 중요한 메인 </a:t>
            </a:r>
            <a:r>
              <a:rPr lang="en-US" altLang="ko-KR" dirty="0"/>
              <a:t>4</a:t>
            </a:r>
            <a:r>
              <a:rPr lang="ko-KR" altLang="en-US" dirty="0"/>
              <a:t>가지 </a:t>
            </a:r>
            <a:r>
              <a:rPr lang="ko-KR" altLang="en-US" dirty="0" err="1"/>
              <a:t>하이퍼파라미터를</a:t>
            </a:r>
            <a:r>
              <a:rPr lang="ko-KR" altLang="en-US" dirty="0"/>
              <a:t> 선정 </a:t>
            </a:r>
            <a:r>
              <a:rPr lang="en-US" altLang="ko-KR" dirty="0"/>
              <a:t>(</a:t>
            </a:r>
            <a:r>
              <a:rPr lang="en-US" altLang="ko-KR" dirty="0" err="1"/>
              <a:t>n_estimators</a:t>
            </a:r>
            <a:r>
              <a:rPr lang="en-US" altLang="ko-KR" dirty="0"/>
              <a:t> , </a:t>
            </a:r>
            <a:r>
              <a:rPr lang="en-US" altLang="ko-KR" dirty="0" err="1"/>
              <a:t>max_depth</a:t>
            </a:r>
            <a:r>
              <a:rPr lang="en-US" altLang="ko-KR" dirty="0"/>
              <a:t> , </a:t>
            </a:r>
            <a:r>
              <a:rPr lang="en-US" altLang="ko-KR" dirty="0" err="1"/>
              <a:t>min_samples_split</a:t>
            </a:r>
            <a:r>
              <a:rPr lang="en-US" altLang="ko-KR" dirty="0"/>
              <a:t> , </a:t>
            </a:r>
            <a:r>
              <a:rPr lang="en-US" altLang="ko-KR" dirty="0" err="1"/>
              <a:t>min_samples_leaf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/>
              <a:t>각각의 </a:t>
            </a:r>
            <a:r>
              <a:rPr lang="ko-KR" altLang="en-US" dirty="0" err="1"/>
              <a:t>하이퍼파라미터에</a:t>
            </a:r>
            <a:r>
              <a:rPr lang="ko-KR" altLang="en-US" dirty="0"/>
              <a:t> 대해서 범위를 설정한 후 각 성능을 확인함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r>
              <a:rPr lang="en-US" dirty="0" err="1"/>
              <a:t>n_estimators</a:t>
            </a:r>
            <a:r>
              <a:rPr lang="ko-KR" altLang="en-US" dirty="0"/>
              <a:t>의 경우 </a:t>
            </a:r>
            <a:r>
              <a:rPr lang="en-US" altLang="ko-KR" dirty="0"/>
              <a:t>40 </a:t>
            </a:r>
            <a:r>
              <a:rPr lang="ko-KR" altLang="en-US" dirty="0"/>
              <a:t>이후로 </a:t>
            </a:r>
            <a:r>
              <a:rPr lang="en-US" altLang="ko-KR" dirty="0"/>
              <a:t>Train Score</a:t>
            </a:r>
            <a:r>
              <a:rPr lang="ko-KR" altLang="en-US" dirty="0"/>
              <a:t>와 </a:t>
            </a:r>
            <a:r>
              <a:rPr lang="en-US" altLang="ko-KR" dirty="0"/>
              <a:t>Test Score</a:t>
            </a:r>
            <a:r>
              <a:rPr lang="ko-KR" altLang="en-US" dirty="0"/>
              <a:t>의 변화폭이 적고 </a:t>
            </a:r>
            <a:r>
              <a:rPr lang="en-US" altLang="ko-KR" dirty="0"/>
              <a:t>score</a:t>
            </a:r>
            <a:r>
              <a:rPr lang="ko-KR" altLang="en-US" dirty="0"/>
              <a:t>값이 </a:t>
            </a:r>
            <a:r>
              <a:rPr lang="en-US" altLang="ko-KR" dirty="0"/>
              <a:t>1</a:t>
            </a:r>
            <a:r>
              <a:rPr lang="ko-KR" altLang="en-US" dirty="0"/>
              <a:t>이 나올 경우 </a:t>
            </a:r>
            <a:r>
              <a:rPr lang="ko-KR" altLang="en-US" dirty="0" err="1"/>
              <a:t>과적합</a:t>
            </a:r>
            <a:r>
              <a:rPr lang="ko-KR" altLang="en-US" dirty="0"/>
              <a:t> 가능성이 있다고 판단하여 </a:t>
            </a:r>
            <a:r>
              <a:rPr lang="en-US" altLang="ko-KR" dirty="0"/>
              <a:t>5 ~ 40 </a:t>
            </a:r>
            <a:r>
              <a:rPr lang="ko-KR" altLang="en-US" dirty="0"/>
              <a:t>까지 튜닝할 범위를 설정</a:t>
            </a:r>
            <a:endParaRPr lang="en-US" altLang="ko-K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r>
              <a:rPr lang="en-US" dirty="0" err="1"/>
              <a:t>Max_depth</a:t>
            </a:r>
            <a:r>
              <a:rPr lang="ko-KR" altLang="en-US" dirty="0"/>
              <a:t>의 경우 </a:t>
            </a:r>
            <a:r>
              <a:rPr lang="en-US" altLang="ko-KR" dirty="0"/>
              <a:t>5</a:t>
            </a:r>
            <a:r>
              <a:rPr lang="ko-KR" altLang="en-US" dirty="0"/>
              <a:t>부터 차이가 크게 벌어지기 시작하여 </a:t>
            </a:r>
            <a:r>
              <a:rPr lang="en-US" altLang="ko-KR" dirty="0"/>
              <a:t>5~20</a:t>
            </a:r>
            <a:r>
              <a:rPr lang="ko-KR" altLang="en-US" dirty="0"/>
              <a:t>까지로 설정 </a:t>
            </a:r>
            <a:r>
              <a:rPr lang="en-US" altLang="ko-KR" dirty="0"/>
              <a:t>(default : None -&gt; </a:t>
            </a:r>
            <a:r>
              <a:rPr lang="ko-KR" altLang="en-US" dirty="0"/>
              <a:t>깊이 제한이 없다</a:t>
            </a:r>
            <a:r>
              <a:rPr lang="en-US" altLang="ko-KR" dirty="0"/>
              <a:t>)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r>
              <a:rPr lang="en-US" dirty="0" err="1"/>
              <a:t>Min_samples_split</a:t>
            </a:r>
            <a:r>
              <a:rPr lang="ko-KR" altLang="en-US" dirty="0"/>
              <a:t>의 경우 </a:t>
            </a:r>
            <a:r>
              <a:rPr lang="en-US" altLang="ko-KR" dirty="0" err="1"/>
              <a:t>Train_score</a:t>
            </a:r>
            <a:r>
              <a:rPr lang="ko-KR" altLang="en-US" dirty="0"/>
              <a:t>와 </a:t>
            </a:r>
            <a:r>
              <a:rPr lang="en-US" altLang="ko-KR" dirty="0" err="1"/>
              <a:t>Test_score</a:t>
            </a:r>
            <a:r>
              <a:rPr lang="ko-KR" altLang="en-US" dirty="0"/>
              <a:t>의 차이가 가장 적은 </a:t>
            </a:r>
            <a:r>
              <a:rPr lang="en-US" altLang="ko-KR" dirty="0"/>
              <a:t>2,4,6,8,12,30,52,54</a:t>
            </a:r>
            <a:r>
              <a:rPr lang="ko-KR" altLang="en-US" dirty="0"/>
              <a:t>로 설정 </a:t>
            </a:r>
            <a:r>
              <a:rPr lang="en-US" altLang="ko-KR" dirty="0"/>
              <a:t>(</a:t>
            </a:r>
            <a:r>
              <a:rPr lang="en-US" altLang="ko-KR" dirty="0" err="1"/>
              <a:t>sample_split</a:t>
            </a:r>
            <a:r>
              <a:rPr lang="ko-KR" altLang="en-US" dirty="0"/>
              <a:t>이 클수록 </a:t>
            </a:r>
            <a:r>
              <a:rPr lang="ko-KR" altLang="en-US" dirty="0" err="1"/>
              <a:t>과적합</a:t>
            </a:r>
            <a:r>
              <a:rPr lang="ko-KR" altLang="en-US" dirty="0"/>
              <a:t> 방지</a:t>
            </a:r>
            <a:r>
              <a:rPr lang="en-US" altLang="ko-KR" dirty="0"/>
              <a:t>)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r>
              <a:rPr lang="en-US" dirty="0" err="1"/>
              <a:t>Min_samples_leaf</a:t>
            </a:r>
            <a:r>
              <a:rPr lang="ko-KR" altLang="en-US" dirty="0"/>
              <a:t>의 경우도 </a:t>
            </a:r>
            <a:r>
              <a:rPr lang="en-US" altLang="ko-KR" dirty="0" err="1"/>
              <a:t>Train_score</a:t>
            </a:r>
            <a:r>
              <a:rPr lang="ko-KR" altLang="en-US" dirty="0"/>
              <a:t>와 </a:t>
            </a:r>
            <a:r>
              <a:rPr lang="en-US" altLang="ko-KR" dirty="0" err="1"/>
              <a:t>Test_score</a:t>
            </a:r>
            <a:r>
              <a:rPr lang="ko-KR" altLang="en-US" dirty="0"/>
              <a:t>의 차이가 가장 적은 </a:t>
            </a:r>
            <a:r>
              <a:rPr lang="en-US" altLang="ko-KR" dirty="0"/>
              <a:t>1,2,14,32,34 </a:t>
            </a:r>
            <a:r>
              <a:rPr lang="ko-KR" altLang="en-US" dirty="0"/>
              <a:t>로 설정</a:t>
            </a:r>
            <a:endParaRPr lang="en-US" dirty="0"/>
          </a:p>
        </p:txBody>
      </p:sp>
      <p:sp>
        <p:nvSpPr>
          <p:cNvPr id="787" name="Google Shape;7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20210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/>
              <a:t>앞서 각 성능을 확인하고 각 </a:t>
            </a:r>
            <a:r>
              <a:rPr lang="ko-KR" altLang="en-US" dirty="0" err="1"/>
              <a:t>하이퍼파라미터에</a:t>
            </a:r>
            <a:r>
              <a:rPr lang="ko-KR" altLang="en-US" dirty="0"/>
              <a:t> 대해서 </a:t>
            </a:r>
            <a:r>
              <a:rPr lang="en-US" altLang="ko-KR" dirty="0" err="1"/>
              <a:t>gridsearchcv</a:t>
            </a:r>
            <a:r>
              <a:rPr lang="ko-KR" altLang="en-US" dirty="0"/>
              <a:t>를 진행할 범위를 설정한 후 나온 결과 값이다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Train-validation</a:t>
            </a:r>
            <a:r>
              <a:rPr lang="ko-KR" altLang="en-US" dirty="0"/>
              <a:t>에 대한 교차검증 정확도는 </a:t>
            </a:r>
            <a:r>
              <a:rPr lang="en-US" altLang="ko-KR" dirty="0"/>
              <a:t>78.1%</a:t>
            </a:r>
            <a:endParaRPr dirty="0"/>
          </a:p>
        </p:txBody>
      </p:sp>
      <p:sp>
        <p:nvSpPr>
          <p:cNvPr id="787" name="Google Shape;7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81601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 err="1"/>
              <a:t>GridSearchCV</a:t>
            </a:r>
            <a:r>
              <a:rPr lang="ko-KR" altLang="en-US" dirty="0"/>
              <a:t>로 적용된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조정 후 </a:t>
            </a:r>
            <a:r>
              <a:rPr lang="en-US" altLang="ko-KR" dirty="0" err="1"/>
              <a:t>RandomForest</a:t>
            </a:r>
            <a:r>
              <a:rPr lang="en-US" altLang="ko-KR" dirty="0"/>
              <a:t> </a:t>
            </a:r>
            <a:r>
              <a:rPr lang="ko-KR" altLang="en-US" dirty="0"/>
              <a:t>결과를 확인 시 정확도는 조금 떨어졌지만 정밀도</a:t>
            </a:r>
            <a:r>
              <a:rPr lang="en-US" altLang="ko-KR" dirty="0"/>
              <a:t>, </a:t>
            </a:r>
            <a:r>
              <a:rPr lang="ko-KR" altLang="en-US" dirty="0" err="1"/>
              <a:t>재현율</a:t>
            </a:r>
            <a:r>
              <a:rPr lang="en-US" altLang="ko-KR" dirty="0"/>
              <a:t>, F1 Score</a:t>
            </a:r>
            <a:r>
              <a:rPr lang="ko-KR" altLang="en-US" dirty="0"/>
              <a:t>측면에서 좋은 값을 보임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Feature </a:t>
            </a:r>
            <a:r>
              <a:rPr lang="en-US" dirty="0" err="1"/>
              <a:t>Importances</a:t>
            </a:r>
            <a:r>
              <a:rPr lang="en-US" dirty="0"/>
              <a:t> </a:t>
            </a:r>
            <a:r>
              <a:rPr lang="ko-KR" altLang="en-US" dirty="0"/>
              <a:t>확인 시 연령 </a:t>
            </a:r>
            <a:r>
              <a:rPr lang="en-US" altLang="ko-KR" dirty="0"/>
              <a:t>, </a:t>
            </a:r>
            <a:r>
              <a:rPr lang="ko-KR" altLang="en-US" dirty="0"/>
              <a:t>구직기간 </a:t>
            </a:r>
            <a:r>
              <a:rPr lang="en-US" altLang="ko-KR" dirty="0"/>
              <a:t>, </a:t>
            </a:r>
            <a:r>
              <a:rPr lang="ko-KR" altLang="en-US" dirty="0"/>
              <a:t>일자리 횟수</a:t>
            </a:r>
            <a:r>
              <a:rPr lang="en-US" altLang="ko-KR" dirty="0"/>
              <a:t>(</a:t>
            </a:r>
            <a:r>
              <a:rPr lang="ko-KR" altLang="en-US" dirty="0"/>
              <a:t>대학생 때 일자리 해본 횟수</a:t>
            </a:r>
            <a:r>
              <a:rPr lang="en-US" altLang="ko-KR" dirty="0"/>
              <a:t>) , GPA(</a:t>
            </a:r>
            <a:r>
              <a:rPr lang="ko-KR" altLang="en-US" dirty="0"/>
              <a:t>학점</a:t>
            </a:r>
            <a:r>
              <a:rPr lang="en-US" altLang="ko-KR" dirty="0"/>
              <a:t>) , </a:t>
            </a:r>
            <a:r>
              <a:rPr lang="ko-KR" altLang="en-US" dirty="0"/>
              <a:t>전공 소분류 코드가 </a:t>
            </a:r>
            <a:r>
              <a:rPr lang="en-US" altLang="ko-KR" dirty="0"/>
              <a:t>Top5</a:t>
            </a:r>
            <a:r>
              <a:rPr lang="ko-KR" altLang="en-US" dirty="0"/>
              <a:t>에 선정 되었고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Feature Importance </a:t>
            </a:r>
            <a:r>
              <a:rPr lang="ko-KR" altLang="en-US" dirty="0"/>
              <a:t>값에서 큰 차이가 없는 것으로 확인함</a:t>
            </a:r>
            <a:endParaRPr dirty="0"/>
          </a:p>
        </p:txBody>
      </p:sp>
      <p:sp>
        <p:nvSpPr>
          <p:cNvPr id="787" name="Google Shape;7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83383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/>
              <a:t>앞서 언급했던 </a:t>
            </a:r>
            <a:r>
              <a:rPr lang="en-US" altLang="ko-KR" dirty="0"/>
              <a:t>XGB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/>
              <a:t>기본 값으로 </a:t>
            </a:r>
            <a:r>
              <a:rPr lang="en-US" altLang="ko-KR" dirty="0"/>
              <a:t>XGB</a:t>
            </a:r>
            <a:r>
              <a:rPr lang="ko-KR" altLang="en-US" dirty="0"/>
              <a:t>를 돌렸을 때는 하나의 변수에 </a:t>
            </a:r>
            <a:r>
              <a:rPr lang="en-US" altLang="ko-KR" dirty="0" err="1"/>
              <a:t>Feature_Importance</a:t>
            </a:r>
            <a:r>
              <a:rPr lang="ko-KR" altLang="en-US" dirty="0"/>
              <a:t>가 굉장히 높게 나와서 </a:t>
            </a:r>
            <a:r>
              <a:rPr lang="ko-KR" altLang="en-US" dirty="0" err="1"/>
              <a:t>랜덤포레스트를</a:t>
            </a:r>
            <a:r>
              <a:rPr lang="ko-KR" altLang="en-US" dirty="0"/>
              <a:t> 선택함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/>
              <a:t>그리고 </a:t>
            </a:r>
            <a:r>
              <a:rPr lang="ko-KR" altLang="en-US" dirty="0" err="1"/>
              <a:t>결정트리</a:t>
            </a:r>
            <a:r>
              <a:rPr lang="ko-KR" altLang="en-US" dirty="0"/>
              <a:t> 구조를 확인하고 싶어 랜덤 </a:t>
            </a:r>
            <a:r>
              <a:rPr lang="ko-KR" altLang="en-US" dirty="0" err="1"/>
              <a:t>포레스트를</a:t>
            </a:r>
            <a:r>
              <a:rPr lang="ko-KR" altLang="en-US" dirty="0"/>
              <a:t> 선택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XGB</a:t>
            </a:r>
            <a:r>
              <a:rPr lang="ko-KR" altLang="en-US" dirty="0"/>
              <a:t>에 대해서 약간의 </a:t>
            </a:r>
            <a:r>
              <a:rPr lang="en-US" altLang="ko-KR" dirty="0" err="1"/>
              <a:t>GridSearchCV</a:t>
            </a:r>
            <a:r>
              <a:rPr lang="ko-KR" altLang="en-US" dirty="0"/>
              <a:t>를 진행 후 두 개의 모델의 </a:t>
            </a:r>
            <a:r>
              <a:rPr lang="en-US" altLang="ko-KR" dirty="0"/>
              <a:t>Feature Importance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비교한 결과 </a:t>
            </a:r>
            <a:r>
              <a:rPr lang="en-US" altLang="ko-KR" dirty="0"/>
              <a:t>Top5 </a:t>
            </a:r>
            <a:r>
              <a:rPr lang="ko-KR" altLang="en-US" dirty="0"/>
              <a:t>내에 </a:t>
            </a:r>
            <a:r>
              <a:rPr lang="en-US" altLang="ko-KR" dirty="0"/>
              <a:t>2</a:t>
            </a:r>
            <a:r>
              <a:rPr lang="ko-KR" altLang="en-US" dirty="0"/>
              <a:t>개 변수 </a:t>
            </a:r>
            <a:r>
              <a:rPr lang="en-US" altLang="ko-KR" dirty="0"/>
              <a:t>(</a:t>
            </a:r>
            <a:r>
              <a:rPr lang="ko-KR" altLang="en-US" dirty="0"/>
              <a:t>연령 </a:t>
            </a:r>
            <a:r>
              <a:rPr lang="en-US" altLang="ko-KR" dirty="0"/>
              <a:t>, </a:t>
            </a:r>
            <a:r>
              <a:rPr lang="ko-KR" altLang="en-US" dirty="0"/>
              <a:t>일자리 횟수</a:t>
            </a:r>
            <a:r>
              <a:rPr lang="en-US" altLang="ko-KR" dirty="0"/>
              <a:t>) </a:t>
            </a:r>
            <a:r>
              <a:rPr lang="ko-KR" altLang="en-US" dirty="0"/>
              <a:t>가 공통적으로 속함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/>
              <a:t>따라서 취업여부에 가장 영향을 미치는 요소로 연령 과 일자리 횟수 라는 변수로 볼 수 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787" name="Google Shape;7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60974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/>
              <a:t>앞서 학습한 </a:t>
            </a:r>
            <a:r>
              <a:rPr lang="en-US" altLang="ko-KR" dirty="0" err="1"/>
              <a:t>RandomForest</a:t>
            </a:r>
            <a:r>
              <a:rPr lang="en-US" altLang="ko-KR" dirty="0"/>
              <a:t> </a:t>
            </a:r>
            <a:r>
              <a:rPr lang="ko-KR" altLang="en-US" dirty="0"/>
              <a:t>내에서 하나의 </a:t>
            </a:r>
            <a:r>
              <a:rPr lang="ko-KR" altLang="en-US" dirty="0" err="1"/>
              <a:t>결정트리를</a:t>
            </a:r>
            <a:r>
              <a:rPr lang="ko-KR" altLang="en-US" dirty="0"/>
              <a:t> 선택하여 트리 구조를 확인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/>
              <a:t>각 트리마다 노드는 달랐지만 연령 </a:t>
            </a:r>
            <a:r>
              <a:rPr lang="en-US" altLang="ko-KR" dirty="0"/>
              <a:t>, GPA</a:t>
            </a:r>
            <a:r>
              <a:rPr lang="ko-KR" altLang="en-US" dirty="0"/>
              <a:t>에서 분할되는 경향을 보임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/>
              <a:t>가장</a:t>
            </a:r>
            <a:r>
              <a:rPr lang="en-US" altLang="ko-KR" dirty="0"/>
              <a:t> </a:t>
            </a:r>
            <a:r>
              <a:rPr lang="ko-KR" altLang="en-US" dirty="0"/>
              <a:t>상위 영역에서 연령 </a:t>
            </a:r>
            <a:r>
              <a:rPr lang="en-US" altLang="ko-KR" dirty="0"/>
              <a:t>26.99 </a:t>
            </a:r>
            <a:r>
              <a:rPr lang="ko-KR" altLang="en-US" dirty="0"/>
              <a:t>를 기준으로 구간이 나누어짐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/>
              <a:t>하위 노드로 진행될 수록 </a:t>
            </a:r>
            <a:r>
              <a:rPr lang="ko-KR" altLang="en-US" dirty="0" err="1"/>
              <a:t>지니계수는</a:t>
            </a:r>
            <a:r>
              <a:rPr lang="ko-KR" altLang="en-US" dirty="0"/>
              <a:t> 감소하며 </a:t>
            </a:r>
            <a:r>
              <a:rPr lang="en-US" altLang="ko-KR" dirty="0"/>
              <a:t>sample </a:t>
            </a:r>
            <a:r>
              <a:rPr lang="ko-KR" altLang="en-US" dirty="0"/>
              <a:t>수도 나누어지는 것을 확인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/>
              <a:t>석</a:t>
            </a:r>
            <a:r>
              <a:rPr lang="en-US" altLang="ko-KR" dirty="0"/>
              <a:t>/</a:t>
            </a:r>
            <a:r>
              <a:rPr lang="ko-KR" altLang="en-US" dirty="0"/>
              <a:t>박사 재학 여부의 경우 </a:t>
            </a:r>
            <a:r>
              <a:rPr lang="en-US" altLang="ko-KR" dirty="0"/>
              <a:t>1 </a:t>
            </a:r>
            <a:r>
              <a:rPr lang="ko-KR" altLang="en-US" dirty="0"/>
              <a:t>이상인 값이 석</a:t>
            </a:r>
            <a:r>
              <a:rPr lang="en-US" altLang="ko-KR" dirty="0"/>
              <a:t>/</a:t>
            </a:r>
            <a:r>
              <a:rPr lang="ko-KR" altLang="en-US" dirty="0"/>
              <a:t>박사 경험이 있으며 </a:t>
            </a:r>
            <a:r>
              <a:rPr lang="en-US" altLang="ko-KR" dirty="0"/>
              <a:t>0</a:t>
            </a:r>
            <a:r>
              <a:rPr lang="ko-KR" altLang="en-US" dirty="0"/>
              <a:t>인 값은 대학교만 졸업한 경우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/>
              <a:t>GPA</a:t>
            </a:r>
            <a:r>
              <a:rPr lang="ko-KR" altLang="en-US" dirty="0"/>
              <a:t>의 경우 높을 수록 취업이 되는 노드 값을 나타냄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/>
              <a:t>또한 구직기간이 작을 수록 미취업으로 분류됨</a:t>
            </a:r>
            <a:r>
              <a:rPr lang="en-US" altLang="ko-KR"/>
              <a:t> </a:t>
            </a:r>
            <a:endParaRPr dirty="0"/>
          </a:p>
        </p:txBody>
      </p:sp>
      <p:sp>
        <p:nvSpPr>
          <p:cNvPr id="787" name="Google Shape;7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5210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8" name="Google Shape;6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04283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Google Shape;786;p5:notes">
            <a:extLst>
              <a:ext uri="{FF2B5EF4-FFF2-40B4-BE49-F238E27FC236}">
                <a16:creationId xmlns:a16="http://schemas.microsoft.com/office/drawing/2014/main" id="{C14C596D-B168-4253-9449-1094CC48D16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r>
              <a:rPr lang="ko-KR" altLang="en-US" dirty="0"/>
              <a:t>주관적 요소나 응답이 없는 경우를 제외해서 모델 </a:t>
            </a:r>
            <a:r>
              <a:rPr lang="en-US" altLang="ko-KR" dirty="0"/>
              <a:t>feature</a:t>
            </a:r>
            <a:r>
              <a:rPr lang="ko-KR" altLang="en-US" dirty="0"/>
              <a:t>로 적용 </a:t>
            </a:r>
            <a:r>
              <a:rPr lang="en-US" altLang="ko-KR" dirty="0"/>
              <a:t>(</a:t>
            </a:r>
            <a:r>
              <a:rPr lang="ko-KR" altLang="en-US" dirty="0"/>
              <a:t>다음 페이지에 상세하게 설명</a:t>
            </a:r>
            <a:r>
              <a:rPr lang="en-US" altLang="ko-KR" dirty="0"/>
              <a:t>)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r>
              <a:rPr lang="ko-KR" altLang="en-US" dirty="0"/>
              <a:t>종사상 지위를 작성해준 경우</a:t>
            </a:r>
            <a:r>
              <a:rPr lang="en-US" altLang="ko-KR" dirty="0"/>
              <a:t>(</a:t>
            </a:r>
            <a:r>
              <a:rPr lang="ko-KR" altLang="en-US" dirty="0"/>
              <a:t>응답데이터</a:t>
            </a:r>
            <a:r>
              <a:rPr lang="en-US" altLang="ko-KR" dirty="0"/>
              <a:t>)</a:t>
            </a:r>
            <a:r>
              <a:rPr lang="ko-KR" altLang="en-US" dirty="0"/>
              <a:t>로만 모델 적용</a:t>
            </a:r>
            <a:endParaRPr lang="en-US" altLang="ko-K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r>
              <a:rPr lang="en-US" altLang="ko-KR" dirty="0" err="1"/>
              <a:t>X,y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endParaRPr lang="en-US" altLang="ko-K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r>
              <a:rPr lang="ko-KR" altLang="en-US" dirty="0"/>
              <a:t>종사상 지위 분류의 불균형을 해소하고자 </a:t>
            </a:r>
            <a:r>
              <a:rPr lang="ko-KR" altLang="en-US" dirty="0" err="1"/>
              <a:t>오버샘플링</a:t>
            </a:r>
            <a:r>
              <a:rPr lang="ko-KR" altLang="en-US" dirty="0"/>
              <a:t> 진행</a:t>
            </a:r>
            <a:endParaRPr lang="en-US" altLang="ko-K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r>
              <a:rPr lang="ko-KR" altLang="en-US" dirty="0" err="1"/>
              <a:t>랜덤포레스트</a:t>
            </a:r>
            <a:r>
              <a:rPr lang="ko-KR" altLang="en-US" dirty="0"/>
              <a:t>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 조정 전</a:t>
            </a:r>
            <a:r>
              <a:rPr lang="en-US" altLang="ko-KR" dirty="0"/>
              <a:t>,</a:t>
            </a:r>
            <a:r>
              <a:rPr lang="ko-KR" altLang="en-US" dirty="0"/>
              <a:t> 후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 err="1"/>
              <a:t>XGBoost</a:t>
            </a:r>
            <a:r>
              <a:rPr lang="ko-KR" altLang="en-US" dirty="0"/>
              <a:t>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 조정 전</a:t>
            </a:r>
            <a:r>
              <a:rPr lang="en-US" altLang="ko-KR" dirty="0"/>
              <a:t>,</a:t>
            </a:r>
            <a:r>
              <a:rPr lang="ko-KR" altLang="en-US" dirty="0"/>
              <a:t> 후 </a:t>
            </a:r>
            <a:r>
              <a:rPr lang="en-US" altLang="ko-KR" dirty="0"/>
              <a:t>4</a:t>
            </a:r>
            <a:r>
              <a:rPr lang="ko-KR" altLang="en-US" dirty="0"/>
              <a:t>가지 경우 비교</a:t>
            </a:r>
            <a:endParaRPr lang="en-US" altLang="ko-K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r>
              <a:rPr lang="ko-KR" altLang="en-US" dirty="0"/>
              <a:t>정확도</a:t>
            </a:r>
            <a:r>
              <a:rPr lang="en-US" altLang="ko-KR" dirty="0"/>
              <a:t>,</a:t>
            </a:r>
            <a:r>
              <a:rPr lang="ko-KR" altLang="en-US" dirty="0"/>
              <a:t> 수행 시간을 바탕으로 모델 결과 확인</a:t>
            </a:r>
            <a:endParaRPr lang="en-US" altLang="ko-K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endParaRPr lang="en-US" altLang="ko-KR" dirty="0"/>
          </a:p>
          <a:p>
            <a:pPr marL="0" indent="0" eaLnBrk="1" hangingPunct="1">
              <a:buSzPts val="1400"/>
              <a:buFontTx/>
              <a:buNone/>
            </a:pPr>
            <a:endParaRPr lang="ko-KR" altLang="ko-KR" sz="1200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1267" name="Google Shape;787;p5:notes">
            <a:extLst>
              <a:ext uri="{FF2B5EF4-FFF2-40B4-BE49-F238E27FC236}">
                <a16:creationId xmlns:a16="http://schemas.microsoft.com/office/drawing/2014/main" id="{A84D7617-0816-41D8-8A41-D247DBB45C90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786;p5:notes">
            <a:extLst>
              <a:ext uri="{FF2B5EF4-FFF2-40B4-BE49-F238E27FC236}">
                <a16:creationId xmlns:a16="http://schemas.microsoft.com/office/drawing/2014/main" id="{33DD4EEB-BF1B-4388-859E-E40BD8B9F3B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None/>
              <a:tabLst/>
              <a:defRPr/>
            </a:pPr>
            <a:r>
              <a:rPr lang="ko-KR" altLang="en-US" sz="1200" dirty="0"/>
              <a:t>전체 데이터에서 일부 독립변수만 사용</a:t>
            </a:r>
            <a:endParaRPr lang="en-US" altLang="ko-KR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None/>
              <a:tabLst/>
              <a:defRPr/>
            </a:pPr>
            <a:r>
              <a:rPr lang="en-US" altLang="ko-KR" sz="1200" dirty="0"/>
              <a:t>-</a:t>
            </a:r>
            <a:r>
              <a:rPr lang="ko-KR" altLang="en-US" sz="1200" dirty="0"/>
              <a:t> 취업자만 응답한 항목</a:t>
            </a:r>
            <a:r>
              <a:rPr lang="en-US" altLang="ko-KR" sz="1200" dirty="0"/>
              <a:t>(</a:t>
            </a:r>
            <a:r>
              <a:rPr lang="ko-KR" altLang="en-US" sz="1200" dirty="0"/>
              <a:t>범주 </a:t>
            </a:r>
            <a:r>
              <a:rPr lang="ko-KR" altLang="en-US" sz="1200" dirty="0" err="1"/>
              <a:t>현직장</a:t>
            </a:r>
            <a:r>
              <a:rPr lang="en-US" altLang="ko-KR" sz="1200" dirty="0"/>
              <a:t>),</a:t>
            </a:r>
            <a:r>
              <a:rPr lang="ko-KR" altLang="en-US" sz="1200" dirty="0"/>
              <a:t> 구직자만 응답한 항목</a:t>
            </a:r>
            <a:r>
              <a:rPr lang="en-US" altLang="ko-KR" sz="1200" dirty="0"/>
              <a:t>(</a:t>
            </a:r>
            <a:r>
              <a:rPr lang="ko-KR" altLang="en-US" sz="1200" dirty="0"/>
              <a:t>범주 구직활동</a:t>
            </a:r>
            <a:r>
              <a:rPr lang="en-US" altLang="ko-KR" sz="1200" dirty="0"/>
              <a:t>)</a:t>
            </a:r>
            <a:r>
              <a:rPr lang="ko-KR" altLang="en-US" sz="1200" dirty="0"/>
              <a:t> 독립변수에서 제외</a:t>
            </a:r>
            <a:endParaRPr lang="en-US" altLang="ko-KR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  <a:tabLst/>
              <a:defRPr/>
            </a:pPr>
            <a:r>
              <a:rPr lang="ko-KR" altLang="en-US" sz="1200" dirty="0"/>
              <a:t>일자리 고려 항목 </a:t>
            </a:r>
            <a:r>
              <a:rPr lang="en-US" altLang="ko-KR" sz="1200" dirty="0"/>
              <a:t>(5</a:t>
            </a:r>
            <a:r>
              <a:rPr lang="ko-KR" altLang="en-US" sz="1200" dirty="0" err="1"/>
              <a:t>점척도</a:t>
            </a:r>
            <a:r>
              <a:rPr lang="en-US" altLang="ko-KR" sz="1200" dirty="0"/>
              <a:t>,</a:t>
            </a:r>
            <a:r>
              <a:rPr lang="ko-KR" altLang="en-US" sz="1200" dirty="0"/>
              <a:t> 주관적요소</a:t>
            </a:r>
            <a:r>
              <a:rPr lang="en-US" altLang="ko-KR" sz="1200" dirty="0"/>
              <a:t>)</a:t>
            </a:r>
            <a:r>
              <a:rPr lang="ko-KR" altLang="en-US" sz="1200" dirty="0"/>
              <a:t> 독립변수에서 제외</a:t>
            </a:r>
            <a:endParaRPr lang="en-US" altLang="ko-KR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  <a:tabLst/>
              <a:defRPr/>
            </a:pPr>
            <a:r>
              <a:rPr lang="ko-KR" altLang="en-US" sz="1200" dirty="0"/>
              <a:t>청년 구직활동 지원 </a:t>
            </a:r>
            <a:r>
              <a:rPr lang="en-US" altLang="ko-KR" sz="1200" dirty="0"/>
              <a:t>2017</a:t>
            </a:r>
            <a:r>
              <a:rPr lang="ko-KR" altLang="en-US" sz="1200" dirty="0"/>
              <a:t>년 없어서 제외</a:t>
            </a:r>
            <a:endParaRPr lang="en-US" altLang="ko-KR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  <a:tabLst/>
              <a:defRPr/>
            </a:pPr>
            <a:r>
              <a:rPr lang="ko-KR" altLang="en-US" sz="1200" dirty="0"/>
              <a:t>졸업 전 취업목표 중 희망연봉은 주관적</a:t>
            </a:r>
            <a:r>
              <a:rPr lang="en-US" altLang="ko-KR" sz="1200" dirty="0"/>
              <a:t>,</a:t>
            </a:r>
            <a:r>
              <a:rPr lang="ko-KR" altLang="en-US" sz="1200" dirty="0"/>
              <a:t> 시각화에서 이상치 다수로 독립변수에서 제외</a:t>
            </a:r>
            <a:endParaRPr lang="en-US" altLang="ko-KR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  <a:tabLst/>
              <a:defRPr/>
            </a:pPr>
            <a:endParaRPr lang="en-US" altLang="ko-KR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  <a:tabLst/>
              <a:defRPr/>
            </a:pPr>
            <a:endParaRPr lang="en-US" altLang="ko-KR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None/>
              <a:tabLst/>
              <a:defRPr/>
            </a:pPr>
            <a:r>
              <a:rPr lang="ko-KR" altLang="en-US" sz="1200" dirty="0"/>
              <a:t>종사상 지위 구분</a:t>
            </a:r>
            <a:endParaRPr lang="en-US" altLang="ko-KR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None/>
              <a:tabLst/>
              <a:defRPr/>
            </a:pPr>
            <a:r>
              <a:rPr lang="en-US" altLang="ko-KR" sz="1200" dirty="0"/>
              <a:t>0</a:t>
            </a:r>
            <a:r>
              <a:rPr lang="ko-KR" altLang="en-US" sz="1200" dirty="0"/>
              <a:t> 모름 무응답 </a:t>
            </a:r>
            <a:r>
              <a:rPr lang="en-US" altLang="ko-KR" sz="1200" dirty="0"/>
              <a:t>/</a:t>
            </a:r>
            <a:r>
              <a:rPr lang="ko-KR" altLang="en-US" sz="1200" dirty="0"/>
              <a:t> </a:t>
            </a:r>
            <a:r>
              <a:rPr lang="en-US" altLang="ko-KR" sz="1200" dirty="0"/>
              <a:t>1~6</a:t>
            </a:r>
            <a:r>
              <a:rPr lang="ko-KR" altLang="en-US" sz="1200" dirty="0"/>
              <a:t> 응답한 경우로 데이터 세트 나눠서</a:t>
            </a:r>
            <a:endParaRPr lang="en-US" altLang="ko-KR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None/>
              <a:tabLst/>
              <a:defRPr/>
            </a:pPr>
            <a:r>
              <a:rPr lang="en-US" altLang="ko-KR" sz="1200" dirty="0"/>
              <a:t>0</a:t>
            </a:r>
            <a:r>
              <a:rPr lang="ko-KR" altLang="en-US" sz="1200" dirty="0"/>
              <a:t> 제외한 응답치로 모델 생성 및 테스트</a:t>
            </a:r>
            <a:endParaRPr lang="en-US" altLang="ko-KR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None/>
              <a:tabLst/>
              <a:defRPr/>
            </a:pPr>
            <a:endParaRPr lang="en-US" altLang="ko-KR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None/>
              <a:tabLst/>
              <a:defRPr/>
            </a:pPr>
            <a:r>
              <a:rPr lang="ko-KR" altLang="en-US" sz="1200" dirty="0"/>
              <a:t>마지막에 가장 성능이 좋은 모델을 사용해서 모름</a:t>
            </a:r>
            <a:r>
              <a:rPr lang="en-US" altLang="ko-KR" sz="1200" dirty="0"/>
              <a:t>/</a:t>
            </a:r>
            <a:r>
              <a:rPr lang="ko-KR" altLang="en-US" sz="1200" dirty="0"/>
              <a:t>무응답인 경우의 종사상 지위 구분을 살펴볼 계획</a:t>
            </a:r>
            <a:r>
              <a:rPr lang="en-US" altLang="ko-KR" sz="1200" dirty="0"/>
              <a:t>.</a:t>
            </a:r>
          </a:p>
        </p:txBody>
      </p:sp>
      <p:sp>
        <p:nvSpPr>
          <p:cNvPr id="13315" name="Google Shape;787;p5:notes">
            <a:extLst>
              <a:ext uri="{FF2B5EF4-FFF2-40B4-BE49-F238E27FC236}">
                <a16:creationId xmlns:a16="http://schemas.microsoft.com/office/drawing/2014/main" id="{1BEB2305-697E-4909-9615-B47770B6A90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Google Shape;786;p5:notes">
            <a:extLst>
              <a:ext uri="{FF2B5EF4-FFF2-40B4-BE49-F238E27FC236}">
                <a16:creationId xmlns:a16="http://schemas.microsoft.com/office/drawing/2014/main" id="{96DC08A5-3362-4F7F-B5CE-65ACD2AAB35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None/>
              <a:tabLst/>
              <a:defRPr/>
            </a:pPr>
            <a:r>
              <a:rPr lang="ko-KR" altLang="en-US" dirty="0" err="1"/>
              <a:t>랜덤포레스트</a:t>
            </a:r>
            <a:r>
              <a:rPr lang="ko-KR" altLang="en-US" dirty="0"/>
              <a:t>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 조정 전 정확도 </a:t>
            </a:r>
            <a:r>
              <a:rPr lang="en-US" altLang="ko-KR" dirty="0"/>
              <a:t>76.8%,</a:t>
            </a:r>
            <a:r>
              <a:rPr lang="ko-KR" altLang="en-US" dirty="0"/>
              <a:t> 수행시간 </a:t>
            </a:r>
            <a:r>
              <a:rPr lang="en-US" altLang="ko-KR" dirty="0"/>
              <a:t>34.1</a:t>
            </a:r>
            <a:r>
              <a:rPr lang="ko-KR" altLang="en-US" dirty="0"/>
              <a:t>초</a:t>
            </a:r>
          </a:p>
          <a:p>
            <a:pPr marL="0" indent="0" eaLnBrk="1" hangingPunct="1">
              <a:buSzPts val="1400"/>
              <a:buFontTx/>
              <a:buNone/>
            </a:pPr>
            <a:endParaRPr lang="ko-KR" altLang="ko-KR" sz="1200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5363" name="Google Shape;787;p5:notes">
            <a:extLst>
              <a:ext uri="{FF2B5EF4-FFF2-40B4-BE49-F238E27FC236}">
                <a16:creationId xmlns:a16="http://schemas.microsoft.com/office/drawing/2014/main" id="{0EC26919-39DF-4C7C-951A-4DAC8FB9252A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Google Shape;786;p5:notes">
            <a:extLst>
              <a:ext uri="{FF2B5EF4-FFF2-40B4-BE49-F238E27FC236}">
                <a16:creationId xmlns:a16="http://schemas.microsoft.com/office/drawing/2014/main" id="{FA795F29-A2E7-4A6E-8BF8-B9B4FF7CD07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None/>
              <a:tabLst/>
              <a:defRPr/>
            </a:pP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Calibri"/>
                <a:ea typeface="G마켓 산스 Bold" pitchFamily="50" charset="-127"/>
                <a:cs typeface="Calibri"/>
                <a:sym typeface="Calibri"/>
              </a:rPr>
              <a:t>GridSearchCV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G마켓 산스 Bold" pitchFamily="50" charset="-127"/>
                <a:cs typeface="Calibri"/>
                <a:sym typeface="Calibri"/>
              </a:rPr>
              <a:t> 이용해서 나온 최적의 교차 검증 파라미터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G마켓 산스 Bold" pitchFamily="50" charset="-127"/>
                <a:cs typeface="Calibri"/>
                <a:sym typeface="Calibri"/>
              </a:rPr>
              <a:t>(best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G마켓 산스 Bold" pitchFamily="50" charset="-127"/>
                <a:cs typeface="Calibri"/>
                <a:sym typeface="Calibri"/>
              </a:rPr>
              <a:t>표시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G마켓 산스 Bold" pitchFamily="50" charset="-127"/>
                <a:cs typeface="Calibri"/>
                <a:sym typeface="Calibri"/>
              </a:rPr>
              <a:t>)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marR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None/>
            </a:pPr>
            <a:endParaRPr lang="ko-KR" altLang="ko-KR" sz="1200" b="0" i="0" u="none" strike="noStrike" cap="none" dirty="0">
              <a:solidFill>
                <a:schemeClr val="dk1"/>
              </a:solidFill>
              <a:latin typeface="Calibri"/>
              <a:cs typeface="Calibri"/>
              <a:sym typeface="Calibri" panose="020F0502020204030204" pitchFamily="34" charset="0"/>
            </a:endParaRPr>
          </a:p>
        </p:txBody>
      </p:sp>
      <p:sp>
        <p:nvSpPr>
          <p:cNvPr id="17411" name="Google Shape;787;p5:notes">
            <a:extLst>
              <a:ext uri="{FF2B5EF4-FFF2-40B4-BE49-F238E27FC236}">
                <a16:creationId xmlns:a16="http://schemas.microsoft.com/office/drawing/2014/main" id="{DC45BB67-7E21-4906-AC35-01FD22EBFB7C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Google Shape;786;p5:notes">
            <a:extLst>
              <a:ext uri="{FF2B5EF4-FFF2-40B4-BE49-F238E27FC236}">
                <a16:creationId xmlns:a16="http://schemas.microsoft.com/office/drawing/2014/main" id="{6151BD22-72B6-443B-AB73-EB19E2FA3DF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None/>
              <a:tabLst/>
              <a:defRPr/>
            </a:pPr>
            <a:r>
              <a:rPr lang="ko-KR" altLang="en-US" dirty="0" err="1"/>
              <a:t>랜덤포레스트</a:t>
            </a:r>
            <a:r>
              <a:rPr lang="ko-KR" altLang="en-US" dirty="0"/>
              <a:t>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 조정 후 정확도 </a:t>
            </a:r>
            <a:r>
              <a:rPr lang="en-US" altLang="ko-KR" dirty="0"/>
              <a:t>76.8%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전과 동일</a:t>
            </a:r>
            <a:r>
              <a:rPr lang="en-US" altLang="ko-KR" dirty="0"/>
              <a:t>,</a:t>
            </a:r>
            <a:r>
              <a:rPr lang="ko-KR" altLang="en-US" dirty="0"/>
              <a:t> 수행시간 </a:t>
            </a:r>
            <a:r>
              <a:rPr lang="en-US" altLang="ko-KR" dirty="0"/>
              <a:t>20.5</a:t>
            </a:r>
            <a:r>
              <a:rPr lang="ko-KR" altLang="en-US" dirty="0"/>
              <a:t>초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/>
          </a:p>
          <a:p>
            <a:pPr marL="0" indent="0" eaLnBrk="1" hangingPunct="1">
              <a:buSzPts val="1400"/>
              <a:buFontTx/>
              <a:buNone/>
            </a:pPr>
            <a:endParaRPr lang="ko-KR" altLang="ko-KR" sz="1200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9459" name="Google Shape;787;p5:notes">
            <a:extLst>
              <a:ext uri="{FF2B5EF4-FFF2-40B4-BE49-F238E27FC236}">
                <a16:creationId xmlns:a16="http://schemas.microsoft.com/office/drawing/2014/main" id="{34C8D945-92EC-47A1-887A-338B5D0BE3C1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Google Shape;786;p5:notes">
            <a:extLst>
              <a:ext uri="{FF2B5EF4-FFF2-40B4-BE49-F238E27FC236}">
                <a16:creationId xmlns:a16="http://schemas.microsoft.com/office/drawing/2014/main" id="{49BB7593-F707-4AC6-958E-8D6829DED03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None/>
              <a:tabLst/>
              <a:defRPr/>
            </a:pPr>
            <a:r>
              <a:rPr lang="en-US" altLang="ko-KR" dirty="0" err="1"/>
              <a:t>XGBoost</a:t>
            </a:r>
            <a:r>
              <a:rPr lang="ko-KR" altLang="en-US" dirty="0"/>
              <a:t>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 조정 전 정확도 </a:t>
            </a:r>
            <a:r>
              <a:rPr lang="en-US" altLang="ko-KR" dirty="0"/>
              <a:t>77.8%,</a:t>
            </a:r>
            <a:r>
              <a:rPr lang="ko-KR" altLang="en-US" dirty="0"/>
              <a:t> 수행시간 </a:t>
            </a:r>
            <a:r>
              <a:rPr lang="en-US" altLang="ko-KR" dirty="0"/>
              <a:t>14.1</a:t>
            </a:r>
            <a:r>
              <a:rPr lang="ko-KR" altLang="en-US" dirty="0"/>
              <a:t>초</a:t>
            </a:r>
            <a:r>
              <a:rPr lang="en-US" altLang="ko-KR" dirty="0"/>
              <a:t>. </a:t>
            </a:r>
            <a:r>
              <a:rPr lang="ko-KR" altLang="en-US" dirty="0" err="1"/>
              <a:t>랜덤포레스트보다</a:t>
            </a:r>
            <a:r>
              <a:rPr lang="ko-KR" altLang="en-US" dirty="0"/>
              <a:t> 빠르고 정확함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/>
          </a:p>
          <a:p>
            <a:pPr marL="0" indent="0" eaLnBrk="1" hangingPunct="1">
              <a:buSzPts val="1400"/>
              <a:buFontTx/>
              <a:buNone/>
            </a:pPr>
            <a:endParaRPr lang="ko-KR" altLang="ko-KR" sz="1200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507" name="Google Shape;787;p5:notes">
            <a:extLst>
              <a:ext uri="{FF2B5EF4-FFF2-40B4-BE49-F238E27FC236}">
                <a16:creationId xmlns:a16="http://schemas.microsoft.com/office/drawing/2014/main" id="{86255581-7FF9-4A3B-B1C4-81D720BA7D2F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Google Shape;786;p5:notes">
            <a:extLst>
              <a:ext uri="{FF2B5EF4-FFF2-40B4-BE49-F238E27FC236}">
                <a16:creationId xmlns:a16="http://schemas.microsoft.com/office/drawing/2014/main" id="{02DC9C48-A00D-45DB-BB7B-60E80292CC5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None/>
              <a:tabLst/>
              <a:defRPr/>
            </a:pP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Calibri"/>
                <a:ea typeface="G마켓 산스 Bold" pitchFamily="50" charset="-127"/>
                <a:cs typeface="Calibri"/>
                <a:sym typeface="Calibri"/>
              </a:rPr>
              <a:t>GridSearchCV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G마켓 산스 Bold" pitchFamily="50" charset="-127"/>
                <a:cs typeface="Calibri"/>
                <a:sym typeface="Calibri"/>
              </a:rPr>
              <a:t>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G마켓 산스 Bold" pitchFamily="50" charset="-127"/>
                <a:cs typeface="Calibri"/>
                <a:sym typeface="Calibri"/>
              </a:rPr>
              <a:t>이용해서 나온 최적의 교차 검증 파라미터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G마켓 산스 Bold" pitchFamily="50" charset="-127"/>
                <a:cs typeface="Calibri"/>
                <a:sym typeface="Calibri"/>
              </a:rPr>
              <a:t>(best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Calibri"/>
                <a:ea typeface="G마켓 산스 Bold" pitchFamily="50" charset="-127"/>
                <a:cs typeface="Calibri"/>
                <a:sym typeface="Calibri"/>
              </a:rPr>
              <a:t>표시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Calibri"/>
                <a:ea typeface="G마켓 산스 Bold" pitchFamily="50" charset="-127"/>
                <a:cs typeface="Calibri"/>
                <a:sym typeface="Calibri"/>
              </a:rPr>
              <a:t>)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23555" name="Google Shape;787;p5:notes">
            <a:extLst>
              <a:ext uri="{FF2B5EF4-FFF2-40B4-BE49-F238E27FC236}">
                <a16:creationId xmlns:a16="http://schemas.microsoft.com/office/drawing/2014/main" id="{9FCF31F1-CFA7-4549-9C58-5F91BF18EDCF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Google Shape;786;p5:notes">
            <a:extLst>
              <a:ext uri="{FF2B5EF4-FFF2-40B4-BE49-F238E27FC236}">
                <a16:creationId xmlns:a16="http://schemas.microsoft.com/office/drawing/2014/main" id="{1DE6DF6F-1CBB-4359-A19B-10EDBA7BE4F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None/>
              <a:tabLst/>
              <a:defRPr/>
            </a:pPr>
            <a:r>
              <a:rPr lang="en-US" altLang="ko-KR" dirty="0" err="1"/>
              <a:t>XGBoost</a:t>
            </a:r>
            <a:r>
              <a:rPr lang="ko-KR" altLang="en-US" dirty="0"/>
              <a:t>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 조정 후 정확도 </a:t>
            </a:r>
            <a:r>
              <a:rPr lang="en-US" altLang="ko-KR" dirty="0"/>
              <a:t>78.2%,</a:t>
            </a:r>
            <a:r>
              <a:rPr lang="ko-KR" altLang="en-US" dirty="0"/>
              <a:t> 수행시간 </a:t>
            </a:r>
            <a:r>
              <a:rPr lang="en-US" altLang="ko-KR" dirty="0"/>
              <a:t>33.8</a:t>
            </a:r>
            <a:r>
              <a:rPr lang="ko-KR" altLang="en-US" dirty="0"/>
              <a:t>초</a:t>
            </a:r>
            <a:r>
              <a:rPr lang="en-US" altLang="ko-KR" dirty="0"/>
              <a:t>. </a:t>
            </a:r>
            <a:r>
              <a:rPr lang="ko-KR" altLang="en-US" dirty="0"/>
              <a:t>파라미터 조정 전보다 정확도는 소폭 상승했으나 수행시간 </a:t>
            </a:r>
            <a:r>
              <a:rPr lang="en-US" altLang="ko-KR" dirty="0"/>
              <a:t>2</a:t>
            </a:r>
            <a:r>
              <a:rPr lang="ko-KR" altLang="en-US" dirty="0"/>
              <a:t>배 이상 소요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dirty="0"/>
          </a:p>
          <a:p>
            <a:pPr marL="0" indent="0" eaLnBrk="1" hangingPunct="1">
              <a:buSzPts val="1400"/>
              <a:buFontTx/>
              <a:buNone/>
            </a:pPr>
            <a:endParaRPr lang="ko-KR" altLang="ko-KR" sz="1200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5603" name="Google Shape;787;p5:notes">
            <a:extLst>
              <a:ext uri="{FF2B5EF4-FFF2-40B4-BE49-F238E27FC236}">
                <a16:creationId xmlns:a16="http://schemas.microsoft.com/office/drawing/2014/main" id="{6A94CAA0-DC21-4B84-BF65-1019533FD8ED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Google Shape;786;p5:notes">
            <a:extLst>
              <a:ext uri="{FF2B5EF4-FFF2-40B4-BE49-F238E27FC236}">
                <a16:creationId xmlns:a16="http://schemas.microsoft.com/office/drawing/2014/main" id="{B5F42A30-88D7-4C3E-BFE4-D941D169CC1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None/>
              <a:tabLst/>
              <a:defRPr/>
            </a:pPr>
            <a:r>
              <a:rPr lang="ko-KR" altLang="en-US" dirty="0"/>
              <a:t>수행한 모델 전체 비교</a:t>
            </a:r>
            <a:r>
              <a:rPr lang="en-US" altLang="ko-KR" dirty="0"/>
              <a:t>.</a:t>
            </a:r>
            <a:r>
              <a:rPr lang="ko-KR" altLang="en-US" dirty="0"/>
              <a:t> 파라미터 조정을 하지 않은 </a:t>
            </a:r>
            <a:r>
              <a:rPr lang="en-US" altLang="ko-KR" dirty="0"/>
              <a:t>XGB</a:t>
            </a:r>
            <a:r>
              <a:rPr lang="ko-KR" altLang="en-US" dirty="0"/>
              <a:t>가 가장 빠르고</a:t>
            </a:r>
            <a:r>
              <a:rPr lang="en-US" altLang="ko-KR" dirty="0"/>
              <a:t>,</a:t>
            </a:r>
            <a:r>
              <a:rPr lang="ko-KR" altLang="en-US" dirty="0"/>
              <a:t> 그에 비해 정확도도 높은 편으로 해당 모델을 채택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indent="0" eaLnBrk="1" hangingPunct="1">
              <a:buSzPts val="1400"/>
              <a:buFontTx/>
              <a:buNone/>
            </a:pPr>
            <a:endParaRPr lang="ko-KR" altLang="ko-KR" sz="1200" dirty="0"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7651" name="Google Shape;787;p5:notes">
            <a:extLst>
              <a:ext uri="{FF2B5EF4-FFF2-40B4-BE49-F238E27FC236}">
                <a16:creationId xmlns:a16="http://schemas.microsoft.com/office/drawing/2014/main" id="{0A6DF7BC-C958-4755-949F-4CAB4A82901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ko-KR" b="1" dirty="0"/>
              <a:t>&gt; </a:t>
            </a:r>
            <a:r>
              <a:rPr lang="ko-KR" altLang="en-US" b="1" dirty="0"/>
              <a:t>특히</a:t>
            </a:r>
            <a:r>
              <a:rPr lang="en-US" altLang="ko-KR" b="1" dirty="0"/>
              <a:t>,</a:t>
            </a:r>
            <a:r>
              <a:rPr lang="ko-KR" altLang="en-US" b="1" dirty="0"/>
              <a:t> </a:t>
            </a:r>
            <a:r>
              <a:rPr lang="ko-KR" altLang="en-US" b="1" dirty="0">
                <a:solidFill>
                  <a:schemeClr val="bg1"/>
                </a:solidFill>
              </a:rPr>
              <a:t>대졸자 집단의 실업률이 급격하게 상승 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ko-KR" baseline="0" dirty="0">
                <a:solidFill>
                  <a:schemeClr val="bg1"/>
                </a:solidFill>
              </a:rPr>
              <a:t> - ‘ </a:t>
            </a:r>
            <a:r>
              <a:rPr lang="ko-KR" altLang="en-US" baseline="0" dirty="0">
                <a:solidFill>
                  <a:schemeClr val="bg1"/>
                </a:solidFill>
              </a:rPr>
              <a:t>대졸자 취업 비율의 추이</a:t>
            </a:r>
            <a:r>
              <a:rPr lang="en-US" altLang="ko-KR" baseline="0" dirty="0">
                <a:solidFill>
                  <a:schemeClr val="bg1"/>
                </a:solidFill>
              </a:rPr>
              <a:t>’ </a:t>
            </a:r>
            <a:r>
              <a:rPr lang="ko-KR" altLang="en-US" baseline="0" dirty="0">
                <a:solidFill>
                  <a:schemeClr val="bg1"/>
                </a:solidFill>
              </a:rPr>
              <a:t>그래프를 보면 </a:t>
            </a:r>
            <a:r>
              <a:rPr lang="en-US" altLang="ko-KR" baseline="0" dirty="0">
                <a:solidFill>
                  <a:schemeClr val="bg1"/>
                </a:solidFill>
              </a:rPr>
              <a:t>,</a:t>
            </a:r>
            <a:r>
              <a:rPr lang="ko-KR" altLang="en-US" baseline="0" dirty="0">
                <a:solidFill>
                  <a:schemeClr val="bg1"/>
                </a:solidFill>
              </a:rPr>
              <a:t> </a:t>
            </a:r>
            <a:r>
              <a:rPr lang="en-US" altLang="ko-KR" dirty="0"/>
              <a:t>2019</a:t>
            </a:r>
            <a:r>
              <a:rPr lang="ko-KR" altLang="en-US" dirty="0"/>
              <a:t>년 대졸자의 취업비율은 </a:t>
            </a:r>
            <a:r>
              <a:rPr lang="en-US" altLang="ko-KR" dirty="0"/>
              <a:t>73.8%</a:t>
            </a:r>
            <a:r>
              <a:rPr lang="ko-KR" altLang="en-US" dirty="0"/>
              <a:t>에서 </a:t>
            </a:r>
            <a:r>
              <a:rPr lang="en-US" altLang="ko-KR" dirty="0"/>
              <a:t>2020</a:t>
            </a:r>
            <a:r>
              <a:rPr lang="ko-KR" altLang="en-US" dirty="0"/>
              <a:t>년 조사 당시 </a:t>
            </a:r>
            <a:r>
              <a:rPr lang="en-US" altLang="ko-KR" dirty="0"/>
              <a:t>66.4%</a:t>
            </a:r>
            <a:r>
              <a:rPr lang="ko-KR" altLang="en-US" dirty="0"/>
              <a:t>로 급격히 낮아짐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ko-KR" altLang="en-US" baseline="0" dirty="0"/>
              <a:t>    </a:t>
            </a:r>
            <a:r>
              <a:rPr lang="ko-KR" altLang="en-US" dirty="0"/>
              <a:t>반면 실업비율 및 </a:t>
            </a:r>
            <a:r>
              <a:rPr lang="ko-KR" altLang="en-US" dirty="0" err="1"/>
              <a:t>비경제활동비율은</a:t>
            </a:r>
            <a:r>
              <a:rPr lang="ko-KR" altLang="en-US" dirty="0"/>
              <a:t> 높아짐 </a:t>
            </a:r>
            <a:r>
              <a:rPr lang="en-US" altLang="ko-KR" dirty="0"/>
              <a:t>(</a:t>
            </a:r>
            <a:r>
              <a:rPr lang="en-US" altLang="ko-KR" dirty="0" err="1"/>
              <a:t>ppt</a:t>
            </a:r>
            <a:r>
              <a:rPr lang="en-US" altLang="ko-KR" baseline="0" dirty="0"/>
              <a:t> </a:t>
            </a:r>
            <a:r>
              <a:rPr lang="ko-KR" altLang="en-US" baseline="0" dirty="0"/>
              <a:t>하단 참고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itchFamily="2" charset="2"/>
              <a:buNone/>
              <a:tabLst/>
              <a:defRPr/>
            </a:pPr>
            <a:r>
              <a:rPr lang="en-US" altLang="ko-KR" dirty="0"/>
              <a:t>    2020</a:t>
            </a:r>
            <a:r>
              <a:rPr lang="ko-KR" altLang="en-US" dirty="0"/>
              <a:t>년 초부터 전세계적으로 </a:t>
            </a:r>
            <a:r>
              <a:rPr lang="ko-KR" altLang="en-US" dirty="0" err="1"/>
              <a:t>불어닥친</a:t>
            </a:r>
            <a:r>
              <a:rPr lang="ko-KR" altLang="en-US" dirty="0"/>
              <a:t> 코로나 위기로 인한 사회경제 전반의 위축 때문으로 보임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ko-KR" dirty="0"/>
              <a:t>    [</a:t>
            </a:r>
            <a:r>
              <a:rPr lang="ko-KR" altLang="en-US" dirty="0"/>
              <a:t>출처</a:t>
            </a:r>
            <a:r>
              <a:rPr lang="en-US" altLang="ko-KR" dirty="0"/>
              <a:t>]</a:t>
            </a:r>
            <a:r>
              <a:rPr lang="ko-KR" altLang="en-US" dirty="0"/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2021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년 주요과제 성과 보고서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_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한국고용정보원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altLang="ko-KR" dirty="0"/>
              <a:t>GOMS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ko-KR" dirty="0">
                <a:solidFill>
                  <a:schemeClr val="bg1"/>
                </a:solidFill>
              </a:rPr>
              <a:t>-----------------------------------------------------------------------------------------------------------------------------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itchFamily="2" charset="2"/>
              <a:buNone/>
              <a:tabLst/>
              <a:defRPr/>
            </a:pPr>
            <a:r>
              <a:rPr lang="en-US" altLang="ko-KR" dirty="0">
                <a:solidFill>
                  <a:schemeClr val="bg1"/>
                </a:solidFill>
              </a:rPr>
              <a:t>[</a:t>
            </a:r>
            <a:r>
              <a:rPr lang="ko-KR" altLang="en-US" dirty="0">
                <a:solidFill>
                  <a:schemeClr val="bg1"/>
                </a:solidFill>
              </a:rPr>
              <a:t>참고</a:t>
            </a:r>
            <a:r>
              <a:rPr lang="en-US" altLang="ko-KR" dirty="0">
                <a:solidFill>
                  <a:schemeClr val="bg1"/>
                </a:solidFill>
              </a:rPr>
              <a:t>] </a:t>
            </a:r>
            <a:r>
              <a:rPr lang="ko-KR" altLang="en-US" dirty="0">
                <a:solidFill>
                  <a:schemeClr val="bg1"/>
                </a:solidFill>
              </a:rPr>
              <a:t>우리나라의 청년 실업률은 </a:t>
            </a:r>
            <a:r>
              <a:rPr lang="en-US" altLang="ko-KR" dirty="0">
                <a:solidFill>
                  <a:schemeClr val="bg1"/>
                </a:solidFill>
              </a:rPr>
              <a:t>OECD </a:t>
            </a:r>
            <a:r>
              <a:rPr lang="ko-KR" altLang="en-US" dirty="0">
                <a:solidFill>
                  <a:schemeClr val="bg1"/>
                </a:solidFill>
              </a:rPr>
              <a:t>평균 수준</a:t>
            </a:r>
            <a:endParaRPr lang="en-US" altLang="ko-KR" dirty="0">
              <a:solidFill>
                <a:schemeClr val="bg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ingdings" pitchFamily="2" charset="2"/>
              <a:buNone/>
              <a:tabLst/>
              <a:defRPr/>
            </a:pPr>
            <a:r>
              <a:rPr lang="en-US" altLang="ko-KR" dirty="0"/>
              <a:t>- </a:t>
            </a:r>
            <a:r>
              <a:rPr lang="ko-KR" altLang="en-US" dirty="0">
                <a:solidFill>
                  <a:schemeClr val="bg1"/>
                </a:solidFill>
              </a:rPr>
              <a:t>청년 실업률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만</a:t>
            </a:r>
            <a:r>
              <a:rPr lang="en-US" altLang="ko-KR" dirty="0">
                <a:solidFill>
                  <a:schemeClr val="bg1"/>
                </a:solidFill>
              </a:rPr>
              <a:t>15</a:t>
            </a:r>
            <a:r>
              <a:rPr lang="ko-KR" altLang="en-US" dirty="0">
                <a:solidFill>
                  <a:schemeClr val="bg1"/>
                </a:solidFill>
              </a:rPr>
              <a:t>세에서 </a:t>
            </a:r>
            <a:r>
              <a:rPr lang="en-US" altLang="ko-KR" dirty="0">
                <a:solidFill>
                  <a:schemeClr val="bg1"/>
                </a:solidFill>
              </a:rPr>
              <a:t>29</a:t>
            </a:r>
            <a:r>
              <a:rPr lang="ko-KR" altLang="en-US" dirty="0">
                <a:solidFill>
                  <a:schemeClr val="bg1"/>
                </a:solidFill>
              </a:rPr>
              <a:t>세의 경제활동인구 중 실업자의 비율</a:t>
            </a:r>
            <a:endParaRPr lang="en-US" altLang="ko-KR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참고</a:t>
            </a:r>
            <a:r>
              <a:rPr lang="en-US" altLang="ko-KR" dirty="0"/>
              <a:t>&gt;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경제 활동인구조사를 통해 살펴본 지난 </a:t>
            </a:r>
            <a:r>
              <a:rPr lang="en-US" altLang="ko-KR" dirty="0"/>
              <a:t>5</a:t>
            </a:r>
            <a:r>
              <a:rPr lang="ko-KR" altLang="en-US" dirty="0"/>
              <a:t>년간 청년인구 감소 속도는 경제활동인구 감소 속도보다 빠르게 진행되었다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청년 취업자는 </a:t>
            </a:r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/>
              <a:t>3,907</a:t>
            </a:r>
            <a:r>
              <a:rPr lang="ko-KR" altLang="en-US" dirty="0"/>
              <a:t>천 명에서 </a:t>
            </a:r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3,945</a:t>
            </a:r>
            <a:r>
              <a:rPr lang="ko-KR" altLang="en-US" dirty="0"/>
              <a:t>천 명까지 증가하다 코로나</a:t>
            </a:r>
            <a:r>
              <a:rPr lang="en-US" altLang="ko-KR" dirty="0"/>
              <a:t>19</a:t>
            </a:r>
            <a:r>
              <a:rPr lang="ko-KR" altLang="en-US" dirty="0"/>
              <a:t>의 영향으로 </a:t>
            </a:r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3,763</a:t>
            </a:r>
            <a:r>
              <a:rPr lang="ko-KR" altLang="en-US" dirty="0"/>
              <a:t>천 명으로 감소하였다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청년 실업자는 </a:t>
            </a:r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386</a:t>
            </a:r>
            <a:r>
              <a:rPr lang="ko-KR" altLang="en-US" dirty="0"/>
              <a:t>천 명 에서 </a:t>
            </a:r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370</a:t>
            </a:r>
            <a:r>
              <a:rPr lang="ko-KR" altLang="en-US" dirty="0"/>
              <a:t>천 명으로 </a:t>
            </a:r>
            <a:r>
              <a:rPr lang="en-US" altLang="ko-KR" dirty="0"/>
              <a:t>–4.1%</a:t>
            </a:r>
            <a:r>
              <a:rPr lang="ko-KR" altLang="en-US" dirty="0"/>
              <a:t>로 감소한 것으로 나타났다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하지만</a:t>
            </a:r>
            <a:r>
              <a:rPr lang="en-US" altLang="ko-KR" dirty="0"/>
              <a:t> </a:t>
            </a:r>
            <a:r>
              <a:rPr lang="ko-KR" altLang="en-US" dirty="0"/>
              <a:t>실업자 수치의 감소만을 가지고 청년고용 사정이 나아졌다고 판단하는 것은 위험하다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코로나</a:t>
            </a:r>
            <a:r>
              <a:rPr lang="en-US" altLang="ko-KR" dirty="0"/>
              <a:t>19 </a:t>
            </a:r>
            <a:r>
              <a:rPr lang="ko-KR" altLang="en-US" dirty="0"/>
              <a:t>등의 영향으로 인한 경기 악화로 근로 의욕을 상실하여 노동시장을 이탈하여 </a:t>
            </a:r>
            <a:r>
              <a:rPr lang="ko-KR" altLang="en-US" dirty="0" err="1"/>
              <a:t>비경제활동인구화</a:t>
            </a:r>
            <a:r>
              <a:rPr lang="ko-KR" altLang="en-US" dirty="0"/>
              <a:t> 되었음을 의미한다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최근 청년 경제활동참가율의 감소 추세가 이를 증명한다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청년 </a:t>
            </a:r>
            <a:r>
              <a:rPr lang="ko-KR" altLang="en-US" dirty="0" err="1"/>
              <a:t>비경제활동인구가</a:t>
            </a:r>
            <a:r>
              <a:rPr lang="ko-KR" altLang="en-US" dirty="0"/>
              <a:t> 인구에서 차지하는 비중은 지난 </a:t>
            </a:r>
            <a:r>
              <a:rPr lang="en-US" altLang="ko-KR" dirty="0"/>
              <a:t>5</a:t>
            </a:r>
            <a:r>
              <a:rPr lang="ko-KR" altLang="en-US" dirty="0"/>
              <a:t>년 동안 </a:t>
            </a:r>
            <a:r>
              <a:rPr lang="en-US" altLang="ko-KR" dirty="0"/>
              <a:t>53.7%</a:t>
            </a:r>
            <a:r>
              <a:rPr lang="ko-KR" altLang="en-US" dirty="0"/>
              <a:t>에서 </a:t>
            </a:r>
            <a:r>
              <a:rPr lang="en-US" altLang="ko-KR" dirty="0"/>
              <a:t>53.6% </a:t>
            </a:r>
            <a:r>
              <a:rPr lang="ko-KR" altLang="en-US" dirty="0"/>
              <a:t>수준으로 절반 이상이다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</a:t>
            </a:r>
            <a:r>
              <a:rPr lang="ko-KR" altLang="en-US" dirty="0"/>
              <a:t>참고</a:t>
            </a:r>
            <a:r>
              <a:rPr lang="en-US" dirty="0"/>
              <a:t>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고용보험 청년 신규취득자는 </a:t>
            </a:r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/>
              <a:t>683</a:t>
            </a:r>
            <a:r>
              <a:rPr lang="ko-KR" altLang="en-US" dirty="0"/>
              <a:t>천 명에서 </a:t>
            </a:r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584</a:t>
            </a:r>
            <a:r>
              <a:rPr lang="ko-KR" altLang="en-US" dirty="0"/>
              <a:t>천 명으로 연 </a:t>
            </a:r>
            <a:r>
              <a:rPr lang="en-US" altLang="ko-KR" dirty="0"/>
              <a:t>–3.8%</a:t>
            </a:r>
            <a:r>
              <a:rPr lang="ko-KR" altLang="en-US" dirty="0"/>
              <a:t>씩 감소하였다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전체 신규취득자에서 청년층이 차지하는 비중도 </a:t>
            </a:r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/>
              <a:t>67.3%, 2017</a:t>
            </a:r>
            <a:r>
              <a:rPr lang="ko-KR" altLang="en-US" dirty="0"/>
              <a:t>년 </a:t>
            </a:r>
            <a:r>
              <a:rPr lang="en-US" altLang="ko-KR" dirty="0"/>
              <a:t>68.1%, 2018</a:t>
            </a:r>
            <a:r>
              <a:rPr lang="ko-KR" altLang="en-US" dirty="0"/>
              <a:t>년 </a:t>
            </a:r>
            <a:r>
              <a:rPr lang="en-US" altLang="ko-KR" dirty="0"/>
              <a:t>66.0%, 2019</a:t>
            </a:r>
            <a:r>
              <a:rPr lang="ko-KR" altLang="en-US" dirty="0"/>
              <a:t>년 </a:t>
            </a:r>
            <a:r>
              <a:rPr lang="en-US" altLang="ko-KR" dirty="0"/>
              <a:t>65.3%, 2020</a:t>
            </a:r>
            <a:r>
              <a:rPr lang="ko-KR" altLang="en-US" dirty="0"/>
              <a:t>년 </a:t>
            </a:r>
            <a:r>
              <a:rPr lang="en-US" altLang="ko-KR" dirty="0"/>
              <a:t>62.1%</a:t>
            </a:r>
            <a:r>
              <a:rPr lang="ko-KR" altLang="en-US" dirty="0"/>
              <a:t>로 감소하였다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청년층 신규취득자 비중이 최근 들어 감소한다는 것은 청년층의 노동시장 진입이 상대적으로 열악해졌음을 의미한다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청년 신규취득자들은 </a:t>
            </a:r>
            <a:r>
              <a:rPr lang="en-US" altLang="ko-KR" dirty="0"/>
              <a:t>2016</a:t>
            </a:r>
            <a:r>
              <a:rPr lang="ko-KR" altLang="en-US" dirty="0"/>
              <a:t>년에 비해 </a:t>
            </a:r>
            <a:r>
              <a:rPr lang="en-US" altLang="ko-KR" dirty="0"/>
              <a:t>2020</a:t>
            </a:r>
            <a:r>
              <a:rPr lang="ko-KR" altLang="en-US" dirty="0"/>
              <a:t>년에 </a:t>
            </a:r>
            <a:r>
              <a:rPr lang="en-US" altLang="ko-KR" dirty="0"/>
              <a:t>5</a:t>
            </a:r>
            <a:r>
              <a:rPr lang="ko-KR" altLang="en-US" dirty="0"/>
              <a:t>인 미만의 영세한 사업장에 취업하는 비중이 더 늘어난 것을 확인할 수 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이를 통해 청년들의 근무환경이 </a:t>
            </a:r>
            <a:r>
              <a:rPr lang="en-US" altLang="ko-KR" dirty="0"/>
              <a:t>2016</a:t>
            </a:r>
            <a:r>
              <a:rPr lang="ko-KR" altLang="en-US" dirty="0"/>
              <a:t>년에 비해 더 열악해졌을 것으로 추측해 볼 수 있다</a:t>
            </a:r>
            <a:endParaRPr lang="en-US" altLang="ko-KR" dirty="0"/>
          </a:p>
        </p:txBody>
      </p:sp>
      <p:sp>
        <p:nvSpPr>
          <p:cNvPr id="839" name="Google Shape;8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/>
              <a:t>전공 소분류 코드가 가장 많이 나와서 각각 </a:t>
            </a:r>
            <a:r>
              <a:rPr lang="ko-KR" altLang="en-US" dirty="0" err="1"/>
              <a:t>피쳐</a:t>
            </a:r>
            <a:r>
              <a:rPr lang="ko-KR" altLang="en-US" dirty="0"/>
              <a:t> 내용을 간단하게 살펴봄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/>
              <a:t>특정 전공인 경우 상용근로자가 </a:t>
            </a:r>
            <a:r>
              <a:rPr lang="en-US" altLang="ko-KR" dirty="0"/>
              <a:t>100%</a:t>
            </a:r>
            <a:r>
              <a:rPr lang="ko-KR" altLang="en-US" dirty="0"/>
              <a:t> 나오는 경우도 있음</a:t>
            </a:r>
            <a:r>
              <a:rPr lang="en-US" altLang="ko-KR" dirty="0"/>
              <a:t>.(</a:t>
            </a:r>
            <a:r>
              <a:rPr lang="ko-KR" altLang="en-US" dirty="0"/>
              <a:t>반도체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세라믹공학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자원 </a:t>
            </a:r>
            <a:r>
              <a:rPr lang="en-US" altLang="ko-KR" dirty="0"/>
              <a:t>/</a:t>
            </a:r>
            <a:r>
              <a:rPr lang="ko-KR" altLang="en-US" dirty="0"/>
              <a:t> 교육학 </a:t>
            </a:r>
            <a:r>
              <a:rPr lang="en-US" altLang="ko-KR" dirty="0"/>
              <a:t>/</a:t>
            </a:r>
            <a:r>
              <a:rPr lang="ko-KR" altLang="en-US" dirty="0"/>
              <a:t> 유아교육학</a:t>
            </a:r>
            <a:r>
              <a:rPr lang="en-US" altLang="ko-KR" dirty="0"/>
              <a:t>)</a:t>
            </a:r>
          </a:p>
        </p:txBody>
      </p:sp>
      <p:sp>
        <p:nvSpPr>
          <p:cNvPr id="787" name="Google Shape;7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34774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/>
              <a:t>종사상 지위에 응답하지 않은 경우에 </a:t>
            </a:r>
            <a:r>
              <a:rPr lang="en-US" altLang="ko-KR" dirty="0"/>
              <a:t>XGB</a:t>
            </a:r>
            <a:r>
              <a:rPr lang="ko-KR" altLang="en-US" dirty="0"/>
              <a:t> 모델을 적용해서 </a:t>
            </a:r>
            <a:r>
              <a:rPr lang="ko-KR" altLang="en-US" dirty="0" err="1"/>
              <a:t>예측해봄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/>
              <a:t>왼쪽 </a:t>
            </a:r>
            <a:r>
              <a:rPr lang="en-US" altLang="ko-KR" dirty="0"/>
              <a:t>:</a:t>
            </a:r>
            <a:r>
              <a:rPr lang="ko-KR" altLang="en-US" dirty="0"/>
              <a:t>왼쪽 위 그래프는 응답이 있는 데이터의 종사상 지위 분포</a:t>
            </a:r>
            <a:r>
              <a:rPr lang="en-US" altLang="ko-KR" dirty="0"/>
              <a:t>.</a:t>
            </a:r>
            <a:r>
              <a:rPr lang="ko-KR" altLang="en-US" dirty="0"/>
              <a:t> 아래 그래프는 응답이 없는 데이터에 모델을 사용해 예측한 종사상 지위 분포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/>
              <a:t>해석 </a:t>
            </a:r>
            <a:r>
              <a:rPr lang="en-US" altLang="ko-KR" dirty="0"/>
              <a:t>:</a:t>
            </a:r>
            <a:r>
              <a:rPr lang="ko-KR" altLang="en-US" dirty="0"/>
              <a:t> 기존에 상용 근로자가 가장 많았던 것처럼 예측한 결과에도 동일하게 상용 근로자가 가장 많은 것으로 나타남</a:t>
            </a:r>
            <a:r>
              <a:rPr lang="en-US" altLang="ko-KR" dirty="0"/>
              <a:t>.</a:t>
            </a:r>
            <a:r>
              <a:rPr lang="ko-KR" altLang="en-US" dirty="0"/>
              <a:t> 다음으로 임시근로자가 많이 나타난 것 까지만 동일</a:t>
            </a:r>
            <a:r>
              <a:rPr lang="en-US" altLang="ko-KR" dirty="0"/>
              <a:t>.</a:t>
            </a:r>
            <a:r>
              <a:rPr lang="ko-KR" altLang="en-US" dirty="0"/>
              <a:t> 고용원이 있는 자영업자로 예측한 경우가 가장 적을 것으로 확인됨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/>
              <a:t>오른쪽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predict </a:t>
            </a:r>
            <a:r>
              <a:rPr lang="en-US" altLang="ko-KR" dirty="0" err="1"/>
              <a:t>proba</a:t>
            </a:r>
            <a:r>
              <a:rPr lang="ko-KR" altLang="en-US" dirty="0" err="1"/>
              <a:t>를</a:t>
            </a:r>
            <a:r>
              <a:rPr lang="ko-KR" altLang="en-US" dirty="0"/>
              <a:t> 이용해서 각 행에서 예측하게 된 종사상 지위의 </a:t>
            </a:r>
            <a:r>
              <a:rPr lang="ko-KR" altLang="en-US" dirty="0" err="1"/>
              <a:t>확률를</a:t>
            </a:r>
            <a:r>
              <a:rPr lang="ko-KR" altLang="en-US" dirty="0"/>
              <a:t> </a:t>
            </a:r>
            <a:r>
              <a:rPr lang="ko-KR" altLang="en-US" dirty="0" err="1"/>
              <a:t>확인해봄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/>
              <a:t>확률이 가장 많이 나타난 구간은 </a:t>
            </a:r>
            <a:r>
              <a:rPr lang="en-US" altLang="ko-KR" dirty="0"/>
              <a:t>47.5%~60%,</a:t>
            </a:r>
            <a:r>
              <a:rPr lang="ko-KR" altLang="en-US" dirty="0"/>
              <a:t> </a:t>
            </a:r>
            <a:r>
              <a:rPr lang="en-US" altLang="ko-KR" dirty="0"/>
              <a:t>62.5%~67.5%</a:t>
            </a:r>
            <a:r>
              <a:rPr lang="ko-KR" altLang="en-US" dirty="0"/>
              <a:t>로 높다고 보기에는 어려움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/>
              <a:t>해당 모델을 이용해 종사상 지위를 예측 했으나 이 예측의 확률 자체가 높지 않기 때문에 해당 분류의 신빙성이 높지는 않다고 판단함</a:t>
            </a:r>
            <a:r>
              <a:rPr lang="en-US" altLang="ko-KR" dirty="0"/>
              <a:t>.</a:t>
            </a:r>
          </a:p>
        </p:txBody>
      </p:sp>
      <p:sp>
        <p:nvSpPr>
          <p:cNvPr id="787" name="Google Shape;7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87931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25561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endParaRPr lang="en-US" altLang="ko-KR" dirty="0"/>
          </a:p>
        </p:txBody>
      </p:sp>
      <p:sp>
        <p:nvSpPr>
          <p:cNvPr id="787" name="Google Shape;7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61084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/>
              <a:t>수행한 모델 전체 비교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파라미터</a:t>
            </a:r>
            <a:r>
              <a:rPr lang="ko-KR" altLang="en-US" dirty="0"/>
              <a:t> 조정을 하지 않은 </a:t>
            </a:r>
            <a:r>
              <a:rPr lang="en-US" altLang="ko-KR" dirty="0"/>
              <a:t>XGB</a:t>
            </a:r>
            <a:r>
              <a:rPr lang="ko-KR" altLang="en-US" dirty="0"/>
              <a:t>가 가장 빠르고</a:t>
            </a:r>
            <a:r>
              <a:rPr lang="en-US" altLang="ko-KR" dirty="0"/>
              <a:t>,</a:t>
            </a:r>
            <a:r>
              <a:rPr lang="ko-KR" altLang="en-US" dirty="0"/>
              <a:t> 그에 비해 정확도도 높은 편으로 해당 모델을 채택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787" name="Google Shape;7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15466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72.3</a:t>
            </a:r>
            <a:endParaRPr dirty="0"/>
          </a:p>
        </p:txBody>
      </p:sp>
      <p:sp>
        <p:nvSpPr>
          <p:cNvPr id="787" name="Google Shape;7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34860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0.7294</a:t>
            </a:r>
            <a:endParaRPr dirty="0"/>
          </a:p>
        </p:txBody>
      </p:sp>
      <p:sp>
        <p:nvSpPr>
          <p:cNvPr id="787" name="Google Shape;7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83383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dirty="0"/>
          </a:p>
        </p:txBody>
      </p:sp>
      <p:sp>
        <p:nvSpPr>
          <p:cNvPr id="787" name="Google Shape;7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79904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 err="1"/>
              <a:t>랜덤포레스트</a:t>
            </a:r>
            <a:r>
              <a:rPr lang="ko-KR" altLang="en-US" dirty="0"/>
              <a:t> </a:t>
            </a:r>
            <a:r>
              <a:rPr lang="en-US" altLang="ko-KR" dirty="0"/>
              <a:t>98.9</a:t>
            </a:r>
            <a:endParaRPr dirty="0"/>
          </a:p>
        </p:txBody>
      </p:sp>
      <p:sp>
        <p:nvSpPr>
          <p:cNvPr id="787" name="Google Shape;7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15661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 err="1"/>
              <a:t>xgb</a:t>
            </a:r>
            <a:r>
              <a:rPr lang="en-US" altLang="ko-KR" dirty="0"/>
              <a:t> 84.4</a:t>
            </a:r>
            <a:endParaRPr dirty="0"/>
          </a:p>
        </p:txBody>
      </p:sp>
      <p:sp>
        <p:nvSpPr>
          <p:cNvPr id="787" name="Google Shape;7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5520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이러한 청년층 취업난의 심화에는 아래와 같은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원인이 있음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주목할 만한 건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번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노동 공급과 수요의 불일치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’, 8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번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구직의욕상실자인 청년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NEET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증가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’)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노동 공급과 수요의 불일치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None/>
              <a:tabLst/>
              <a:defRPr/>
            </a:pPr>
            <a:r>
              <a:rPr lang="ko-KR" altLang="en-US" sz="1200" baseline="0" dirty="0">
                <a:solidFill>
                  <a:srgbClr val="26262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ko-KR" altLang="en-US" sz="1200" dirty="0">
                <a:solidFill>
                  <a:srgbClr val="26262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청년층 의중 임금</a:t>
            </a:r>
            <a:r>
              <a:rPr lang="en-US" altLang="ko-KR" sz="1200" dirty="0">
                <a:solidFill>
                  <a:srgbClr val="26262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(Reservation Wage)</a:t>
            </a:r>
            <a:r>
              <a:rPr lang="ko-KR" altLang="en-US" sz="1200" dirty="0">
                <a:solidFill>
                  <a:srgbClr val="26262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시장임금</a:t>
            </a:r>
            <a:r>
              <a:rPr lang="en-US" altLang="ko-KR" sz="1200" dirty="0">
                <a:solidFill>
                  <a:srgbClr val="26262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(Offered Wage)</a:t>
            </a:r>
            <a:r>
              <a:rPr lang="ko-KR" altLang="en-US" sz="1200" dirty="0">
                <a:solidFill>
                  <a:srgbClr val="26262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보다 높은  ‘보상수준의 미스매치’에 의한 실업 발생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산업 수요를 충분히 반영하지 못하는 학교교육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산업과 직업만을 선호하는 현상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노동시장 인프라 미비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출신 대학에 대한 고용주 선호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근로자 능력개발 프로그램 부재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대졸자 노동시장에 대한 잘못된 정보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  <a:tabLst/>
              <a:defRPr/>
            </a:pP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청년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NEET(</a:t>
            </a:r>
            <a:r>
              <a:rPr lang="en-US" altLang="ko-KR" sz="1200" b="1" i="0" u="none" strike="noStrike" cap="none" dirty="0">
                <a:solidFill>
                  <a:schemeClr val="dk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Not in Education, Employment and Training,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구직 의욕 상실자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증가</a:t>
            </a:r>
            <a:b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청년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NEET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가 우리나라 경제에 미치는 부정적 요소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- 2018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년 한국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NEET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발생 비용은 최소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50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조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9350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억 원으로 국내총생산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(GDP)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의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2.69%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가 되는 것으로 추정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_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Calibri"/>
                <a:sym typeface="Calibri"/>
              </a:rPr>
              <a:t>한국경제연구원</a:t>
            </a:r>
            <a:endParaRPr lang="en-US" altLang="ko-KR" sz="1200" b="0" i="0" u="none" strike="noStrike" cap="none" dirty="0">
              <a:solidFill>
                <a:schemeClr val="dk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  <a:tabLst/>
              <a:defRPr/>
            </a:pPr>
            <a:endParaRPr lang="en-US" altLang="ko-KR" sz="1200" b="0" i="0" u="none" strike="noStrike" cap="none" dirty="0">
              <a:solidFill>
                <a:schemeClr val="dk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None/>
              <a:tabLst/>
              <a:defRPr/>
            </a:pP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청년실업 원인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 +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출처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en-US" altLang="ko-KR" b="1" baseline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charset="-127"/>
              </a:rPr>
              <a:t>「</a:t>
            </a:r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charset="-127"/>
              </a:rPr>
              <a:t>2021</a:t>
            </a: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charset="-127"/>
              </a:rPr>
              <a:t>년 주요과제 성과 보고서」</a:t>
            </a:r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charset="-127"/>
              </a:rPr>
              <a:t> </a:t>
            </a: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charset="-127"/>
              </a:rPr>
              <a:t>한국고용정보원</a:t>
            </a:r>
          </a:p>
        </p:txBody>
      </p:sp>
      <p:sp>
        <p:nvSpPr>
          <p:cNvPr id="787" name="Google Shape;7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dirty="0"/>
          </a:p>
        </p:txBody>
      </p:sp>
      <p:sp>
        <p:nvSpPr>
          <p:cNvPr id="787" name="Google Shape;7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97823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각 모델 별 결론 </a:t>
            </a:r>
            <a:r>
              <a:rPr lang="en-US" altLang="ko-KR" dirty="0"/>
              <a:t>(3</a:t>
            </a:r>
            <a:r>
              <a:rPr lang="ko-KR" altLang="en-US" dirty="0"/>
              <a:t>장</a:t>
            </a:r>
            <a:r>
              <a:rPr lang="en-US" altLang="ko-KR" dirty="0"/>
              <a:t>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최종 결론으로 한 페이지로 요약정리 </a:t>
            </a:r>
            <a:r>
              <a:rPr lang="en-US" altLang="ko-KR" dirty="0"/>
              <a:t>(3</a:t>
            </a:r>
            <a:r>
              <a:rPr lang="ko-KR" altLang="en-US" dirty="0"/>
              <a:t>칸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839" name="Google Shape;8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단순 객관적인 지표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스펙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등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뿐만 아니라 취업에 영향을 미치는 면접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자기소개서 및 개인 특성 등을 배제하고 모델링을 진행하였기에 모델링으로 나온 결과는 참고지표로만 이용될 것으로 사료되며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이를 개선하기 위해 여러 주관적 및 추상적 요소의 데이터화를 진행한다면 여러가지 특성 기반의 모델링 지표로 이용될 것이다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본 연구에서는 취업자에 상용 근로자뿐만 아니라 임시 근로자나 일용 근로자 등 </a:t>
            </a:r>
            <a:r>
              <a:rPr lang="ko-KR" altLang="en-US" dirty="0" err="1"/>
              <a:t>비정규직도</a:t>
            </a:r>
            <a:r>
              <a:rPr lang="ko-KR" altLang="en-US" dirty="0"/>
              <a:t> 취업자에 포함시켜 대졸자들의 취업의 질을 구분하여 파악하는 것에 한계가 있었다</a:t>
            </a:r>
            <a:r>
              <a:rPr lang="en-US" altLang="ko-KR" dirty="0"/>
              <a:t>. </a:t>
            </a:r>
            <a:r>
              <a:rPr lang="ko-KR" altLang="en-US" dirty="0"/>
              <a:t>향후 연구에서 종속 변수를 기업체구분</a:t>
            </a:r>
            <a:r>
              <a:rPr lang="en-US" altLang="ko-KR" dirty="0"/>
              <a:t>(</a:t>
            </a:r>
            <a:r>
              <a:rPr lang="ko-KR" altLang="en-US" dirty="0"/>
              <a:t>각 기업에</a:t>
            </a:r>
            <a:r>
              <a:rPr lang="ko-KR" altLang="en-US" baseline="0" dirty="0"/>
              <a:t> 대해 더 세분화 된 분류</a:t>
            </a:r>
            <a:r>
              <a:rPr lang="en-US" altLang="ko-KR" baseline="0" dirty="0"/>
              <a:t>//</a:t>
            </a:r>
            <a:r>
              <a:rPr lang="ko-KR" altLang="en-US" baseline="0" dirty="0"/>
              <a:t>기업 규모 등</a:t>
            </a:r>
            <a:r>
              <a:rPr lang="en-US" altLang="ko-KR" dirty="0"/>
              <a:t>)</a:t>
            </a:r>
            <a:r>
              <a:rPr lang="ko-KR" altLang="en-US" dirty="0"/>
              <a:t> 등으로 보다 세분화하여 정규직</a:t>
            </a:r>
            <a:r>
              <a:rPr lang="en-US" altLang="ko-KR" dirty="0"/>
              <a:t>, </a:t>
            </a:r>
            <a:r>
              <a:rPr lang="ko-KR" altLang="en-US" dirty="0" err="1"/>
              <a:t>비정규직</a:t>
            </a:r>
            <a:r>
              <a:rPr lang="en-US" altLang="ko-KR" dirty="0"/>
              <a:t>, </a:t>
            </a:r>
            <a:r>
              <a:rPr lang="ko-KR" altLang="en-US" dirty="0"/>
              <a:t>창업 등으로 나누고 각 계급을 예측하는데 필요한 더 많은 독립 변수들을 입력시켜 중요도를 측정하면</a:t>
            </a:r>
            <a:r>
              <a:rPr lang="en-US" altLang="ko-KR" dirty="0"/>
              <a:t>, </a:t>
            </a:r>
            <a:r>
              <a:rPr lang="ko-KR" altLang="en-US" dirty="0"/>
              <a:t>이를 통해 정규직</a:t>
            </a:r>
            <a:r>
              <a:rPr lang="en-US" altLang="ko-KR" dirty="0"/>
              <a:t>, </a:t>
            </a:r>
            <a:r>
              <a:rPr lang="ko-KR" altLang="en-US" dirty="0" err="1"/>
              <a:t>비정규직</a:t>
            </a:r>
            <a:r>
              <a:rPr lang="en-US" altLang="ko-KR" dirty="0"/>
              <a:t>, </a:t>
            </a:r>
            <a:r>
              <a:rPr lang="ko-KR" altLang="en-US" dirty="0"/>
              <a:t>창업을 하는데 중요한 변수들을 각각 도출 해낼 수 있을 것이다</a:t>
            </a:r>
            <a:r>
              <a:rPr lang="en-US" altLang="ko-KR" dirty="0"/>
              <a:t>. </a:t>
            </a:r>
            <a:r>
              <a:rPr lang="ko-KR" altLang="en-US" dirty="0"/>
              <a:t>또한 본 연구에서는 </a:t>
            </a:r>
            <a:r>
              <a:rPr lang="ko-KR" altLang="en-US" dirty="0" err="1"/>
              <a:t>랜덤포레스트</a:t>
            </a:r>
            <a:r>
              <a:rPr lang="ko-KR" altLang="en-US" dirty="0"/>
              <a:t> 기법의 성능이 가장 높게 산출되었지만</a:t>
            </a:r>
            <a:r>
              <a:rPr lang="en-US" altLang="ko-KR" dirty="0"/>
              <a:t>, </a:t>
            </a:r>
            <a:r>
              <a:rPr lang="ko-KR" altLang="en-US" dirty="0"/>
              <a:t>향후에는 보다 다양한 분류 기법을 활용하여 성 능을 비교하고 더 나은 성능과 안정성을 갖춘 분류 기법을 제시하고자 한다</a:t>
            </a:r>
            <a:r>
              <a:rPr lang="en-US" altLang="ko-KR" dirty="0"/>
              <a:t>. </a:t>
            </a:r>
            <a:r>
              <a:rPr lang="ko-KR" altLang="en-US" dirty="0"/>
              <a:t>나아가 </a:t>
            </a:r>
            <a:r>
              <a:rPr lang="en-US" altLang="ko-KR" dirty="0"/>
              <a:t>GOMS </a:t>
            </a:r>
            <a:r>
              <a:rPr lang="ko-KR" altLang="en-US" dirty="0"/>
              <a:t>조사 의 이전 자료들을 분석하여 시간의 흐름에 따른 대졸자 취업 예측을 위한 중요 변인의 변화 등을 살펴보고자 한다</a:t>
            </a:r>
            <a:r>
              <a:rPr lang="en-US" altLang="ko-KR" dirty="0"/>
              <a:t>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dirty="0"/>
              <a:t>(</a:t>
            </a:r>
            <a:r>
              <a:rPr lang="ko-KR" altLang="en-US" dirty="0"/>
              <a:t>두 가지 모델만 사용했기에 추가적으로 더 다양한 모델링을 사용해 분석했으면 좋겠다</a:t>
            </a:r>
            <a:r>
              <a:rPr lang="en-US" altLang="ko-KR" dirty="0"/>
              <a:t>..?)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None/>
              <a:tabLst/>
              <a:defRPr/>
            </a:pP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인구통계학적 특성 이나 가족 및 부모의 특성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졸업 대학의 특성 등 스스로의 노력으로 바꾸기 쉽지 않은 요소 들이 대학 생활이나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취업 준비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기타 스펙 등과 같은 노력보다 취업을 결정하는데 더 중요한 영향을 미치는 요소로 나타나는 점을 미루어 보아 여전히 취업 시장에서 대졸자들이 자신의 노력 여하만으로 취업을 하기 다소 어려운 점이 있다고 할 수 있다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이는 우리나라의 많은 기업이나 기관 등이 채용 과정에서 아직도 인구통계학적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졸업 대학의 특성 등 바꾸기 힘든 특성들이 주요 평가 요소로 활용하고 있음을 시사하며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이 문제를 해결하기 위해서는 채용 과정에서 기존의 지표들이 아닌 보다 더 다양 하고 객관적인 지표들을 도입하여 대졸자들이 자신의 노력 여부에 따라 취업을 할 수 있도록 해야 할 것이다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특히 취업을 준비하는 청년들 에게 더 직접적인 도움을 줄 수 있는 정책이 필요하다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None/>
              <a:tabLst/>
              <a:defRPr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에는</a:t>
            </a:r>
            <a:endParaRPr dirty="0"/>
          </a:p>
        </p:txBody>
      </p:sp>
      <p:sp>
        <p:nvSpPr>
          <p:cNvPr id="839" name="Google Shape;8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9" name="Google Shape;8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5" name="Google Shape;2165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5" name="Google Shape;2165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분석한 모델이 어떻게 서비스할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활용될 것인지 관점에서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현수님 말씀하신 내용 추가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종속변수 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</a:t>
            </a:r>
            <a:r>
              <a:rPr lang="en-US" altLang="ko-KR" baseline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baseline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취업 여부 </a:t>
            </a:r>
            <a:r>
              <a:rPr lang="en-US" altLang="ko-KR" baseline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 </a:t>
            </a:r>
            <a:r>
              <a:rPr lang="ko-KR" altLang="en-US" baseline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</a:t>
            </a:r>
            <a:r>
              <a:rPr lang="en-US" altLang="ko-KR" baseline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baseline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데이터에서 구직자와 취업자의 객관적인 지표로 취업 여부를 결정</a:t>
            </a:r>
            <a:r>
              <a:rPr lang="en-US" altLang="ko-KR" baseline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baseline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구직자의 취업가능성에 대한 지표 제시</a:t>
            </a:r>
            <a:endParaRPr lang="en-US" altLang="ko-KR" baseline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baseline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baseline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기업체 구분 </a:t>
            </a:r>
            <a:r>
              <a:rPr lang="en-US" altLang="ko-KR" baseline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 </a:t>
            </a:r>
            <a:r>
              <a:rPr lang="ko-KR" altLang="en-US" baseline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취업자 응답의 객관적인 지표로 기업체 구분을 결정</a:t>
            </a:r>
            <a:r>
              <a:rPr lang="en-US" altLang="ko-KR" baseline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baseline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응답하지 않은 경우 기업체 구분을 예측하는 모델</a:t>
            </a:r>
            <a:endParaRPr lang="en-US" altLang="ko-KR" baseline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  <a:tabLst/>
              <a:defRPr/>
            </a:pPr>
            <a:r>
              <a:rPr lang="en-US" altLang="ko-KR" baseline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baseline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종사상 지위 구분 </a:t>
            </a:r>
            <a:r>
              <a:rPr lang="en-US" altLang="ko-KR" baseline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 </a:t>
            </a:r>
            <a:r>
              <a:rPr lang="ko-KR" altLang="en-US" baseline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취업자 응답의 객관적인 지표로 종사상 지위 구분을 결정</a:t>
            </a:r>
            <a:r>
              <a:rPr lang="en-US" altLang="ko-KR" baseline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baseline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응답하지 않은 경우 종사상 지위 구분을 예측하는 모델</a:t>
            </a:r>
            <a:endParaRPr lang="en-US" altLang="ko-KR" baseline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87" name="Google Shape;7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+ </a:t>
            </a:r>
            <a:r>
              <a:rPr lang="ko-KR" altLang="en-US" b="1" dirty="0"/>
              <a:t>데이터를 선택한 계기</a:t>
            </a:r>
            <a:r>
              <a:rPr lang="en-US" altLang="ko-KR" b="1" dirty="0"/>
              <a:t>/</a:t>
            </a:r>
            <a:r>
              <a:rPr lang="ko-KR" altLang="en-US" b="1" dirty="0"/>
              <a:t>이유</a:t>
            </a:r>
            <a:endParaRPr lang="en-US" altLang="ko-KR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조사 목적</a:t>
            </a:r>
            <a:r>
              <a:rPr lang="en-US" altLang="ko-KR" dirty="0"/>
              <a:t>&gt; _ + </a:t>
            </a:r>
            <a:r>
              <a:rPr lang="ko-KR" altLang="en-US" dirty="0"/>
              <a:t>나라에서 어떤 목적으로 조사하고 활용되고 있는지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dirty="0"/>
              <a:t>- </a:t>
            </a:r>
            <a:r>
              <a:rPr lang="ko-KR" altLang="en-US" dirty="0"/>
              <a:t>매해 새로운 대학졸업자들의 노동시장 안착과 이동 과정에 대한 분석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/>
              <a:t>한국고용정보원에서 </a:t>
            </a:r>
            <a:r>
              <a:rPr lang="en-US" altLang="ko-KR" dirty="0"/>
              <a:t>2006</a:t>
            </a:r>
            <a:r>
              <a:rPr lang="ko-KR" altLang="en-US" dirty="0"/>
              <a:t>년부터 지금까지 </a:t>
            </a:r>
            <a:r>
              <a:rPr lang="en-US" altLang="ko-KR" dirty="0"/>
              <a:t>16</a:t>
            </a:r>
            <a:r>
              <a:rPr lang="ko-KR" altLang="en-US" dirty="0" err="1"/>
              <a:t>년동안</a:t>
            </a:r>
            <a:r>
              <a:rPr lang="ko-KR" altLang="en-US" dirty="0"/>
              <a:t> 대졸자 상대로 출시한 설문조사이기에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/>
              <a:t>신뢰성이 있고</a:t>
            </a:r>
            <a:r>
              <a:rPr lang="en-US" altLang="ko-KR" dirty="0"/>
              <a:t>, </a:t>
            </a:r>
            <a:r>
              <a:rPr lang="ko-KR" altLang="en-US" dirty="0"/>
              <a:t>여러가지 특성을 파악할 수 있다고 생각되어 선택함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/>
          </a:p>
        </p:txBody>
      </p:sp>
      <p:sp>
        <p:nvSpPr>
          <p:cNvPr id="1012" name="Google Shape;101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+ </a:t>
            </a:r>
            <a:r>
              <a:rPr lang="ko-KR" altLang="en-US" dirty="0"/>
              <a:t>파생변수 생성 멘트 추가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4" name="Google Shape;97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layout">
  <p:cSld name="Cover slide layout">
    <p:bg>
      <p:bgPr>
        <a:solidFill>
          <a:schemeClr val="accen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layout">
  <p:cSld name="End slide layout">
    <p:bg>
      <p:bgPr>
        <a:solidFill>
          <a:schemeClr val="accen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slide layout">
  <p:cSld name="Contents slide layou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2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7266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genda slide layout">
  <p:cSld name="3_Agenda slide layout">
    <p:bg>
      <p:bgPr>
        <a:solidFill>
          <a:schemeClr val="accen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7577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slide layout">
  <p:cSld name="Contents slide layou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2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s slide layout">
  <p:cSld name="1_Contents slide layou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3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74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microsoft.com/office/2007/relationships/hdphoto" Target="../media/hdphoto3.wdp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microsoft.com/office/2007/relationships/hdphoto" Target="../media/hdphoto2.wdp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"/>
          <p:cNvSpPr txBox="1"/>
          <p:nvPr/>
        </p:nvSpPr>
        <p:spPr>
          <a:xfrm>
            <a:off x="3" y="3090466"/>
            <a:ext cx="12191995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0" i="0" u="none" strike="noStrike" cap="none" dirty="0" err="1">
                <a:solidFill>
                  <a:schemeClr val="lt1"/>
                </a:solidFill>
                <a:latin typeface="G마켓 산스 Bold" pitchFamily="50" charset="-127"/>
                <a:ea typeface="G마켓 산스 Bold" pitchFamily="50" charset="-127"/>
                <a:cs typeface="Calibri"/>
                <a:sym typeface="Calibri"/>
              </a:rPr>
              <a:t>대졸</a:t>
            </a:r>
            <a:r>
              <a:rPr lang="en-US" sz="3800" b="0" i="0" u="none" strike="noStrike" cap="none" dirty="0">
                <a:solidFill>
                  <a:schemeClr val="lt1"/>
                </a:solidFill>
                <a:latin typeface="G마켓 산스 Bold" pitchFamily="50" charset="-127"/>
                <a:ea typeface="G마켓 산스 Bold" pitchFamily="50" charset="-127"/>
                <a:cs typeface="Calibri"/>
                <a:sym typeface="Calibri"/>
              </a:rPr>
              <a:t> </a:t>
            </a:r>
            <a:r>
              <a:rPr lang="en-US" sz="3800" b="0" i="0" u="none" strike="noStrike" cap="none" dirty="0" err="1">
                <a:solidFill>
                  <a:schemeClr val="lt1"/>
                </a:solidFill>
                <a:latin typeface="G마켓 산스 Bold" pitchFamily="50" charset="-127"/>
                <a:ea typeface="G마켓 산스 Bold" pitchFamily="50" charset="-127"/>
                <a:cs typeface="Calibri"/>
                <a:sym typeface="Calibri"/>
              </a:rPr>
              <a:t>구직자</a:t>
            </a:r>
            <a:r>
              <a:rPr lang="en-US" sz="3800" b="0" i="0" u="none" strike="noStrike" cap="none" dirty="0">
                <a:solidFill>
                  <a:schemeClr val="lt1"/>
                </a:solidFill>
                <a:latin typeface="G마켓 산스 Bold" pitchFamily="50" charset="-127"/>
                <a:ea typeface="G마켓 산스 Bold" pitchFamily="50" charset="-127"/>
                <a:cs typeface="Calibri"/>
                <a:sym typeface="Calibri"/>
              </a:rPr>
              <a:t> </a:t>
            </a:r>
            <a:r>
              <a:rPr lang="ko-KR" altLang="en-US" sz="3800" b="0" i="0" u="none" strike="noStrike" cap="none" dirty="0">
                <a:solidFill>
                  <a:schemeClr val="lt1"/>
                </a:solidFill>
                <a:latin typeface="G마켓 산스 Bold" pitchFamily="50" charset="-127"/>
                <a:ea typeface="G마켓 산스 Bold" pitchFamily="50" charset="-127"/>
                <a:cs typeface="Calibri"/>
                <a:sym typeface="Calibri"/>
              </a:rPr>
              <a:t>변수 분석 및</a:t>
            </a:r>
            <a:r>
              <a:rPr lang="en-US" sz="3800" b="0" i="0" u="none" strike="noStrike" cap="none" dirty="0">
                <a:solidFill>
                  <a:schemeClr val="lt1"/>
                </a:solidFill>
                <a:latin typeface="G마켓 산스 Bold" pitchFamily="50" charset="-127"/>
                <a:ea typeface="G마켓 산스 Bold" pitchFamily="50" charset="-127"/>
                <a:cs typeface="Calibri"/>
                <a:sym typeface="Calibri"/>
              </a:rPr>
              <a:t> </a:t>
            </a:r>
            <a:r>
              <a:rPr lang="en-US" sz="3800" b="0" i="0" u="none" strike="noStrike" cap="none" dirty="0" err="1">
                <a:solidFill>
                  <a:schemeClr val="lt1"/>
                </a:solidFill>
                <a:latin typeface="G마켓 산스 Bold" pitchFamily="50" charset="-127"/>
                <a:ea typeface="G마켓 산스 Bold" pitchFamily="50" charset="-127"/>
                <a:cs typeface="Calibri"/>
                <a:sym typeface="Calibri"/>
              </a:rPr>
              <a:t>취업예측</a:t>
            </a:r>
            <a:r>
              <a:rPr lang="en-US" sz="3800" b="0" i="0" u="none" strike="noStrike" cap="none" dirty="0">
                <a:solidFill>
                  <a:schemeClr val="lt1"/>
                </a:solidFill>
                <a:latin typeface="G마켓 산스 Bold" pitchFamily="50" charset="-127"/>
                <a:ea typeface="G마켓 산스 Bold" pitchFamily="50" charset="-127"/>
                <a:cs typeface="Calibri"/>
                <a:sym typeface="Calibri"/>
              </a:rPr>
              <a:t> </a:t>
            </a:r>
            <a:r>
              <a:rPr lang="en-US" sz="3800" b="0" i="0" u="none" strike="noStrike" cap="none" dirty="0" err="1">
                <a:solidFill>
                  <a:schemeClr val="lt1"/>
                </a:solidFill>
                <a:latin typeface="G마켓 산스 Bold" pitchFamily="50" charset="-127"/>
                <a:ea typeface="G마켓 산스 Bold" pitchFamily="50" charset="-127"/>
                <a:cs typeface="Calibri"/>
                <a:sym typeface="Calibri"/>
              </a:rPr>
              <a:t>모델</a:t>
            </a:r>
            <a:endParaRPr sz="3800" dirty="0">
              <a:latin typeface="G마켓 산스 Bold" pitchFamily="50" charset="-127"/>
              <a:ea typeface="G마켓 산스 Bold" pitchFamily="50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3950676" y="4351979"/>
            <a:ext cx="4290648" cy="384443"/>
            <a:chOff x="3326004" y="4230353"/>
            <a:chExt cx="5526594" cy="349246"/>
          </a:xfrm>
          <a:solidFill>
            <a:schemeClr val="bg1"/>
          </a:solidFill>
        </p:grpSpPr>
        <p:sp>
          <p:nvSpPr>
            <p:cNvPr id="43" name="사각형: 둥근 모서리 4">
              <a:extLst>
                <a:ext uri="{FF2B5EF4-FFF2-40B4-BE49-F238E27FC236}">
                  <a16:creationId xmlns:a16="http://schemas.microsoft.com/office/drawing/2014/main" id="{BE5CA3E0-2C30-4D11-BC26-809768FD22DF}"/>
                </a:ext>
              </a:extLst>
            </p:cNvPr>
            <p:cNvSpPr/>
            <p:nvPr/>
          </p:nvSpPr>
          <p:spPr>
            <a:xfrm>
              <a:off x="3326004" y="4230353"/>
              <a:ext cx="5526594" cy="34924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0299B3F-E0FB-439C-A9AD-92E0D41B6AD0}"/>
                </a:ext>
              </a:extLst>
            </p:cNvPr>
            <p:cNvSpPr txBox="1"/>
            <p:nvPr/>
          </p:nvSpPr>
          <p:spPr>
            <a:xfrm>
              <a:off x="4660280" y="4265880"/>
              <a:ext cx="2858037" cy="279599"/>
            </a:xfrm>
            <a:prstGeom prst="rect">
              <a:avLst/>
            </a:prstGeom>
            <a:grp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pc="300" dirty="0">
                  <a:ln>
                    <a:solidFill>
                      <a:srgbClr val="F1ECE6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G마켓 산스 Bold" pitchFamily="50" charset="-127"/>
                  <a:ea typeface="G마켓 산스 Bold" pitchFamily="50" charset="-127"/>
                </a:rPr>
                <a:t>틀리면 </a:t>
              </a:r>
              <a:r>
                <a:rPr lang="en-US" altLang="ko-KR" spc="300" dirty="0">
                  <a:ln>
                    <a:solidFill>
                      <a:srgbClr val="F1ECE6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G마켓 산스 Bold" pitchFamily="50" charset="-127"/>
                  <a:ea typeface="G마켓 산스 Bold" pitchFamily="50" charset="-127"/>
                </a:rPr>
                <a:t>0 </a:t>
              </a:r>
              <a:r>
                <a:rPr lang="ko-KR" altLang="en-US" spc="300" dirty="0">
                  <a:ln>
                    <a:solidFill>
                      <a:srgbClr val="F1ECE6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G마켓 산스 Bold" pitchFamily="50" charset="-127"/>
                  <a:ea typeface="G마켓 산스 Bold" pitchFamily="50" charset="-127"/>
                </a:rPr>
                <a:t>맞으면 </a:t>
              </a:r>
              <a:r>
                <a:rPr lang="en-US" altLang="ko-KR" spc="300" dirty="0">
                  <a:ln>
                    <a:solidFill>
                      <a:srgbClr val="F1ECE6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G마켓 산스 Bold" pitchFamily="50" charset="-127"/>
                  <a:ea typeface="G마켓 산스 Bold" pitchFamily="50" charset="-127"/>
                </a:rPr>
                <a:t>1</a:t>
              </a:r>
              <a:r>
                <a:rPr lang="ko-KR" altLang="en-US" spc="300" dirty="0">
                  <a:ln>
                    <a:solidFill>
                      <a:srgbClr val="F1ECE6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G마켓 산스 Bold" pitchFamily="50" charset="-127"/>
                  <a:ea typeface="G마켓 산스 Bold" pitchFamily="50" charset="-127"/>
                </a:rPr>
                <a:t>조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703385" y="1215815"/>
            <a:ext cx="10088545" cy="4426370"/>
            <a:chOff x="113442" y="205676"/>
            <a:chExt cx="11583259" cy="6187948"/>
          </a:xfrm>
        </p:grpSpPr>
        <p:grpSp>
          <p:nvGrpSpPr>
            <p:cNvPr id="9" name="그룹 8"/>
            <p:cNvGrpSpPr/>
            <p:nvPr/>
          </p:nvGrpSpPr>
          <p:grpSpPr>
            <a:xfrm>
              <a:off x="703421" y="529076"/>
              <a:ext cx="1919236" cy="900198"/>
              <a:chOff x="995890" y="529076"/>
              <a:chExt cx="1326759" cy="900198"/>
            </a:xfrm>
          </p:grpSpPr>
          <p:sp>
            <p:nvSpPr>
              <p:cNvPr id="18" name="Google Shape;721;p2"/>
              <p:cNvSpPr/>
              <p:nvPr/>
            </p:nvSpPr>
            <p:spPr>
              <a:xfrm flipH="1">
                <a:off x="995890" y="529076"/>
                <a:ext cx="1326759" cy="900198"/>
              </a:xfrm>
              <a:custGeom>
                <a:avLst/>
                <a:gdLst/>
                <a:ahLst/>
                <a:cxnLst/>
                <a:rect l="l" t="t" r="r" b="b"/>
                <a:pathLst>
                  <a:path w="2897024" h="2264776" extrusionOk="0">
                    <a:moveTo>
                      <a:pt x="0" y="0"/>
                    </a:moveTo>
                    <a:lnTo>
                      <a:pt x="2897024" y="0"/>
                    </a:lnTo>
                    <a:lnTo>
                      <a:pt x="2897024" y="1891127"/>
                    </a:lnTo>
                    <a:cubicBezTo>
                      <a:pt x="2802822" y="1872712"/>
                      <a:pt x="2847405" y="1801618"/>
                      <a:pt x="2606215" y="1863893"/>
                    </a:cubicBezTo>
                    <a:cubicBezTo>
                      <a:pt x="2365025" y="1926168"/>
                      <a:pt x="1736930" y="2014603"/>
                      <a:pt x="1449884" y="2264776"/>
                    </a:cubicBezTo>
                    <a:cubicBezTo>
                      <a:pt x="1164010" y="2014157"/>
                      <a:pt x="872259" y="1863893"/>
                      <a:pt x="462219" y="1863893"/>
                    </a:cubicBezTo>
                    <a:cubicBezTo>
                      <a:pt x="301614" y="1863893"/>
                      <a:pt x="146393" y="1886946"/>
                      <a:pt x="0" y="193100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722;p2"/>
              <p:cNvSpPr/>
              <p:nvPr/>
            </p:nvSpPr>
            <p:spPr>
              <a:xfrm flipH="1">
                <a:off x="995890" y="704185"/>
                <a:ext cx="1326759" cy="433258"/>
              </a:xfrm>
              <a:custGeom>
                <a:avLst/>
                <a:gdLst/>
                <a:ahLst/>
                <a:cxnLst/>
                <a:rect l="l" t="t" r="r" b="b"/>
                <a:pathLst>
                  <a:path w="648072" h="243840" extrusionOk="0">
                    <a:moveTo>
                      <a:pt x="0" y="0"/>
                    </a:moveTo>
                    <a:lnTo>
                      <a:pt x="648072" y="0"/>
                    </a:lnTo>
                    <a:lnTo>
                      <a:pt x="648072" y="146327"/>
                    </a:lnTo>
                    <a:lnTo>
                      <a:pt x="359596" y="243840"/>
                    </a:lnTo>
                    <a:lnTo>
                      <a:pt x="0" y="128585"/>
                    </a:lnTo>
                    <a:close/>
                  </a:path>
                </a:pathLst>
              </a:custGeom>
              <a:solidFill>
                <a:schemeClr val="dk1">
                  <a:alpha val="2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" name="Google Shape;723;p2"/>
            <p:cNvSpPr/>
            <p:nvPr/>
          </p:nvSpPr>
          <p:spPr>
            <a:xfrm flipH="1">
              <a:off x="113442" y="205676"/>
              <a:ext cx="3099195" cy="792507"/>
            </a:xfrm>
            <a:custGeom>
              <a:avLst/>
              <a:gdLst/>
              <a:ahLst/>
              <a:cxnLst/>
              <a:rect l="l" t="t" r="r" b="b"/>
              <a:pathLst>
                <a:path w="1513840" h="487680" extrusionOk="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" name="Google Shape;724;p2"/>
            <p:cNvCxnSpPr/>
            <p:nvPr/>
          </p:nvCxnSpPr>
          <p:spPr>
            <a:xfrm flipH="1">
              <a:off x="842671" y="474919"/>
              <a:ext cx="768370" cy="289277"/>
            </a:xfrm>
            <a:prstGeom prst="straightConnector1">
              <a:avLst/>
            </a:prstGeom>
            <a:solidFill>
              <a:schemeClr val="accent4"/>
            </a:solidFill>
            <a:ln w="19050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" name="Google Shape;725;p2"/>
            <p:cNvCxnSpPr/>
            <p:nvPr/>
          </p:nvCxnSpPr>
          <p:spPr>
            <a:xfrm>
              <a:off x="842671" y="753653"/>
              <a:ext cx="3378" cy="5629428"/>
            </a:xfrm>
            <a:prstGeom prst="straightConnector1">
              <a:avLst/>
            </a:prstGeom>
            <a:solidFill>
              <a:schemeClr val="accent4"/>
            </a:solidFill>
            <a:ln w="19050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" name="Google Shape;726;p2"/>
            <p:cNvCxnSpPr/>
            <p:nvPr/>
          </p:nvCxnSpPr>
          <p:spPr>
            <a:xfrm rot="10800000">
              <a:off x="3969916" y="576056"/>
              <a:ext cx="7726785" cy="10582"/>
            </a:xfrm>
            <a:prstGeom prst="straightConnector1">
              <a:avLst/>
            </a:prstGeom>
            <a:solidFill>
              <a:schemeClr val="accent4"/>
            </a:solidFill>
            <a:ln w="19050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4" name="Google Shape;727;p2"/>
            <p:cNvSpPr/>
            <p:nvPr/>
          </p:nvSpPr>
          <p:spPr>
            <a:xfrm flipH="1">
              <a:off x="3852370" y="1546415"/>
              <a:ext cx="235095" cy="429806"/>
            </a:xfrm>
            <a:custGeom>
              <a:avLst/>
              <a:gdLst/>
              <a:ahLst/>
              <a:cxnLst/>
              <a:rect l="l" t="t" r="r" b="b"/>
              <a:pathLst>
                <a:path w="235095" h="429805" extrusionOk="0">
                  <a:moveTo>
                    <a:pt x="235095" y="429805"/>
                  </a:moveTo>
                  <a:lnTo>
                    <a:pt x="142960" y="109986"/>
                  </a:lnTo>
                  <a:lnTo>
                    <a:pt x="160155" y="102863"/>
                  </a:lnTo>
                  <a:cubicBezTo>
                    <a:pt x="171060" y="91959"/>
                    <a:pt x="177804" y="76895"/>
                    <a:pt x="177804" y="60256"/>
                  </a:cubicBezTo>
                  <a:cubicBezTo>
                    <a:pt x="177804" y="26978"/>
                    <a:pt x="150826" y="0"/>
                    <a:pt x="117548" y="0"/>
                  </a:cubicBezTo>
                  <a:cubicBezTo>
                    <a:pt x="84270" y="0"/>
                    <a:pt x="57292" y="26978"/>
                    <a:pt x="57292" y="60256"/>
                  </a:cubicBezTo>
                  <a:cubicBezTo>
                    <a:pt x="57292" y="76895"/>
                    <a:pt x="64037" y="91959"/>
                    <a:pt x="74941" y="102863"/>
                  </a:cubicBezTo>
                  <a:lnTo>
                    <a:pt x="92135" y="109985"/>
                  </a:lnTo>
                  <a:lnTo>
                    <a:pt x="0" y="429805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" name="Google Shape;728;p2"/>
            <p:cNvCxnSpPr/>
            <p:nvPr/>
          </p:nvCxnSpPr>
          <p:spPr>
            <a:xfrm flipH="1">
              <a:off x="846049" y="6383081"/>
              <a:ext cx="10850651" cy="0"/>
            </a:xfrm>
            <a:prstGeom prst="straightConnector1">
              <a:avLst/>
            </a:prstGeom>
            <a:solidFill>
              <a:schemeClr val="accent4"/>
            </a:solidFill>
            <a:ln w="19050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" name="Google Shape;729;p2"/>
            <p:cNvCxnSpPr/>
            <p:nvPr/>
          </p:nvCxnSpPr>
          <p:spPr>
            <a:xfrm>
              <a:off x="11696700" y="586638"/>
              <a:ext cx="0" cy="5806986"/>
            </a:xfrm>
            <a:prstGeom prst="straightConnector1">
              <a:avLst/>
            </a:prstGeom>
            <a:solidFill>
              <a:schemeClr val="accent4"/>
            </a:solidFill>
            <a:ln w="19050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" name="Google Shape;730;p2"/>
            <p:cNvCxnSpPr/>
            <p:nvPr/>
          </p:nvCxnSpPr>
          <p:spPr>
            <a:xfrm>
              <a:off x="3969916" y="572552"/>
              <a:ext cx="1" cy="1304806"/>
            </a:xfrm>
            <a:prstGeom prst="straightConnector1">
              <a:avLst/>
            </a:prstGeom>
            <a:solidFill>
              <a:schemeClr val="accent4"/>
            </a:solidFill>
            <a:ln w="19050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2565303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1"/>
          <p:cNvSpPr txBox="1"/>
          <p:nvPr/>
        </p:nvSpPr>
        <p:spPr>
          <a:xfrm>
            <a:off x="1875693" y="2257156"/>
            <a:ext cx="311852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r"/>
            <a:r>
              <a:rPr lang="ko-KR" altLang="en-US" sz="11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대졸자직업이동경로조사</a:t>
            </a:r>
            <a:r>
              <a:rPr lang="en-US" altLang="ko-KR" sz="11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(GOMS)</a:t>
            </a:r>
          </a:p>
          <a:p>
            <a:pPr lvl="0" algn="r"/>
            <a:r>
              <a:rPr lang="en-US" sz="11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2015</a:t>
            </a:r>
            <a:r>
              <a:rPr lang="ko-KR" altLang="en-US" sz="11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년 </a:t>
            </a:r>
            <a:r>
              <a:rPr lang="en-US" altLang="ko-KR" sz="11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8</a:t>
            </a:r>
            <a:r>
              <a:rPr lang="ko-KR" altLang="en-US" sz="11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월 </a:t>
            </a:r>
            <a:r>
              <a:rPr lang="en-US" altLang="ko-KR" sz="11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~ 2018</a:t>
            </a:r>
            <a:r>
              <a:rPr lang="ko-KR" altLang="en-US" sz="11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년 </a:t>
            </a:r>
            <a:r>
              <a:rPr lang="en-US" altLang="ko-KR" sz="11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2</a:t>
            </a:r>
            <a:r>
              <a:rPr lang="ko-KR" altLang="en-US" sz="11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월 대졸자 데이터 수집</a:t>
            </a:r>
            <a:endParaRPr sz="1100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986" name="Google Shape;986;p11"/>
          <p:cNvSpPr txBox="1"/>
          <p:nvPr/>
        </p:nvSpPr>
        <p:spPr>
          <a:xfrm>
            <a:off x="2774088" y="1996109"/>
            <a:ext cx="222013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3F3F3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b="1" dirty="0">
                <a:solidFill>
                  <a:srgbClr val="3F3F3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</a:t>
            </a:r>
            <a:endParaRPr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336745" y="1509840"/>
            <a:ext cx="1945209" cy="4833535"/>
            <a:chOff x="6988023" y="1349072"/>
            <a:chExt cx="1945209" cy="4833535"/>
          </a:xfrm>
        </p:grpSpPr>
        <p:sp>
          <p:nvSpPr>
            <p:cNvPr id="978" name="Google Shape;978;p11"/>
            <p:cNvSpPr/>
            <p:nvPr/>
          </p:nvSpPr>
          <p:spPr>
            <a:xfrm>
              <a:off x="7191512" y="4906430"/>
              <a:ext cx="1734557" cy="1264838"/>
            </a:xfrm>
            <a:prstGeom prst="frame">
              <a:avLst>
                <a:gd name="adj1" fmla="val 9763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11"/>
            <p:cNvSpPr/>
            <p:nvPr/>
          </p:nvSpPr>
          <p:spPr>
            <a:xfrm>
              <a:off x="7186916" y="4194958"/>
              <a:ext cx="1739153" cy="1264838"/>
            </a:xfrm>
            <a:prstGeom prst="frame">
              <a:avLst>
                <a:gd name="adj1" fmla="val 976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11"/>
            <p:cNvSpPr/>
            <p:nvPr/>
          </p:nvSpPr>
          <p:spPr>
            <a:xfrm>
              <a:off x="7187772" y="3483487"/>
              <a:ext cx="1739153" cy="1264838"/>
            </a:xfrm>
            <a:prstGeom prst="frame">
              <a:avLst>
                <a:gd name="adj1" fmla="val 976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11"/>
            <p:cNvSpPr/>
            <p:nvPr/>
          </p:nvSpPr>
          <p:spPr>
            <a:xfrm>
              <a:off x="7187772" y="2772015"/>
              <a:ext cx="1738298" cy="1264838"/>
            </a:xfrm>
            <a:prstGeom prst="frame">
              <a:avLst>
                <a:gd name="adj1" fmla="val 976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11"/>
            <p:cNvSpPr/>
            <p:nvPr/>
          </p:nvSpPr>
          <p:spPr>
            <a:xfrm>
              <a:off x="7183175" y="2060544"/>
              <a:ext cx="1744605" cy="1264838"/>
            </a:xfrm>
            <a:prstGeom prst="frame">
              <a:avLst>
                <a:gd name="adj1" fmla="val 976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11"/>
            <p:cNvSpPr/>
            <p:nvPr/>
          </p:nvSpPr>
          <p:spPr>
            <a:xfrm>
              <a:off x="7188627" y="1349072"/>
              <a:ext cx="1744605" cy="1264838"/>
            </a:xfrm>
            <a:prstGeom prst="frame">
              <a:avLst>
                <a:gd name="adj1" fmla="val 976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11"/>
            <p:cNvSpPr txBox="1"/>
            <p:nvPr/>
          </p:nvSpPr>
          <p:spPr>
            <a:xfrm>
              <a:off x="6988023" y="2469310"/>
              <a:ext cx="1425454" cy="1538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01</a:t>
              </a:r>
              <a:endParaRPr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88" name="Google Shape;988;p11"/>
            <p:cNvSpPr txBox="1"/>
            <p:nvPr/>
          </p:nvSpPr>
          <p:spPr>
            <a:xfrm>
              <a:off x="6988023" y="3189230"/>
              <a:ext cx="1425454" cy="1538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02</a:t>
              </a:r>
              <a:endParaRPr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89" name="Google Shape;989;p11"/>
            <p:cNvSpPr txBox="1"/>
            <p:nvPr/>
          </p:nvSpPr>
          <p:spPr>
            <a:xfrm>
              <a:off x="6988023" y="3899102"/>
              <a:ext cx="1425454" cy="1538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03</a:t>
              </a:r>
              <a:endParaRPr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90" name="Google Shape;990;p11"/>
            <p:cNvSpPr txBox="1"/>
            <p:nvPr/>
          </p:nvSpPr>
          <p:spPr>
            <a:xfrm>
              <a:off x="6988023" y="4619022"/>
              <a:ext cx="1425454" cy="1538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04</a:t>
              </a:r>
              <a:endParaRPr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91" name="Google Shape;991;p11"/>
            <p:cNvSpPr txBox="1"/>
            <p:nvPr/>
          </p:nvSpPr>
          <p:spPr>
            <a:xfrm>
              <a:off x="6988023" y="5318846"/>
              <a:ext cx="1425454" cy="1538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05</a:t>
              </a:r>
              <a:endParaRPr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92" name="Google Shape;992;p11"/>
            <p:cNvSpPr txBox="1"/>
            <p:nvPr/>
          </p:nvSpPr>
          <p:spPr>
            <a:xfrm>
              <a:off x="6988023" y="6028719"/>
              <a:ext cx="1425454" cy="1538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 dirty="0">
                  <a:solidFill>
                    <a:schemeClr val="lt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Arial"/>
                </a:rPr>
                <a:t>06</a:t>
              </a:r>
              <a:endParaRPr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994" name="Google Shape;994;p11"/>
          <p:cNvSpPr txBox="1"/>
          <p:nvPr/>
        </p:nvSpPr>
        <p:spPr>
          <a:xfrm>
            <a:off x="1356527" y="3621309"/>
            <a:ext cx="3637692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10</a:t>
            </a:r>
            <a:r>
              <a:rPr lang="ko-KR" altLang="en-US" sz="11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개의 범주로 분류</a:t>
            </a:r>
            <a:endParaRPr lang="en-US" altLang="ko-KR" sz="1100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기본정보</a:t>
            </a:r>
            <a:r>
              <a:rPr lang="en-US" altLang="ko-KR" sz="11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 err="1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현직장</a:t>
            </a:r>
            <a:r>
              <a:rPr lang="en-US" altLang="ko-KR" sz="11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구직활동</a:t>
            </a:r>
            <a:r>
              <a:rPr lang="en-US" altLang="ko-KR" sz="11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졸업대학 특성</a:t>
            </a:r>
            <a:r>
              <a:rPr lang="en-US" altLang="ko-KR" sz="11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시험준비 및 자격증</a:t>
            </a:r>
            <a:r>
              <a:rPr lang="en-US" altLang="ko-KR" sz="11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일자리 경험</a:t>
            </a:r>
            <a:r>
              <a:rPr lang="en-US" altLang="ko-KR" sz="11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일자리 고려항목</a:t>
            </a:r>
            <a:r>
              <a:rPr lang="en-US" altLang="ko-KR" sz="11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청년구직활동 지원</a:t>
            </a:r>
            <a:r>
              <a:rPr lang="en-US" altLang="ko-KR" sz="11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건강 및 심리적 요인</a:t>
            </a:r>
            <a:r>
              <a:rPr lang="en-US" altLang="ko-KR" sz="11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가족 및 부모 특성</a:t>
            </a:r>
            <a:r>
              <a:rPr lang="en-US" altLang="ko-KR" sz="11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endParaRPr sz="1100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995" name="Google Shape;995;p11"/>
          <p:cNvSpPr txBox="1"/>
          <p:nvPr/>
        </p:nvSpPr>
        <p:spPr>
          <a:xfrm>
            <a:off x="1875693" y="3360261"/>
            <a:ext cx="3118525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3F3F3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b="1" dirty="0">
                <a:solidFill>
                  <a:srgbClr val="3F3F3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전처리</a:t>
            </a:r>
            <a:r>
              <a:rPr lang="en-US" altLang="ko-KR" b="1" dirty="0">
                <a:solidFill>
                  <a:srgbClr val="3F3F3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_ </a:t>
            </a:r>
            <a:r>
              <a:rPr lang="ko-KR" altLang="en-US" b="1" dirty="0">
                <a:solidFill>
                  <a:srgbClr val="3F3F3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변수 범주화</a:t>
            </a:r>
            <a:r>
              <a:rPr lang="en-US" b="1" dirty="0">
                <a:solidFill>
                  <a:srgbClr val="3F3F3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97" name="Google Shape;997;p11"/>
          <p:cNvSpPr txBox="1"/>
          <p:nvPr/>
        </p:nvSpPr>
        <p:spPr>
          <a:xfrm>
            <a:off x="2287677" y="5166323"/>
            <a:ext cx="270654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관련 있는 변수들을 묶어서</a:t>
            </a:r>
            <a:endParaRPr lang="en-US" altLang="ko-KR" sz="1100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연관성을 나타내는 새로운 파생변수 생성</a:t>
            </a:r>
            <a:r>
              <a:rPr lang="en-US" altLang="ko-KR" sz="11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,</a:t>
            </a:r>
          </a:p>
        </p:txBody>
      </p:sp>
      <p:sp>
        <p:nvSpPr>
          <p:cNvPr id="998" name="Google Shape;998;p11"/>
          <p:cNvSpPr txBox="1"/>
          <p:nvPr/>
        </p:nvSpPr>
        <p:spPr>
          <a:xfrm>
            <a:off x="1875693" y="4905275"/>
            <a:ext cx="311852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r"/>
            <a:r>
              <a:rPr lang="en-US" altLang="ko-KR" b="1" dirty="0">
                <a:solidFill>
                  <a:srgbClr val="3F3F3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</a:t>
            </a:r>
            <a:r>
              <a:rPr lang="ko-KR" altLang="en-US" b="1" dirty="0">
                <a:solidFill>
                  <a:srgbClr val="3F3F3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전처리</a:t>
            </a:r>
            <a:r>
              <a:rPr lang="en-US" altLang="ko-KR" b="1" dirty="0">
                <a:solidFill>
                  <a:srgbClr val="3F3F3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_ </a:t>
            </a:r>
            <a:r>
              <a:rPr lang="ko-KR" altLang="en-US" b="1" dirty="0">
                <a:solidFill>
                  <a:srgbClr val="3F3F3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파생변수 생성 </a:t>
            </a:r>
            <a:endParaRPr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00" name="Google Shape;1000;p11"/>
          <p:cNvSpPr txBox="1"/>
          <p:nvPr/>
        </p:nvSpPr>
        <p:spPr>
          <a:xfrm>
            <a:off x="7777463" y="2939233"/>
            <a:ext cx="332596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독립변수 </a:t>
            </a:r>
            <a:r>
              <a:rPr lang="en-US" altLang="ko-KR" sz="11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78</a:t>
            </a:r>
            <a:r>
              <a:rPr lang="ko-KR" altLang="en-US" sz="11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endParaRPr lang="en-US" altLang="ko-KR" sz="1100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종속변수 </a:t>
            </a:r>
            <a:r>
              <a:rPr lang="en-US" altLang="ko-KR" sz="11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1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취업여부</a:t>
            </a:r>
            <a:r>
              <a:rPr lang="en-US" altLang="ko-KR" sz="11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종사상 지위 구분</a:t>
            </a:r>
            <a:r>
              <a:rPr lang="en-US" altLang="ko-KR" sz="11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기업체 구분</a:t>
            </a:r>
            <a:endParaRPr sz="1100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001" name="Google Shape;1001;p11"/>
          <p:cNvSpPr txBox="1"/>
          <p:nvPr/>
        </p:nvSpPr>
        <p:spPr>
          <a:xfrm>
            <a:off x="7786918" y="2678185"/>
            <a:ext cx="363805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rgbClr val="3F3F3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2. </a:t>
            </a:r>
            <a:r>
              <a:rPr lang="ko-KR" altLang="en-US" sz="1400" b="1" dirty="0">
                <a:solidFill>
                  <a:srgbClr val="3F3F3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데이터 전처리 </a:t>
            </a:r>
            <a:r>
              <a:rPr lang="en-US" altLang="ko-KR" sz="1400" b="1" dirty="0">
                <a:solidFill>
                  <a:srgbClr val="3F3F3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_ </a:t>
            </a:r>
            <a:r>
              <a:rPr lang="ko-KR" altLang="en-US" sz="1400" b="1" dirty="0">
                <a:solidFill>
                  <a:srgbClr val="3F3F3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독립변수 및 종속변수 설정</a:t>
            </a:r>
            <a:r>
              <a:rPr lang="en-US" sz="1400" b="1" dirty="0">
                <a:solidFill>
                  <a:srgbClr val="3F3F3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Arial"/>
              </a:rPr>
              <a:t> </a:t>
            </a:r>
            <a:endParaRPr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03" name="Google Shape;1003;p11"/>
          <p:cNvSpPr txBox="1"/>
          <p:nvPr/>
        </p:nvSpPr>
        <p:spPr>
          <a:xfrm>
            <a:off x="7777462" y="4142615"/>
            <a:ext cx="2081887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- 0</a:t>
            </a:r>
            <a:r>
              <a:rPr lang="ko-KR" altLang="en-US" sz="11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으로 대체</a:t>
            </a:r>
            <a:endParaRPr lang="en-US" altLang="ko-KR" sz="1100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평균 </a:t>
            </a:r>
            <a:r>
              <a:rPr lang="ko-KR" altLang="en-US" sz="1100" dirty="0" err="1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대치법</a:t>
            </a:r>
            <a:endParaRPr lang="en-US" altLang="ko-KR" sz="1100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1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 err="1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결측치만</a:t>
            </a:r>
            <a:r>
              <a:rPr lang="ko-KR" altLang="en-US" sz="11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삭제</a:t>
            </a:r>
            <a:endParaRPr lang="en-US" altLang="ko-KR" sz="1100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- </a:t>
            </a:r>
            <a:r>
              <a:rPr lang="ko-KR" altLang="en-US" sz="1100" dirty="0" err="1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결측치가</a:t>
            </a:r>
            <a:r>
              <a:rPr lang="ko-KR" altLang="en-US" sz="11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 존재하는 전체 행 삭제</a:t>
            </a:r>
            <a:endParaRPr lang="en-US" altLang="ko-KR" sz="1100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004" name="Google Shape;1004;p11"/>
          <p:cNvSpPr txBox="1"/>
          <p:nvPr/>
        </p:nvSpPr>
        <p:spPr>
          <a:xfrm>
            <a:off x="7786917" y="3881567"/>
            <a:ext cx="3115545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3F3F3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b="1" dirty="0">
                <a:solidFill>
                  <a:srgbClr val="3F3F3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전처리 </a:t>
            </a:r>
            <a:r>
              <a:rPr lang="en-US" altLang="ko-KR" b="1" dirty="0">
                <a:solidFill>
                  <a:srgbClr val="3F3F3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_ </a:t>
            </a:r>
            <a:r>
              <a:rPr lang="ko-KR" altLang="en-US" b="1" dirty="0" err="1">
                <a:solidFill>
                  <a:srgbClr val="3F3F3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결측값</a:t>
            </a:r>
            <a:r>
              <a:rPr lang="en-US" altLang="ko-KR" b="1" dirty="0">
                <a:solidFill>
                  <a:srgbClr val="3F3F3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3F3F3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처리</a:t>
            </a:r>
            <a:endParaRPr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06" name="Google Shape;1006;p11"/>
          <p:cNvSpPr txBox="1"/>
          <p:nvPr/>
        </p:nvSpPr>
        <p:spPr>
          <a:xfrm>
            <a:off x="7777463" y="5667532"/>
            <a:ext cx="2081887" cy="846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- </a:t>
            </a:r>
            <a:r>
              <a:rPr lang="ko-KR" altLang="en-US" sz="11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Arial"/>
              </a:rPr>
              <a:t>기초 통계량 산출</a:t>
            </a:r>
            <a:endParaRPr lang="en-US" altLang="ko-KR" sz="1100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분포</a:t>
            </a:r>
            <a:r>
              <a:rPr lang="en-US" altLang="ko-KR" sz="11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변수간의  관계 이해 </a:t>
            </a:r>
            <a:endParaRPr lang="en-US" altLang="ko-KR" sz="1100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데이터의 통계적 특성 이해</a:t>
            </a:r>
            <a:endParaRPr lang="en-US" altLang="ko-KR" sz="1100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100" dirty="0">
                <a:solidFill>
                  <a:srgbClr val="3F3F3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시각화</a:t>
            </a:r>
            <a:endParaRPr lang="en-US" altLang="ko-KR" sz="1100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100" dirty="0">
              <a:solidFill>
                <a:srgbClr val="3F3F3F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Arial"/>
            </a:endParaRPr>
          </a:p>
        </p:txBody>
      </p:sp>
      <p:sp>
        <p:nvSpPr>
          <p:cNvPr id="1007" name="Google Shape;1007;p11"/>
          <p:cNvSpPr txBox="1"/>
          <p:nvPr/>
        </p:nvSpPr>
        <p:spPr>
          <a:xfrm>
            <a:off x="7786918" y="5406485"/>
            <a:ext cx="207243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altLang="ko-KR" b="1" dirty="0">
                <a:solidFill>
                  <a:srgbClr val="3F3F3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6. </a:t>
            </a:r>
            <a:r>
              <a:rPr lang="ko-KR" altLang="en-US" b="1" dirty="0">
                <a:solidFill>
                  <a:srgbClr val="3F3F3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</a:t>
            </a:r>
            <a:r>
              <a:rPr lang="en-US" b="1" dirty="0">
                <a:solidFill>
                  <a:srgbClr val="3F3F3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EDA</a:t>
            </a:r>
            <a:endParaRPr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888990" y="293337"/>
            <a:ext cx="4340995" cy="871962"/>
            <a:chOff x="3888990" y="293337"/>
            <a:chExt cx="4340995" cy="871962"/>
          </a:xfrm>
        </p:grpSpPr>
        <p:sp>
          <p:nvSpPr>
            <p:cNvPr id="47" name="TextBox 46"/>
            <p:cNvSpPr txBox="1"/>
            <p:nvPr/>
          </p:nvSpPr>
          <p:spPr>
            <a:xfrm>
              <a:off x="5235023" y="703116"/>
              <a:ext cx="17219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</a:rPr>
                <a:t>데이터 준비</a:t>
              </a:r>
            </a:p>
          </p:txBody>
        </p:sp>
        <p:cxnSp>
          <p:nvCxnSpPr>
            <p:cNvPr id="48" name="직선 연결선 47"/>
            <p:cNvCxnSpPr/>
            <p:nvPr/>
          </p:nvCxnSpPr>
          <p:spPr>
            <a:xfrm>
              <a:off x="3888991" y="641043"/>
              <a:ext cx="4340994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3888990" y="1165299"/>
              <a:ext cx="4340994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68D17E74-73BC-4BBB-9FEA-474B2211D296}"/>
                </a:ext>
              </a:extLst>
            </p:cNvPr>
            <p:cNvGrpSpPr/>
            <p:nvPr/>
          </p:nvGrpSpPr>
          <p:grpSpPr>
            <a:xfrm>
              <a:off x="3937115" y="819432"/>
              <a:ext cx="166028" cy="157173"/>
              <a:chOff x="3937115" y="819432"/>
              <a:chExt cx="166028" cy="157173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53" name="모서리가 둥근 직사각형 124">
                <a:extLst>
                  <a:ext uri="{FF2B5EF4-FFF2-40B4-BE49-F238E27FC236}">
                    <a16:creationId xmlns:a16="http://schemas.microsoft.com/office/drawing/2014/main" id="{584883F2-7D0A-4258-9988-26051162B35D}"/>
                  </a:ext>
                </a:extLst>
              </p:cNvPr>
              <p:cNvSpPr/>
              <p:nvPr/>
            </p:nvSpPr>
            <p:spPr>
              <a:xfrm>
                <a:off x="3937115" y="819432"/>
                <a:ext cx="166028" cy="157173"/>
              </a:xfrm>
              <a:prstGeom prst="roundRect">
                <a:avLst>
                  <a:gd name="adj" fmla="val 355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3181A168-F785-4A5A-9F0E-0569CB54B987}"/>
                  </a:ext>
                </a:extLst>
              </p:cNvPr>
              <p:cNvGrpSpPr/>
              <p:nvPr/>
            </p:nvGrpSpPr>
            <p:grpSpPr>
              <a:xfrm>
                <a:off x="3998222" y="858620"/>
                <a:ext cx="43815" cy="78797"/>
                <a:chOff x="3949065" y="866631"/>
                <a:chExt cx="43815" cy="78797"/>
              </a:xfrm>
              <a:grpFill/>
            </p:grpSpPr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610D56AF-E37A-4C20-8999-F485EDD25003}"/>
                    </a:ext>
                  </a:extLst>
                </p:cNvPr>
                <p:cNvCxnSpPr/>
                <p:nvPr/>
              </p:nvCxnSpPr>
              <p:spPr>
                <a:xfrm>
                  <a:off x="3949065" y="866631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9E3AE36E-5717-4F67-BE2E-4DD89C426508}"/>
                    </a:ext>
                  </a:extLst>
                </p:cNvPr>
                <p:cNvCxnSpPr/>
                <p:nvPr/>
              </p:nvCxnSpPr>
              <p:spPr>
                <a:xfrm flipV="1">
                  <a:off x="3949065" y="901613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1" name="사각형: 둥근 모서리 4">
              <a:extLst>
                <a:ext uri="{FF2B5EF4-FFF2-40B4-BE49-F238E27FC236}">
                  <a16:creationId xmlns:a16="http://schemas.microsoft.com/office/drawing/2014/main" id="{BE5CA3E0-2C30-4D11-BC26-809768FD22DF}"/>
                </a:ext>
              </a:extLst>
            </p:cNvPr>
            <p:cNvSpPr/>
            <p:nvPr/>
          </p:nvSpPr>
          <p:spPr>
            <a:xfrm>
              <a:off x="4846462" y="293337"/>
              <a:ext cx="2509697" cy="280734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299B3F-E0FB-439C-A9AD-92E0D41B6AD0}"/>
                </a:ext>
              </a:extLst>
            </p:cNvPr>
            <p:cNvSpPr txBox="1"/>
            <p:nvPr/>
          </p:nvSpPr>
          <p:spPr>
            <a:xfrm>
              <a:off x="5532888" y="308463"/>
              <a:ext cx="1136850" cy="2616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spc="300" dirty="0">
                  <a:ln>
                    <a:solidFill>
                      <a:srgbClr val="F1ECE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Medium" pitchFamily="50" charset="-127"/>
                  <a:ea typeface="G마켓 산스 Medium" pitchFamily="50" charset="-127"/>
                </a:rPr>
                <a:t>데이터 활용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91D789-5DF6-4561-B5E8-46BF1F095A33}"/>
              </a:ext>
            </a:extLst>
          </p:cNvPr>
          <p:cNvSpPr/>
          <p:nvPr/>
        </p:nvSpPr>
        <p:spPr>
          <a:xfrm>
            <a:off x="156659" y="1608214"/>
            <a:ext cx="3283193" cy="477078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ko-KR" altLang="en-US" kern="0">
              <a:sym typeface="Arial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00C60C9-8419-4851-93D3-79AEB93F81A2}"/>
              </a:ext>
            </a:extLst>
          </p:cNvPr>
          <p:cNvSpPr/>
          <p:nvPr/>
        </p:nvSpPr>
        <p:spPr>
          <a:xfrm>
            <a:off x="4430295" y="1608213"/>
            <a:ext cx="3283193" cy="477078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ko-KR" altLang="en-US" kern="0">
              <a:sym typeface="Arial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D45DB4E-8779-4591-A83E-8F2F1B406DAE}"/>
              </a:ext>
            </a:extLst>
          </p:cNvPr>
          <p:cNvSpPr/>
          <p:nvPr/>
        </p:nvSpPr>
        <p:spPr>
          <a:xfrm>
            <a:off x="8703930" y="1608212"/>
            <a:ext cx="3283193" cy="477078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ko-KR" altLang="en-US" kern="0">
              <a:sym typeface="Arial"/>
            </a:endParaRPr>
          </a:p>
        </p:txBody>
      </p:sp>
      <p:sp>
        <p:nvSpPr>
          <p:cNvPr id="4107" name="TextBox 1">
            <a:extLst>
              <a:ext uri="{FF2B5EF4-FFF2-40B4-BE49-F238E27FC236}">
                <a16:creationId xmlns:a16="http://schemas.microsoft.com/office/drawing/2014/main" id="{A2B7A86D-B61E-42A7-90FD-DEF5983D98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525" y="4016375"/>
            <a:ext cx="17986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ko-KR" altLang="en-US" b="1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응답값</a:t>
            </a:r>
            <a:r>
              <a:rPr lang="ko-KR" altLang="en-US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정제</a:t>
            </a:r>
          </a:p>
        </p:txBody>
      </p:sp>
      <p:sp>
        <p:nvSpPr>
          <p:cNvPr id="4108" name="TextBox 13">
            <a:extLst>
              <a:ext uri="{FF2B5EF4-FFF2-40B4-BE49-F238E27FC236}">
                <a16:creationId xmlns:a16="http://schemas.microsoft.com/office/drawing/2014/main" id="{D0322E51-8B75-4A27-B620-70D4250177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2075" y="4016375"/>
            <a:ext cx="17986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ko-KR" altLang="en-US" b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결측치 처리</a:t>
            </a:r>
          </a:p>
        </p:txBody>
      </p:sp>
      <p:sp>
        <p:nvSpPr>
          <p:cNvPr id="4109" name="TextBox 14">
            <a:extLst>
              <a:ext uri="{FF2B5EF4-FFF2-40B4-BE49-F238E27FC236}">
                <a16:creationId xmlns:a16="http://schemas.microsoft.com/office/drawing/2014/main" id="{ED170148-8221-4943-A43C-88A0327A22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5625" y="4016375"/>
            <a:ext cx="17986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ko-KR" altLang="en-US" b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라벨링</a:t>
            </a:r>
          </a:p>
        </p:txBody>
      </p:sp>
      <p:pic>
        <p:nvPicPr>
          <p:cNvPr id="4110" name="그림 4">
            <a:extLst>
              <a:ext uri="{FF2B5EF4-FFF2-40B4-BE49-F238E27FC236}">
                <a16:creationId xmlns:a16="http://schemas.microsoft.com/office/drawing/2014/main" id="{24182D98-48AB-49F6-966F-DF344B3C1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363" y="2236788"/>
            <a:ext cx="1350962" cy="135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1" name="그림 6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DBC89E7A-7939-4E98-B49C-814EFB294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900" y="2052638"/>
            <a:ext cx="1717675" cy="171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12" name="TextBox 35">
            <a:extLst>
              <a:ext uri="{FF2B5EF4-FFF2-40B4-BE49-F238E27FC236}">
                <a16:creationId xmlns:a16="http://schemas.microsoft.com/office/drawing/2014/main" id="{33BE81B9-FB05-464C-9E5E-615364C6BC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775" y="4643438"/>
            <a:ext cx="2116138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value_counts( )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응답값 통합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응답값 대체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응답값 단위변경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13" name="TextBox 36">
            <a:extLst>
              <a:ext uri="{FF2B5EF4-FFF2-40B4-BE49-F238E27FC236}">
                <a16:creationId xmlns:a16="http://schemas.microsoft.com/office/drawing/2014/main" id="{823E7CEF-4996-48D8-A750-083DCD70D7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1925" y="4656138"/>
            <a:ext cx="2116138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대체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평균값 처리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DROP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처리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114" name="그림 10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4E2C0D1-5A64-4B38-91DF-47681841C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588" y="2301875"/>
            <a:ext cx="1219200" cy="122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15" name="그룹 38">
            <a:extLst>
              <a:ext uri="{FF2B5EF4-FFF2-40B4-BE49-F238E27FC236}">
                <a16:creationId xmlns:a16="http://schemas.microsoft.com/office/drawing/2014/main" id="{174E1C78-08EE-4470-858E-B8C24FA5967E}"/>
              </a:ext>
            </a:extLst>
          </p:cNvPr>
          <p:cNvGrpSpPr>
            <a:grpSpLocks/>
          </p:cNvGrpSpPr>
          <p:nvPr/>
        </p:nvGrpSpPr>
        <p:grpSpPr bwMode="auto">
          <a:xfrm>
            <a:off x="3889375" y="293688"/>
            <a:ext cx="4340225" cy="871537"/>
            <a:chOff x="3888990" y="293337"/>
            <a:chExt cx="4340995" cy="87196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756247B-7040-4336-B381-7BFDF29E549A}"/>
                </a:ext>
              </a:extLst>
            </p:cNvPr>
            <p:cNvSpPr txBox="1"/>
            <p:nvPr/>
          </p:nvSpPr>
          <p:spPr>
            <a:xfrm>
              <a:off x="5054688" y="703116"/>
              <a:ext cx="2082621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lang="ko-KR" altLang="en-US" sz="2000" kern="0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  <a:cs typeface="Arial"/>
                  <a:sym typeface="Arial"/>
                </a:rPr>
                <a:t>데이터 </a:t>
              </a:r>
              <a:r>
                <a:rPr lang="ko-KR" altLang="en-US" sz="2000" kern="0" spc="3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  <a:cs typeface="Arial"/>
                  <a:sym typeface="Arial"/>
                </a:rPr>
                <a:t>전처리</a:t>
              </a:r>
              <a:endParaRPr lang="en-US" altLang="ko-KR" sz="2000" kern="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  <a:cs typeface="Arial"/>
                <a:sym typeface="Arial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C6C06D0C-4482-4234-B6BC-1E3089C30762}"/>
                </a:ext>
              </a:extLst>
            </p:cNvPr>
            <p:cNvCxnSpPr/>
            <p:nvPr/>
          </p:nvCxnSpPr>
          <p:spPr>
            <a:xfrm>
              <a:off x="3888990" y="641169"/>
              <a:ext cx="4340995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9AB27CC-2E1C-496C-A73B-E645337EE843}"/>
                </a:ext>
              </a:extLst>
            </p:cNvPr>
            <p:cNvCxnSpPr/>
            <p:nvPr/>
          </p:nvCxnSpPr>
          <p:spPr>
            <a:xfrm>
              <a:off x="3888990" y="1165299"/>
              <a:ext cx="4340995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417AC4EC-4337-4B6E-9087-05B3CBACA30B}"/>
                </a:ext>
              </a:extLst>
            </p:cNvPr>
            <p:cNvGrpSpPr/>
            <p:nvPr/>
          </p:nvGrpSpPr>
          <p:grpSpPr>
            <a:xfrm>
              <a:off x="3937115" y="819432"/>
              <a:ext cx="166028" cy="157173"/>
              <a:chOff x="3937115" y="819432"/>
              <a:chExt cx="166028" cy="157173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46" name="모서리가 둥근 직사각형 124">
                <a:extLst>
                  <a:ext uri="{FF2B5EF4-FFF2-40B4-BE49-F238E27FC236}">
                    <a16:creationId xmlns:a16="http://schemas.microsoft.com/office/drawing/2014/main" id="{454349CE-3FB1-49B5-A0ED-2A446864DCC1}"/>
                  </a:ext>
                </a:extLst>
              </p:cNvPr>
              <p:cNvSpPr/>
              <p:nvPr/>
            </p:nvSpPr>
            <p:spPr>
              <a:xfrm>
                <a:off x="3937115" y="819432"/>
                <a:ext cx="166028" cy="157173"/>
              </a:xfrm>
              <a:prstGeom prst="roundRect">
                <a:avLst>
                  <a:gd name="adj" fmla="val 355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lang="ko-KR" altLang="en-US" kern="0">
                  <a:sym typeface="Arial"/>
                </a:endParaRPr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9514A2C5-4379-4FCB-AE83-A4C6119F0673}"/>
                  </a:ext>
                </a:extLst>
              </p:cNvPr>
              <p:cNvGrpSpPr/>
              <p:nvPr/>
            </p:nvGrpSpPr>
            <p:grpSpPr>
              <a:xfrm>
                <a:off x="3998222" y="858620"/>
                <a:ext cx="43815" cy="78797"/>
                <a:chOff x="3949065" y="866631"/>
                <a:chExt cx="43815" cy="78797"/>
              </a:xfrm>
              <a:grpFill/>
            </p:grpSpPr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5A2EF31A-9926-462E-8D97-04C6B3CF7E8E}"/>
                    </a:ext>
                  </a:extLst>
                </p:cNvPr>
                <p:cNvCxnSpPr/>
                <p:nvPr/>
              </p:nvCxnSpPr>
              <p:spPr>
                <a:xfrm>
                  <a:off x="3949065" y="866631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E00E5EC8-36BA-4061-9F83-640832B919E3}"/>
                    </a:ext>
                  </a:extLst>
                </p:cNvPr>
                <p:cNvCxnSpPr/>
                <p:nvPr/>
              </p:nvCxnSpPr>
              <p:spPr>
                <a:xfrm flipV="1">
                  <a:off x="3949065" y="901613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4" name="사각형: 둥근 모서리 4">
              <a:extLst>
                <a:ext uri="{FF2B5EF4-FFF2-40B4-BE49-F238E27FC236}">
                  <a16:creationId xmlns:a16="http://schemas.microsoft.com/office/drawing/2014/main" id="{4F3A3CF3-760F-44C9-8050-7A8E85084839}"/>
                </a:ext>
              </a:extLst>
            </p:cNvPr>
            <p:cNvSpPr/>
            <p:nvPr/>
          </p:nvSpPr>
          <p:spPr>
            <a:xfrm>
              <a:off x="4846423" y="293337"/>
              <a:ext cx="2510282" cy="281124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ko-KR" altLang="en-US" kern="0">
                <a:solidFill>
                  <a:schemeClr val="bg1"/>
                </a:solidFill>
                <a:sym typeface="Arial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C86EA2B-5B5F-454A-9113-63D35DB2F8A3}"/>
                </a:ext>
              </a:extLst>
            </p:cNvPr>
            <p:cNvSpPr txBox="1"/>
            <p:nvPr/>
          </p:nvSpPr>
          <p:spPr>
            <a:xfrm>
              <a:off x="5532888" y="308463"/>
              <a:ext cx="1136850" cy="2616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lang="ko-KR" altLang="en-US" sz="1100" kern="0" spc="300" dirty="0">
                  <a:ln>
                    <a:solidFill>
                      <a:srgbClr val="F1ECE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Medium" pitchFamily="50" charset="-127"/>
                  <a:ea typeface="G마켓 산스 Medium" pitchFamily="50" charset="-127"/>
                  <a:cs typeface="Arial"/>
                  <a:sym typeface="Arial"/>
                </a:rPr>
                <a:t>데이터 활용</a:t>
              </a:r>
            </a:p>
          </p:txBody>
        </p:sp>
      </p:grpSp>
      <p:sp>
        <p:nvSpPr>
          <p:cNvPr id="4116" name="TextBox 49">
            <a:extLst>
              <a:ext uri="{FF2B5EF4-FFF2-40B4-BE49-F238E27FC236}">
                <a16:creationId xmlns:a16="http://schemas.microsoft.com/office/drawing/2014/main" id="{A451EBF6-47E8-48F9-AE18-AA94AC578F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56738" y="4656138"/>
            <a:ext cx="2116137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무응답값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처리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칼럼 통합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점수별 범주화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8965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888990" y="293337"/>
            <a:ext cx="4340995" cy="871962"/>
            <a:chOff x="3888990" y="293337"/>
            <a:chExt cx="4340995" cy="871962"/>
          </a:xfrm>
        </p:grpSpPr>
        <p:sp>
          <p:nvSpPr>
            <p:cNvPr id="12" name="TextBox 11"/>
            <p:cNvSpPr txBox="1"/>
            <p:nvPr/>
          </p:nvSpPr>
          <p:spPr>
            <a:xfrm>
              <a:off x="4609052" y="703116"/>
              <a:ext cx="29738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</a:rPr>
                <a:t>독립변수 및 종속변수</a:t>
              </a: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3888991" y="641043"/>
              <a:ext cx="4340994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3888990" y="1165299"/>
              <a:ext cx="4340994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8D17E74-73BC-4BBB-9FEA-474B2211D296}"/>
                </a:ext>
              </a:extLst>
            </p:cNvPr>
            <p:cNvGrpSpPr/>
            <p:nvPr/>
          </p:nvGrpSpPr>
          <p:grpSpPr>
            <a:xfrm>
              <a:off x="3937115" y="819432"/>
              <a:ext cx="166028" cy="157173"/>
              <a:chOff x="3937115" y="819432"/>
              <a:chExt cx="166028" cy="157173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22" name="모서리가 둥근 직사각형 124">
                <a:extLst>
                  <a:ext uri="{FF2B5EF4-FFF2-40B4-BE49-F238E27FC236}">
                    <a16:creationId xmlns:a16="http://schemas.microsoft.com/office/drawing/2014/main" id="{584883F2-7D0A-4258-9988-26051162B35D}"/>
                  </a:ext>
                </a:extLst>
              </p:cNvPr>
              <p:cNvSpPr/>
              <p:nvPr/>
            </p:nvSpPr>
            <p:spPr>
              <a:xfrm>
                <a:off x="3937115" y="819432"/>
                <a:ext cx="166028" cy="157173"/>
              </a:xfrm>
              <a:prstGeom prst="roundRect">
                <a:avLst>
                  <a:gd name="adj" fmla="val 355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3181A168-F785-4A5A-9F0E-0569CB54B987}"/>
                  </a:ext>
                </a:extLst>
              </p:cNvPr>
              <p:cNvGrpSpPr/>
              <p:nvPr/>
            </p:nvGrpSpPr>
            <p:grpSpPr>
              <a:xfrm>
                <a:off x="3998222" y="858620"/>
                <a:ext cx="43815" cy="78797"/>
                <a:chOff x="3949065" y="866631"/>
                <a:chExt cx="43815" cy="78797"/>
              </a:xfrm>
              <a:grpFill/>
            </p:grpSpPr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610D56AF-E37A-4C20-8999-F485EDD25003}"/>
                    </a:ext>
                  </a:extLst>
                </p:cNvPr>
                <p:cNvCxnSpPr/>
                <p:nvPr/>
              </p:nvCxnSpPr>
              <p:spPr>
                <a:xfrm>
                  <a:off x="3949065" y="866631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9E3AE36E-5717-4F67-BE2E-4DD89C426508}"/>
                    </a:ext>
                  </a:extLst>
                </p:cNvPr>
                <p:cNvCxnSpPr/>
                <p:nvPr/>
              </p:nvCxnSpPr>
              <p:spPr>
                <a:xfrm flipV="1">
                  <a:off x="3949065" y="901613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" name="사각형: 둥근 모서리 4">
              <a:extLst>
                <a:ext uri="{FF2B5EF4-FFF2-40B4-BE49-F238E27FC236}">
                  <a16:creationId xmlns:a16="http://schemas.microsoft.com/office/drawing/2014/main" id="{BE5CA3E0-2C30-4D11-BC26-809768FD22DF}"/>
                </a:ext>
              </a:extLst>
            </p:cNvPr>
            <p:cNvSpPr/>
            <p:nvPr/>
          </p:nvSpPr>
          <p:spPr>
            <a:xfrm>
              <a:off x="4846462" y="293337"/>
              <a:ext cx="2509697" cy="280734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0299B3F-E0FB-439C-A9AD-92E0D41B6AD0}"/>
                </a:ext>
              </a:extLst>
            </p:cNvPr>
            <p:cNvSpPr txBox="1"/>
            <p:nvPr/>
          </p:nvSpPr>
          <p:spPr>
            <a:xfrm>
              <a:off x="5532888" y="308463"/>
              <a:ext cx="1136850" cy="2616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spc="300" dirty="0">
                  <a:ln>
                    <a:solidFill>
                      <a:srgbClr val="F1ECE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Medium" pitchFamily="50" charset="-127"/>
                  <a:ea typeface="G마켓 산스 Medium" pitchFamily="50" charset="-127"/>
                </a:rPr>
                <a:t>데이터 활용</a:t>
              </a:r>
            </a:p>
          </p:txBody>
        </p:sp>
      </p:grp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B1F9C82-2F22-4D55-867F-7A2879EF7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433" y="1234928"/>
            <a:ext cx="10303133" cy="552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95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BE4FB39A-2F11-4D5F-995E-00716BA5EBA7}"/>
              </a:ext>
            </a:extLst>
          </p:cNvPr>
          <p:cNvGrpSpPr/>
          <p:nvPr/>
        </p:nvGrpSpPr>
        <p:grpSpPr>
          <a:xfrm>
            <a:off x="3888990" y="293337"/>
            <a:ext cx="4340995" cy="871962"/>
            <a:chOff x="3888990" y="293337"/>
            <a:chExt cx="4340995" cy="87196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1FE1EE-A83A-4D90-932F-FD9E46350356}"/>
                </a:ext>
              </a:extLst>
            </p:cNvPr>
            <p:cNvSpPr txBox="1"/>
            <p:nvPr/>
          </p:nvSpPr>
          <p:spPr>
            <a:xfrm>
              <a:off x="4213116" y="703116"/>
              <a:ext cx="37657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</a:rPr>
                <a:t>분석 데이터 시각화 및 정리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504020E5-4DB6-4D66-BD9C-52BA9BE6B8E2}"/>
                </a:ext>
              </a:extLst>
            </p:cNvPr>
            <p:cNvCxnSpPr/>
            <p:nvPr/>
          </p:nvCxnSpPr>
          <p:spPr>
            <a:xfrm>
              <a:off x="3888991" y="641043"/>
              <a:ext cx="4340994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79B5F21-A197-4B3D-8A54-139FBF328690}"/>
                </a:ext>
              </a:extLst>
            </p:cNvPr>
            <p:cNvCxnSpPr/>
            <p:nvPr/>
          </p:nvCxnSpPr>
          <p:spPr>
            <a:xfrm>
              <a:off x="3888990" y="1165299"/>
              <a:ext cx="4340994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1A8A467-6A48-48E9-9734-CA49F01CAF28}"/>
                </a:ext>
              </a:extLst>
            </p:cNvPr>
            <p:cNvGrpSpPr/>
            <p:nvPr/>
          </p:nvGrpSpPr>
          <p:grpSpPr>
            <a:xfrm>
              <a:off x="3937115" y="819432"/>
              <a:ext cx="166028" cy="157173"/>
              <a:chOff x="3937115" y="819432"/>
              <a:chExt cx="166028" cy="157173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20" name="모서리가 둥근 직사각형 124">
                <a:extLst>
                  <a:ext uri="{FF2B5EF4-FFF2-40B4-BE49-F238E27FC236}">
                    <a16:creationId xmlns:a16="http://schemas.microsoft.com/office/drawing/2014/main" id="{605458C9-E614-4C1A-B8AB-8DBC5E55A4DB}"/>
                  </a:ext>
                </a:extLst>
              </p:cNvPr>
              <p:cNvSpPr/>
              <p:nvPr/>
            </p:nvSpPr>
            <p:spPr>
              <a:xfrm>
                <a:off x="3937115" y="819432"/>
                <a:ext cx="166028" cy="157173"/>
              </a:xfrm>
              <a:prstGeom prst="roundRect">
                <a:avLst>
                  <a:gd name="adj" fmla="val 355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483CDC5B-A5F6-45AA-8EB4-E475CC80F266}"/>
                  </a:ext>
                </a:extLst>
              </p:cNvPr>
              <p:cNvGrpSpPr/>
              <p:nvPr/>
            </p:nvGrpSpPr>
            <p:grpSpPr>
              <a:xfrm>
                <a:off x="3998222" y="858620"/>
                <a:ext cx="43815" cy="78797"/>
                <a:chOff x="3949065" y="866631"/>
                <a:chExt cx="43815" cy="78797"/>
              </a:xfrm>
              <a:grpFill/>
            </p:grpSpPr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734BBC74-10E6-4FFE-B282-B9489EDEB1B7}"/>
                    </a:ext>
                  </a:extLst>
                </p:cNvPr>
                <p:cNvCxnSpPr/>
                <p:nvPr/>
              </p:nvCxnSpPr>
              <p:spPr>
                <a:xfrm>
                  <a:off x="3949065" y="866631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BA0669DE-FBDA-430E-8B8E-79B39C49ECDD}"/>
                    </a:ext>
                  </a:extLst>
                </p:cNvPr>
                <p:cNvCxnSpPr/>
                <p:nvPr/>
              </p:nvCxnSpPr>
              <p:spPr>
                <a:xfrm flipV="1">
                  <a:off x="3949065" y="901613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" name="사각형: 둥근 모서리 4">
              <a:extLst>
                <a:ext uri="{FF2B5EF4-FFF2-40B4-BE49-F238E27FC236}">
                  <a16:creationId xmlns:a16="http://schemas.microsoft.com/office/drawing/2014/main" id="{9E234FF4-D65D-4137-BD68-6FB032216A3A}"/>
                </a:ext>
              </a:extLst>
            </p:cNvPr>
            <p:cNvSpPr/>
            <p:nvPr/>
          </p:nvSpPr>
          <p:spPr>
            <a:xfrm>
              <a:off x="4846462" y="293337"/>
              <a:ext cx="2509697" cy="280734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9E27F23-9CBF-445D-9F4A-37CB014AD553}"/>
                </a:ext>
              </a:extLst>
            </p:cNvPr>
            <p:cNvSpPr txBox="1"/>
            <p:nvPr/>
          </p:nvSpPr>
          <p:spPr>
            <a:xfrm>
              <a:off x="5532888" y="308463"/>
              <a:ext cx="1136850" cy="2616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spc="300" dirty="0">
                  <a:ln>
                    <a:solidFill>
                      <a:srgbClr val="F1ECE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Medium" pitchFamily="50" charset="-127"/>
                  <a:ea typeface="G마켓 산스 Medium" pitchFamily="50" charset="-127"/>
                </a:rPr>
                <a:t>데이터 활용</a:t>
              </a:r>
            </a:p>
          </p:txBody>
        </p:sp>
      </p:grp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BA527592-9CFA-4FB9-8E32-BDB2160064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760993"/>
              </p:ext>
            </p:extLst>
          </p:nvPr>
        </p:nvGraphicFramePr>
        <p:xfrm>
          <a:off x="2087217" y="1442690"/>
          <a:ext cx="7802217" cy="53755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59279">
                  <a:extLst>
                    <a:ext uri="{9D8B030D-6E8A-4147-A177-3AD203B41FA5}">
                      <a16:colId xmlns:a16="http://schemas.microsoft.com/office/drawing/2014/main" val="1011292487"/>
                    </a:ext>
                  </a:extLst>
                </a:gridCol>
                <a:gridCol w="2742938">
                  <a:extLst>
                    <a:ext uri="{9D8B030D-6E8A-4147-A177-3AD203B41FA5}">
                      <a16:colId xmlns:a16="http://schemas.microsoft.com/office/drawing/2014/main" val="1998824273"/>
                    </a:ext>
                  </a:extLst>
                </a:gridCol>
              </a:tblGrid>
              <a:tr h="767936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600" b="1" dirty="0"/>
                        <a:t>1. </a:t>
                      </a:r>
                      <a:r>
                        <a:rPr lang="ko-KR" altLang="en-US" sz="1600" b="1" dirty="0"/>
                        <a:t>목표 직업의 명확도</a:t>
                      </a:r>
                      <a:endParaRPr lang="en-US" altLang="ko-KR" sz="1600" b="1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4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     - </a:t>
                      </a:r>
                      <a:r>
                        <a:rPr lang="ko-KR" altLang="en-US" sz="14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목표 직업의 유무</a:t>
                      </a:r>
                      <a:r>
                        <a:rPr lang="en-US" altLang="ko-KR" sz="14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, </a:t>
                      </a:r>
                      <a:r>
                        <a:rPr lang="ko-KR" altLang="en-US" sz="14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명확도 표현</a:t>
                      </a:r>
                      <a:r>
                        <a:rPr lang="en-US" altLang="ko-KR" sz="14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   </a:t>
                      </a:r>
                      <a:endParaRPr lang="ko-KR" altLang="en-US" sz="14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charset="-127"/>
                        <a:ea typeface="나눔스퀘어" panose="020B0600000101010101" charset="-127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ko-KR" altLang="en-US" sz="1600" dirty="0">
                        <a:latin typeface="나눔스퀘어" panose="020B0600000101010101" charset="-127"/>
                        <a:ea typeface="나눔스퀘어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350025"/>
                  </a:ext>
                </a:extLst>
              </a:tr>
              <a:tr h="7679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2. </a:t>
                      </a:r>
                      <a:r>
                        <a:rPr lang="ko-KR" altLang="en-US" sz="1600" b="1" dirty="0"/>
                        <a:t>희망연봉 응답</a:t>
                      </a:r>
                      <a:endParaRPr lang="en-US" altLang="ko-KR" sz="1600" b="1" dirty="0"/>
                    </a:p>
                    <a:p>
                      <a:pPr latinLnBrk="1"/>
                      <a:r>
                        <a:rPr lang="en-US" altLang="ko-KR" sz="14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     - </a:t>
                      </a:r>
                      <a:r>
                        <a:rPr lang="ko-KR" altLang="en-US" sz="14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이상치 제거</a:t>
                      </a:r>
                      <a:r>
                        <a:rPr lang="en-US" altLang="ko-KR" sz="14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, </a:t>
                      </a:r>
                      <a:r>
                        <a:rPr lang="ko-KR" altLang="en-US" sz="14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희망연봉의 </a:t>
                      </a:r>
                      <a:r>
                        <a:rPr lang="ko-KR" altLang="en-US" sz="14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기술통계량</a:t>
                      </a:r>
                      <a:endParaRPr lang="ko-KR" altLang="en-US" sz="14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charset="-127"/>
                        <a:ea typeface="나눔스퀘어" panose="020B0600000101010101" charset="-127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나눔스퀘어" panose="020B0600000101010101" charset="-127"/>
                        <a:ea typeface="나눔스퀘어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153170"/>
                  </a:ext>
                </a:extLst>
              </a:tr>
              <a:tr h="7679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3. </a:t>
                      </a:r>
                      <a:r>
                        <a:rPr lang="ko-KR" altLang="en-US" sz="1600" b="1" dirty="0" err="1"/>
                        <a:t>구직시</a:t>
                      </a:r>
                      <a:r>
                        <a:rPr lang="ko-KR" altLang="en-US" sz="1600" b="1" dirty="0"/>
                        <a:t> 고려요소</a:t>
                      </a:r>
                      <a:endParaRPr lang="en-US" altLang="ko-KR" sz="1600" b="1" dirty="0"/>
                    </a:p>
                    <a:p>
                      <a:pPr latinLnBrk="1"/>
                      <a:r>
                        <a:rPr lang="en-US" altLang="ko-KR" sz="1400" b="0" dirty="0"/>
                        <a:t>     - </a:t>
                      </a:r>
                      <a:r>
                        <a:rPr lang="ko-KR" altLang="en-US" sz="1400" b="0" dirty="0" err="1"/>
                        <a:t>스케일링값</a:t>
                      </a:r>
                      <a:r>
                        <a:rPr lang="en-US" altLang="ko-KR" sz="1400" b="0" dirty="0"/>
                        <a:t>, </a:t>
                      </a:r>
                      <a:r>
                        <a:rPr lang="ko-KR" altLang="en-US" sz="1400" b="0" dirty="0" err="1"/>
                        <a:t>구직고려요소비교</a:t>
                      </a:r>
                      <a:endParaRPr lang="ko-KR" altLang="en-US" sz="1400" b="0" dirty="0">
                        <a:latin typeface="나눔스퀘어" panose="020B0600000101010101" charset="-127"/>
                        <a:ea typeface="나눔스퀘어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나눔스퀘어" panose="020B0600000101010101" charset="-127"/>
                        <a:ea typeface="나눔스퀘어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851717"/>
                  </a:ext>
                </a:extLst>
              </a:tr>
              <a:tr h="7679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4. </a:t>
                      </a:r>
                      <a:r>
                        <a:rPr lang="ko-KR" altLang="en-US" sz="1600" b="1" dirty="0" err="1"/>
                        <a:t>청년구직활동</a:t>
                      </a:r>
                      <a:r>
                        <a:rPr lang="ko-KR" altLang="en-US" sz="1600" b="1" dirty="0"/>
                        <a:t> 지원금 수령여부</a:t>
                      </a:r>
                      <a:endParaRPr lang="en-US" altLang="ko-KR" sz="1600" b="1" u="none" strike="noStrike" cap="none" dirty="0">
                        <a:solidFill>
                          <a:schemeClr val="tx1"/>
                        </a:solidFill>
                        <a:sym typeface="Arial"/>
                      </a:endParaRPr>
                    </a:p>
                    <a:p>
                      <a:pPr latinLnBrk="1"/>
                      <a:r>
                        <a:rPr lang="en-US" altLang="ko-KR" sz="1600" b="1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    </a:t>
                      </a:r>
                      <a:r>
                        <a:rPr lang="en-US" altLang="ko-KR" sz="14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- </a:t>
                      </a:r>
                      <a:r>
                        <a:rPr lang="ko-KR" altLang="en-US" sz="14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지원금 항목별 수치비교</a:t>
                      </a:r>
                      <a:endParaRPr lang="en-US" altLang="ko-KR" sz="14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charset="-127"/>
                        <a:ea typeface="나눔스퀘어" panose="020B0600000101010101" charset="-127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>
                        <a:latin typeface="나눔스퀘어" panose="020B0600000101010101" charset="-127"/>
                        <a:ea typeface="나눔스퀘어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384099"/>
                  </a:ext>
                </a:extLst>
              </a:tr>
              <a:tr h="7679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5. </a:t>
                      </a:r>
                      <a:r>
                        <a:rPr lang="ko-KR" altLang="en-US" sz="1600" b="1" dirty="0"/>
                        <a:t>항목별 취업계획</a:t>
                      </a:r>
                      <a:r>
                        <a:rPr lang="en-US" altLang="ko-KR" sz="1600" b="1" dirty="0"/>
                        <a:t>/</a:t>
                      </a:r>
                      <a:r>
                        <a:rPr lang="ko-KR" altLang="en-US" sz="1600" b="1" dirty="0"/>
                        <a:t>목표의 중요도 비교</a:t>
                      </a:r>
                      <a:endParaRPr lang="en-US" altLang="ko-KR" sz="1600" b="1" u="none" strike="noStrike" cap="none" dirty="0">
                        <a:solidFill>
                          <a:schemeClr val="tx1"/>
                        </a:solidFill>
                        <a:sym typeface="Arial"/>
                      </a:endParaRPr>
                    </a:p>
                    <a:p>
                      <a:pPr latinLnBrk="1"/>
                      <a:r>
                        <a:rPr lang="en-US" altLang="ko-KR" sz="1600" b="1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    </a:t>
                      </a:r>
                      <a:r>
                        <a:rPr lang="en-US" altLang="ko-KR" sz="14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- </a:t>
                      </a:r>
                      <a:r>
                        <a:rPr lang="ko-KR" altLang="en-US" sz="14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스케일링값</a:t>
                      </a:r>
                      <a:r>
                        <a:rPr lang="en-US" altLang="ko-KR" sz="14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, </a:t>
                      </a:r>
                      <a:r>
                        <a:rPr lang="ko-KR" altLang="en-US" sz="14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항목별 중요도 비교</a:t>
                      </a:r>
                      <a:endParaRPr lang="ko-KR" altLang="en-US" sz="1400" b="1" dirty="0">
                        <a:latin typeface="나눔스퀘어" panose="020B0600000101010101" charset="-127"/>
                        <a:ea typeface="나눔스퀘어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나눔스퀘어" panose="020B0600000101010101" charset="-127"/>
                        <a:ea typeface="나눔스퀘어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548795"/>
                  </a:ext>
                </a:extLst>
              </a:tr>
              <a:tr h="7679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/>
                        <a:t>6. </a:t>
                      </a:r>
                      <a:r>
                        <a:rPr lang="ko-KR" altLang="en-US" sz="1600" b="1" dirty="0"/>
                        <a:t>항목별 심리적 안정성 및 중요도 비교</a:t>
                      </a:r>
                      <a:endParaRPr lang="en-US" altLang="ko-KR" sz="1600" b="1" dirty="0"/>
                    </a:p>
                    <a:p>
                      <a:pPr latinLnBrk="1"/>
                      <a:r>
                        <a:rPr lang="en-US" altLang="ko-KR" sz="14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    - </a:t>
                      </a:r>
                      <a:r>
                        <a:rPr lang="ko-KR" altLang="en-US" sz="1400" b="0" u="none" strike="noStrike" cap="none" dirty="0" err="1">
                          <a:solidFill>
                            <a:schemeClr val="tx1"/>
                          </a:solidFill>
                          <a:sym typeface="Arial"/>
                        </a:rPr>
                        <a:t>스케일링값</a:t>
                      </a:r>
                      <a:r>
                        <a:rPr lang="en-US" altLang="ko-KR" sz="14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, </a:t>
                      </a:r>
                      <a:r>
                        <a:rPr lang="ko-KR" altLang="en-US" sz="14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항목별 중요도 비교</a:t>
                      </a:r>
                      <a:endParaRPr lang="ko-KR" altLang="en-US" sz="14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charset="-127"/>
                        <a:ea typeface="나눔스퀘어" panose="020B0600000101010101" charset="-127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나눔스퀘어" panose="020B0600000101010101" charset="-127"/>
                        <a:ea typeface="나눔스퀘어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145176"/>
                  </a:ext>
                </a:extLst>
              </a:tr>
              <a:tr h="7679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7. </a:t>
                      </a:r>
                      <a:r>
                        <a:rPr lang="ko-KR" altLang="en-US" sz="1600" b="1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평균 구직기간</a:t>
                      </a:r>
                      <a:r>
                        <a:rPr lang="en-US" altLang="ko-KR" sz="1600" b="1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, </a:t>
                      </a:r>
                      <a:r>
                        <a:rPr lang="ko-KR" altLang="en-US" sz="1600" b="1" u="none" strike="noStrike" cap="none" dirty="0">
                          <a:solidFill>
                            <a:srgbClr val="000000"/>
                          </a:solidFill>
                          <a:sym typeface="Arial"/>
                        </a:rPr>
                        <a:t>실제연봉응답 비교</a:t>
                      </a:r>
                      <a:endParaRPr lang="en-US" altLang="ko-KR" sz="1600" b="1" u="none" strike="noStrike" cap="none" dirty="0">
                        <a:solidFill>
                          <a:srgbClr val="000000"/>
                        </a:solidFill>
                        <a:sym typeface="Arial"/>
                      </a:endParaRPr>
                    </a:p>
                    <a:p>
                      <a:pPr latinLnBrk="1"/>
                      <a:r>
                        <a:rPr lang="en-US" altLang="ko-KR" sz="14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   - </a:t>
                      </a:r>
                      <a:r>
                        <a:rPr lang="ko-KR" altLang="en-US" sz="14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평균 구직기간 및 실제연봉</a:t>
                      </a:r>
                      <a:r>
                        <a:rPr lang="en-US" altLang="ko-KR" sz="14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/</a:t>
                      </a:r>
                      <a:r>
                        <a:rPr lang="ko-KR" altLang="en-US" sz="1400" b="0" u="none" strike="noStrike" cap="none" dirty="0">
                          <a:solidFill>
                            <a:schemeClr val="tx1"/>
                          </a:solidFill>
                          <a:sym typeface="Arial"/>
                        </a:rPr>
                        <a:t>희망연봉 비교 및 추세분석</a:t>
                      </a:r>
                      <a:endParaRPr lang="ko-KR" altLang="en-US" sz="14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charset="-127"/>
                        <a:ea typeface="나눔스퀘어" panose="020B0600000101010101" charset="-127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나눔스퀘어" panose="020B0600000101010101" charset="-127"/>
                        <a:ea typeface="나눔스퀘어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889777"/>
                  </a:ext>
                </a:extLst>
              </a:tr>
            </a:tbl>
          </a:graphicData>
        </a:graphic>
      </p:graphicFrame>
      <p:grpSp>
        <p:nvGrpSpPr>
          <p:cNvPr id="44" name="그룹 43">
            <a:extLst>
              <a:ext uri="{FF2B5EF4-FFF2-40B4-BE49-F238E27FC236}">
                <a16:creationId xmlns:a16="http://schemas.microsoft.com/office/drawing/2014/main" id="{B06D8FA5-6C9B-45EC-BA55-C497BB6F4EAC}"/>
              </a:ext>
            </a:extLst>
          </p:cNvPr>
          <p:cNvGrpSpPr/>
          <p:nvPr/>
        </p:nvGrpSpPr>
        <p:grpSpPr>
          <a:xfrm>
            <a:off x="7622308" y="1409157"/>
            <a:ext cx="1459357" cy="5239806"/>
            <a:chOff x="8238525" y="1438974"/>
            <a:chExt cx="1459357" cy="523980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87D55CF-B360-4377-B677-75BB4101E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93364" y="1438974"/>
              <a:ext cx="610533" cy="610533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D3285377-2E0E-46AB-99DA-031DEE614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92630" y="2209053"/>
              <a:ext cx="612000" cy="612000"/>
            </a:xfrm>
            <a:prstGeom prst="rect">
              <a:avLst/>
            </a:prstGeom>
          </p:spPr>
        </p:pic>
        <p:pic>
          <p:nvPicPr>
            <p:cNvPr id="36" name="그림 35" descr="텍스트, 시계이(가) 표시된 사진&#10;&#10;자동 생성된 설명">
              <a:extLst>
                <a:ext uri="{FF2B5EF4-FFF2-40B4-BE49-F238E27FC236}">
                  <a16:creationId xmlns:a16="http://schemas.microsoft.com/office/drawing/2014/main" id="{DFCD35BF-3BD4-4AFA-8CED-70E241AE5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92630" y="2980598"/>
              <a:ext cx="612000" cy="612000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25CFE2D-F839-403A-8668-DF5F5DB503B3}"/>
                </a:ext>
              </a:extLst>
            </p:cNvPr>
            <p:cNvGrpSpPr/>
            <p:nvPr/>
          </p:nvGrpSpPr>
          <p:grpSpPr>
            <a:xfrm>
              <a:off x="8238525" y="3752143"/>
              <a:ext cx="1459357" cy="612000"/>
              <a:chOff x="8169942" y="3755920"/>
              <a:chExt cx="1459357" cy="612000"/>
            </a:xfrm>
          </p:grpSpPr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C20FDA8E-4AC2-48F4-AE58-753E29CF82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69942" y="3755920"/>
                <a:ext cx="612000" cy="612000"/>
              </a:xfrm>
              <a:prstGeom prst="rect">
                <a:avLst/>
              </a:prstGeom>
            </p:spPr>
          </p:pic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5DEDAFF3-D007-4DF3-A584-83E9C91061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18766" y="3756654"/>
                <a:ext cx="610533" cy="610533"/>
              </a:xfrm>
              <a:prstGeom prst="rect">
                <a:avLst/>
              </a:prstGeom>
            </p:spPr>
          </p:pic>
        </p:grpSp>
        <p:pic>
          <p:nvPicPr>
            <p:cNvPr id="40" name="그림 39" descr="텍스트, 시계이(가) 표시된 사진&#10;&#10;자동 생성된 설명">
              <a:extLst>
                <a:ext uri="{FF2B5EF4-FFF2-40B4-BE49-F238E27FC236}">
                  <a16:creationId xmlns:a16="http://schemas.microsoft.com/office/drawing/2014/main" id="{3F74D691-E15C-4C74-8FA0-905D1ADE7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92630" y="4523688"/>
              <a:ext cx="612000" cy="612000"/>
            </a:xfrm>
            <a:prstGeom prst="rect">
              <a:avLst/>
            </a:prstGeom>
          </p:spPr>
        </p:pic>
        <p:pic>
          <p:nvPicPr>
            <p:cNvPr id="41" name="그림 40" descr="텍스트, 시계이(가) 표시된 사진&#10;&#10;자동 생성된 설명">
              <a:extLst>
                <a:ext uri="{FF2B5EF4-FFF2-40B4-BE49-F238E27FC236}">
                  <a16:creationId xmlns:a16="http://schemas.microsoft.com/office/drawing/2014/main" id="{3BFC9C93-272C-4D2E-8CE1-9FD262D03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92630" y="5295233"/>
              <a:ext cx="612000" cy="612000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9AD918B1-7D3A-460D-82D2-112FCC661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92630" y="6066780"/>
              <a:ext cx="612000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4699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95E44C-BFCB-4EB7-91A7-A111B54FA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08" y="1496492"/>
            <a:ext cx="4017501" cy="24707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55918FF-D9DA-4A94-AE7E-9C57FF75B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83" y="4275050"/>
            <a:ext cx="3977326" cy="24707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56F035E-D9E2-4FD3-8882-156DF8DBF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0749" y="1385655"/>
            <a:ext cx="3400157" cy="2581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7BCA805-6130-4B12-B67A-11AC1BCE81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0255" y="4164213"/>
            <a:ext cx="3410651" cy="2581600"/>
          </a:xfrm>
          <a:prstGeom prst="rect">
            <a:avLst/>
          </a:prstGeom>
        </p:spPr>
      </p:pic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11BAD657-4540-49C2-A35D-E681815074F5}"/>
              </a:ext>
            </a:extLst>
          </p:cNvPr>
          <p:cNvSpPr/>
          <p:nvPr/>
        </p:nvSpPr>
        <p:spPr>
          <a:xfrm rot="5400000">
            <a:off x="6245473" y="3850554"/>
            <a:ext cx="4405745" cy="369454"/>
          </a:xfrm>
          <a:prstGeom prst="triangle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20000">
                <a:schemeClr val="accent1">
                  <a:lumMod val="45000"/>
                  <a:lumOff val="55000"/>
                </a:schemeClr>
              </a:gs>
              <a:gs pos="43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charset="-127"/>
              <a:ea typeface="나눔스퀘어" panose="020B0600000101010101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AFBE67-599B-4F20-90A8-91CE6C07FF32}"/>
              </a:ext>
            </a:extLst>
          </p:cNvPr>
          <p:cNvSpPr txBox="1"/>
          <p:nvPr/>
        </p:nvSpPr>
        <p:spPr>
          <a:xfrm>
            <a:off x="8845971" y="2489899"/>
            <a:ext cx="315912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charset="-127"/>
                <a:ea typeface="나눔스퀘어" panose="020B0600000101010101" charset="-127"/>
              </a:rPr>
              <a:t>구직자</a:t>
            </a:r>
            <a:r>
              <a:rPr lang="en-US" altLang="ko-KR" dirty="0">
                <a:latin typeface="나눔스퀘어" panose="020B0600000101010101" charset="-127"/>
                <a:ea typeface="나눔스퀘어" panose="020B0600000101010101" charset="-127"/>
              </a:rPr>
              <a:t> / </a:t>
            </a:r>
            <a:r>
              <a:rPr lang="ko-KR" altLang="en-US" dirty="0">
                <a:latin typeface="나눔스퀘어" panose="020B0600000101010101" charset="-127"/>
                <a:ea typeface="나눔스퀘어" panose="020B0600000101010101" charset="-127"/>
              </a:rPr>
              <a:t>취업자의 경우 </a:t>
            </a:r>
            <a:endParaRPr lang="en-US" altLang="ko-KR" dirty="0">
              <a:latin typeface="나눔스퀘어" panose="020B0600000101010101" charset="-127"/>
              <a:ea typeface="나눔스퀘어" panose="020B0600000101010101" charset="-127"/>
            </a:endParaRPr>
          </a:p>
          <a:p>
            <a:pPr algn="ctr"/>
            <a:r>
              <a:rPr lang="ko-KR" altLang="en-US" dirty="0">
                <a:latin typeface="나눔스퀘어" panose="020B0600000101010101" charset="-127"/>
                <a:ea typeface="나눔스퀘어" panose="020B0600000101010101" charset="-127"/>
              </a:rPr>
              <a:t>응답비율에 있어서</a:t>
            </a:r>
            <a:endParaRPr lang="en-US" altLang="ko-KR" dirty="0">
              <a:latin typeface="나눔스퀘어" panose="020B0600000101010101" charset="-127"/>
              <a:ea typeface="나눔스퀘어" panose="020B0600000101010101" charset="-127"/>
            </a:endParaRPr>
          </a:p>
          <a:p>
            <a:pPr algn="ctr"/>
            <a:r>
              <a:rPr lang="ko-KR" altLang="en-US" dirty="0">
                <a:latin typeface="나눔스퀘어" panose="020B0600000101010101" charset="-127"/>
                <a:ea typeface="나눔스퀘어" panose="020B0600000101010101" charset="-127"/>
              </a:rPr>
              <a:t> </a:t>
            </a:r>
            <a:endParaRPr lang="en-US" altLang="ko-KR" dirty="0">
              <a:latin typeface="나눔스퀘어" panose="020B0600000101010101" charset="-127"/>
              <a:ea typeface="나눔스퀘어" panose="020B0600000101010101" charset="-127"/>
            </a:endParaRPr>
          </a:p>
          <a:p>
            <a:pPr algn="ctr"/>
            <a:r>
              <a:rPr lang="ko-KR" altLang="en-US" sz="1300" b="1" dirty="0">
                <a:solidFill>
                  <a:srgbClr val="5072C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큰 차이를 보이지 </a:t>
            </a:r>
            <a:endParaRPr lang="en-US" altLang="ko-KR" sz="1300" b="1" dirty="0">
              <a:solidFill>
                <a:srgbClr val="5072C4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300" b="1" dirty="0">
                <a:solidFill>
                  <a:srgbClr val="5072C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않았다</a:t>
            </a:r>
            <a:endParaRPr lang="en-US" altLang="ko-KR" sz="1300" b="1" dirty="0">
              <a:solidFill>
                <a:srgbClr val="5072C4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BDF6DBE-3C97-482C-B64A-313E162E4A4E}"/>
              </a:ext>
            </a:extLst>
          </p:cNvPr>
          <p:cNvSpPr txBox="1"/>
          <p:nvPr/>
        </p:nvSpPr>
        <p:spPr>
          <a:xfrm>
            <a:off x="8845971" y="4441889"/>
            <a:ext cx="31591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목표직업이 있고 명확한 경우</a:t>
            </a:r>
            <a:r>
              <a:rPr lang="ko-KR" altLang="en-US" dirty="0">
                <a:latin typeface="나눔스퀘어" panose="020B0600000101010101" charset="-127"/>
                <a:ea typeface="나눔스퀘어" panose="020B0600000101010101" charset="-127"/>
              </a:rPr>
              <a:t>가 </a:t>
            </a:r>
            <a:endParaRPr lang="en-US" altLang="ko-KR" dirty="0">
              <a:latin typeface="나눔스퀘어" panose="020B0600000101010101" charset="-127"/>
              <a:ea typeface="나눔스퀘어" panose="020B0600000101010101" charset="-127"/>
            </a:endParaRPr>
          </a:p>
          <a:p>
            <a:pPr algn="ctr"/>
            <a:r>
              <a:rPr lang="en-US" altLang="ko-KR" sz="1300" b="1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60 – 70%</a:t>
            </a:r>
            <a:r>
              <a:rPr lang="ko-KR" altLang="en-US" b="1" dirty="0">
                <a:latin typeface="나눔스퀘어" panose="020B0600000101010101" charset="-127"/>
                <a:ea typeface="나눔스퀘어" panose="020B0600000101010101" charset="-127"/>
              </a:rPr>
              <a:t> </a:t>
            </a:r>
            <a:r>
              <a:rPr lang="ko-KR" altLang="en-US" dirty="0">
                <a:latin typeface="나눔스퀘어" panose="020B0600000101010101" charset="-127"/>
                <a:ea typeface="나눔스퀘어" panose="020B0600000101010101" charset="-127"/>
              </a:rPr>
              <a:t>정도를 </a:t>
            </a:r>
            <a:endParaRPr lang="en-US" altLang="ko-KR" dirty="0">
              <a:latin typeface="나눔스퀘어" panose="020B0600000101010101" charset="-127"/>
              <a:ea typeface="나눔스퀘어" panose="020B0600000101010101" charset="-127"/>
            </a:endParaRPr>
          </a:p>
          <a:p>
            <a:pPr algn="ctr"/>
            <a:r>
              <a:rPr lang="ko-KR" altLang="en-US" dirty="0">
                <a:latin typeface="나눔스퀘어" panose="020B0600000101010101" charset="-127"/>
                <a:ea typeface="나눔스퀘어" panose="020B0600000101010101" charset="-127"/>
              </a:rPr>
              <a:t>차지하였다</a:t>
            </a:r>
            <a:endParaRPr lang="en-US" altLang="ko-KR" dirty="0">
              <a:latin typeface="나눔스퀘어" panose="020B0600000101010101" charset="-127"/>
              <a:ea typeface="나눔스퀘어" panose="020B0600000101010101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E4FB39A-2F11-4D5F-995E-00716BA5EBA7}"/>
              </a:ext>
            </a:extLst>
          </p:cNvPr>
          <p:cNvGrpSpPr/>
          <p:nvPr/>
        </p:nvGrpSpPr>
        <p:grpSpPr>
          <a:xfrm>
            <a:off x="3888990" y="293337"/>
            <a:ext cx="4340995" cy="871962"/>
            <a:chOff x="3888990" y="293337"/>
            <a:chExt cx="4340995" cy="87196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1FE1EE-A83A-4D90-932F-FD9E46350356}"/>
                </a:ext>
              </a:extLst>
            </p:cNvPr>
            <p:cNvSpPr txBox="1"/>
            <p:nvPr/>
          </p:nvSpPr>
          <p:spPr>
            <a:xfrm>
              <a:off x="4695614" y="703116"/>
              <a:ext cx="28007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</a:rPr>
                <a:t>목표 직업의 명확도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504020E5-4DB6-4D66-BD9C-52BA9BE6B8E2}"/>
                </a:ext>
              </a:extLst>
            </p:cNvPr>
            <p:cNvCxnSpPr/>
            <p:nvPr/>
          </p:nvCxnSpPr>
          <p:spPr>
            <a:xfrm>
              <a:off x="3888991" y="641043"/>
              <a:ext cx="4340994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79B5F21-A197-4B3D-8A54-139FBF328690}"/>
                </a:ext>
              </a:extLst>
            </p:cNvPr>
            <p:cNvCxnSpPr/>
            <p:nvPr/>
          </p:nvCxnSpPr>
          <p:spPr>
            <a:xfrm>
              <a:off x="3888990" y="1165299"/>
              <a:ext cx="4340994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1A8A467-6A48-48E9-9734-CA49F01CAF28}"/>
                </a:ext>
              </a:extLst>
            </p:cNvPr>
            <p:cNvGrpSpPr/>
            <p:nvPr/>
          </p:nvGrpSpPr>
          <p:grpSpPr>
            <a:xfrm>
              <a:off x="3937115" y="819432"/>
              <a:ext cx="166028" cy="157173"/>
              <a:chOff x="3937115" y="819432"/>
              <a:chExt cx="166028" cy="157173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20" name="모서리가 둥근 직사각형 124">
                <a:extLst>
                  <a:ext uri="{FF2B5EF4-FFF2-40B4-BE49-F238E27FC236}">
                    <a16:creationId xmlns:a16="http://schemas.microsoft.com/office/drawing/2014/main" id="{605458C9-E614-4C1A-B8AB-8DBC5E55A4DB}"/>
                  </a:ext>
                </a:extLst>
              </p:cNvPr>
              <p:cNvSpPr/>
              <p:nvPr/>
            </p:nvSpPr>
            <p:spPr>
              <a:xfrm>
                <a:off x="3937115" y="819432"/>
                <a:ext cx="166028" cy="157173"/>
              </a:xfrm>
              <a:prstGeom prst="roundRect">
                <a:avLst>
                  <a:gd name="adj" fmla="val 355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483CDC5B-A5F6-45AA-8EB4-E475CC80F266}"/>
                  </a:ext>
                </a:extLst>
              </p:cNvPr>
              <p:cNvGrpSpPr/>
              <p:nvPr/>
            </p:nvGrpSpPr>
            <p:grpSpPr>
              <a:xfrm>
                <a:off x="3998222" y="858620"/>
                <a:ext cx="43815" cy="78797"/>
                <a:chOff x="3949065" y="866631"/>
                <a:chExt cx="43815" cy="78797"/>
              </a:xfrm>
              <a:grpFill/>
            </p:grpSpPr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734BBC74-10E6-4FFE-B282-B9489EDEB1B7}"/>
                    </a:ext>
                  </a:extLst>
                </p:cNvPr>
                <p:cNvCxnSpPr/>
                <p:nvPr/>
              </p:nvCxnSpPr>
              <p:spPr>
                <a:xfrm>
                  <a:off x="3949065" y="866631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BA0669DE-FBDA-430E-8B8E-79B39C49ECDD}"/>
                    </a:ext>
                  </a:extLst>
                </p:cNvPr>
                <p:cNvCxnSpPr/>
                <p:nvPr/>
              </p:nvCxnSpPr>
              <p:spPr>
                <a:xfrm flipV="1">
                  <a:off x="3949065" y="901613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" name="사각형: 둥근 모서리 4">
              <a:extLst>
                <a:ext uri="{FF2B5EF4-FFF2-40B4-BE49-F238E27FC236}">
                  <a16:creationId xmlns:a16="http://schemas.microsoft.com/office/drawing/2014/main" id="{9E234FF4-D65D-4137-BD68-6FB032216A3A}"/>
                </a:ext>
              </a:extLst>
            </p:cNvPr>
            <p:cNvSpPr/>
            <p:nvPr/>
          </p:nvSpPr>
          <p:spPr>
            <a:xfrm>
              <a:off x="4846462" y="293337"/>
              <a:ext cx="2509697" cy="280734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9E27F23-9CBF-445D-9F4A-37CB014AD553}"/>
                </a:ext>
              </a:extLst>
            </p:cNvPr>
            <p:cNvSpPr txBox="1"/>
            <p:nvPr/>
          </p:nvSpPr>
          <p:spPr>
            <a:xfrm>
              <a:off x="5532888" y="308463"/>
              <a:ext cx="1136850" cy="2616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spc="300" dirty="0">
                  <a:ln>
                    <a:solidFill>
                      <a:srgbClr val="F1ECE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Medium" pitchFamily="50" charset="-127"/>
                  <a:ea typeface="G마켓 산스 Medium" pitchFamily="50" charset="-127"/>
                </a:rPr>
                <a:t>데이터 활용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85A7EC-8CDB-4987-B014-8DE636AAAAF8}"/>
              </a:ext>
            </a:extLst>
          </p:cNvPr>
          <p:cNvGrpSpPr/>
          <p:nvPr/>
        </p:nvGrpSpPr>
        <p:grpSpPr>
          <a:xfrm>
            <a:off x="8915064" y="1676402"/>
            <a:ext cx="3020941" cy="4733923"/>
            <a:chOff x="3550212" y="2576562"/>
            <a:chExt cx="5093917" cy="1720115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45E4B8B-F694-4945-B53D-62340555A8C7}"/>
                </a:ext>
              </a:extLst>
            </p:cNvPr>
            <p:cNvGrpSpPr/>
            <p:nvPr/>
          </p:nvGrpSpPr>
          <p:grpSpPr>
            <a:xfrm>
              <a:off x="3550212" y="2576562"/>
              <a:ext cx="135302" cy="1704875"/>
              <a:chOff x="3876040" y="1767840"/>
              <a:chExt cx="217905" cy="3322320"/>
            </a:xfrm>
          </p:grpSpPr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3D20F692-7B98-4E5F-84E3-11A16692FA8B}"/>
                  </a:ext>
                </a:extLst>
              </p:cNvPr>
              <p:cNvCxnSpPr/>
              <p:nvPr/>
            </p:nvCxnSpPr>
            <p:spPr>
              <a:xfrm>
                <a:off x="3891280" y="1767840"/>
                <a:ext cx="0" cy="3322320"/>
              </a:xfrm>
              <a:prstGeom prst="line">
                <a:avLst/>
              </a:prstGeom>
              <a:ln w="317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79FC5A2B-8826-4E71-97CB-700C705916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7945" y="1783080"/>
                <a:ext cx="216000" cy="0"/>
              </a:xfrm>
              <a:prstGeom prst="line">
                <a:avLst/>
              </a:prstGeom>
              <a:ln w="317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D884FBDD-40ED-4E52-BBD7-741CBD98A6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6040" y="5090160"/>
                <a:ext cx="216000" cy="0"/>
              </a:xfrm>
              <a:prstGeom prst="line">
                <a:avLst/>
              </a:prstGeom>
              <a:ln w="317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C0463189-AA07-427C-A0EF-8991789C7ADC}"/>
                </a:ext>
              </a:extLst>
            </p:cNvPr>
            <p:cNvGrpSpPr/>
            <p:nvPr/>
          </p:nvGrpSpPr>
          <p:grpSpPr>
            <a:xfrm flipH="1">
              <a:off x="8508827" y="2591802"/>
              <a:ext cx="135302" cy="1704875"/>
              <a:chOff x="3876040" y="1767840"/>
              <a:chExt cx="217905" cy="3322320"/>
            </a:xfrm>
          </p:grpSpPr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F5B8A4FA-5108-4BB9-9E79-2482FC748AF9}"/>
                  </a:ext>
                </a:extLst>
              </p:cNvPr>
              <p:cNvCxnSpPr/>
              <p:nvPr/>
            </p:nvCxnSpPr>
            <p:spPr>
              <a:xfrm>
                <a:off x="3891280" y="1767840"/>
                <a:ext cx="0" cy="3322320"/>
              </a:xfrm>
              <a:prstGeom prst="line">
                <a:avLst/>
              </a:prstGeom>
              <a:ln w="317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0EB430BA-9C8C-495C-8D54-1EF47117C5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7945" y="1783080"/>
                <a:ext cx="216000" cy="0"/>
              </a:xfrm>
              <a:prstGeom prst="line">
                <a:avLst/>
              </a:prstGeom>
              <a:ln w="317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7E08137D-BDFF-4676-B9B7-03408784D0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6040" y="5090160"/>
                <a:ext cx="216000" cy="0"/>
              </a:xfrm>
              <a:prstGeom prst="line">
                <a:avLst/>
              </a:prstGeom>
              <a:ln w="317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44040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E3ACCED-0FBC-4581-A8CD-AE00263FB9DC}"/>
              </a:ext>
            </a:extLst>
          </p:cNvPr>
          <p:cNvGrpSpPr/>
          <p:nvPr/>
        </p:nvGrpSpPr>
        <p:grpSpPr>
          <a:xfrm>
            <a:off x="9022737" y="2674604"/>
            <a:ext cx="2727037" cy="2737519"/>
            <a:chOff x="8980718" y="2695131"/>
            <a:chExt cx="2727037" cy="2737519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BDF6DBE-3C97-482C-B64A-313E162E4A4E}"/>
                </a:ext>
              </a:extLst>
            </p:cNvPr>
            <p:cNvSpPr txBox="1"/>
            <p:nvPr/>
          </p:nvSpPr>
          <p:spPr>
            <a:xfrm>
              <a:off x="8980718" y="2695131"/>
              <a:ext cx="27270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" panose="020B0600000101010101" charset="-127"/>
                  <a:ea typeface="나눔스퀘어" panose="020B0600000101010101" charset="-127"/>
                </a:rPr>
                <a:t>이상치를 제거한 이후의 </a:t>
              </a:r>
              <a:r>
                <a:rPr lang="ko-KR" altLang="en-US" sz="1300" b="1" dirty="0">
                  <a:solidFill>
                    <a:srgbClr val="5072C4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희망연봉</a:t>
              </a:r>
              <a:r>
                <a:rPr lang="ko-KR" altLang="en-US" dirty="0">
                  <a:latin typeface="나눔스퀘어" panose="020B0600000101010101" charset="-127"/>
                  <a:ea typeface="나눔스퀘어" panose="020B0600000101010101" charset="-127"/>
                </a:rPr>
                <a:t>의 </a:t>
              </a:r>
              <a:r>
                <a:rPr lang="ko-KR" altLang="en-US" dirty="0" err="1">
                  <a:latin typeface="나눔스퀘어" panose="020B0600000101010101" charset="-127"/>
                  <a:ea typeface="나눔스퀘어" panose="020B0600000101010101" charset="-127"/>
                </a:rPr>
                <a:t>기술통계량은</a:t>
              </a:r>
              <a:endParaRPr lang="en-US" altLang="ko-KR" dirty="0">
                <a:latin typeface="나눔스퀘어" panose="020B0600000101010101" charset="-127"/>
                <a:ea typeface="나눔스퀘어" panose="020B0600000101010101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CF5D39-45C2-453C-9600-FC7FB7CA3427}"/>
                </a:ext>
              </a:extLst>
            </p:cNvPr>
            <p:cNvSpPr txBox="1"/>
            <p:nvPr/>
          </p:nvSpPr>
          <p:spPr>
            <a:xfrm>
              <a:off x="8980718" y="3694557"/>
              <a:ext cx="2727037" cy="738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" panose="020B0600000101010101" charset="-127"/>
                  <a:ea typeface="나눔스퀘어" panose="020B0600000101010101" charset="-127"/>
                </a:rPr>
                <a:t>구직자 평균</a:t>
              </a:r>
              <a:r>
                <a:rPr lang="en-US" altLang="ko-KR" dirty="0">
                  <a:latin typeface="나눔스퀘어" panose="020B0600000101010101" charset="-127"/>
                  <a:ea typeface="나눔스퀘어" panose="020B0600000101010101" charset="-127"/>
                </a:rPr>
                <a:t>: </a:t>
              </a:r>
              <a:r>
                <a:rPr lang="en-US" altLang="ko-KR" sz="1300" b="1" dirty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2783</a:t>
              </a:r>
              <a:r>
                <a:rPr lang="ko-KR" altLang="en-US" sz="1300" b="1" dirty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만원</a:t>
              </a:r>
              <a:endParaRPr lang="en-US" altLang="ko-KR" sz="1300" b="1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charset="-127"/>
                  <a:ea typeface="나눔스퀘어" panose="020B0600000101010101" charset="-127"/>
                </a:rPr>
                <a:t>취업자 평균</a:t>
              </a:r>
              <a:r>
                <a:rPr lang="en-US" altLang="ko-KR" dirty="0">
                  <a:latin typeface="나눔스퀘어" panose="020B0600000101010101" charset="-127"/>
                  <a:ea typeface="나눔스퀘어" panose="020B0600000101010101" charset="-127"/>
                </a:rPr>
                <a:t>: </a:t>
              </a:r>
              <a:r>
                <a:rPr lang="en-US" altLang="ko-KR" sz="1300" b="1" dirty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2816</a:t>
              </a:r>
              <a:r>
                <a:rPr lang="ko-KR" altLang="en-US" sz="1300" b="1" dirty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만원</a:t>
              </a:r>
              <a:endParaRPr lang="en-US" altLang="ko-KR" sz="1300" b="1" dirty="0">
                <a:solidFill>
                  <a:schemeClr val="tx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ko-KR" altLang="en-US" dirty="0" err="1">
                  <a:latin typeface="나눔스퀘어" panose="020B0600000101010101" charset="-127"/>
                  <a:ea typeface="나눔스퀘어" panose="020B0600000101010101" charset="-127"/>
                </a:rPr>
                <a:t>으로</a:t>
              </a:r>
              <a:r>
                <a:rPr lang="ko-KR" altLang="en-US" dirty="0">
                  <a:latin typeface="나눔스퀘어" panose="020B0600000101010101" charset="-127"/>
                  <a:ea typeface="나눔스퀘어" panose="020B0600000101010101" charset="-127"/>
                </a:rPr>
                <a:t> 나왔으며</a:t>
              </a:r>
              <a:endParaRPr lang="en-US" altLang="ko-KR" dirty="0">
                <a:latin typeface="나눔스퀘어" panose="020B0600000101010101" charset="-127"/>
                <a:ea typeface="나눔스퀘어" panose="020B0600000101010101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4CC3C50-AFE0-45AD-930B-7EC8976751DE}"/>
                </a:ext>
              </a:extLst>
            </p:cNvPr>
            <p:cNvSpPr txBox="1"/>
            <p:nvPr/>
          </p:nvSpPr>
          <p:spPr>
            <a:xfrm>
              <a:off x="8980718" y="4909430"/>
              <a:ext cx="27270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b="1" dirty="0" err="1">
                  <a:solidFill>
                    <a:srgbClr val="5072C4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중간값</a:t>
              </a:r>
              <a:r>
                <a:rPr lang="ko-KR" altLang="en-US" dirty="0" err="1">
                  <a:latin typeface="나눔스퀘어" panose="020B0600000101010101" charset="-127"/>
                  <a:ea typeface="나눔스퀘어" panose="020B0600000101010101" charset="-127"/>
                </a:rPr>
                <a:t>의</a:t>
              </a:r>
              <a:r>
                <a:rPr lang="ko-KR" altLang="en-US" dirty="0">
                  <a:latin typeface="나눔스퀘어" panose="020B0600000101010101" charset="-127"/>
                  <a:ea typeface="나눔스퀘어" panose="020B0600000101010101" charset="-127"/>
                </a:rPr>
                <a:t> 경우</a:t>
              </a:r>
              <a:endParaRPr lang="en-US" altLang="ko-KR" dirty="0">
                <a:latin typeface="나눔스퀘어" panose="020B0600000101010101" charset="-127"/>
                <a:ea typeface="나눔스퀘어" panose="020B0600000101010101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charset="-127"/>
                  <a:ea typeface="나눔스퀘어" panose="020B0600000101010101" charset="-127"/>
                </a:rPr>
                <a:t>양측 </a:t>
              </a:r>
              <a:r>
                <a:rPr lang="en-US" altLang="ko-KR" sz="1300" b="1" dirty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2600</a:t>
              </a:r>
              <a:r>
                <a:rPr lang="ko-KR" altLang="en-US" sz="1300" b="1" dirty="0">
                  <a:solidFill>
                    <a:schemeClr val="tx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만원</a:t>
              </a:r>
              <a:r>
                <a:rPr lang="ko-KR" altLang="en-US" dirty="0">
                  <a:latin typeface="나눔스퀘어" panose="020B0600000101010101" charset="-127"/>
                  <a:ea typeface="나눔스퀘어" panose="020B0600000101010101" charset="-127"/>
                </a:rPr>
                <a:t>으로 동일하였다</a:t>
              </a:r>
              <a:endParaRPr lang="en-US" altLang="ko-KR" dirty="0">
                <a:latin typeface="나눔스퀘어" panose="020B0600000101010101" charset="-127"/>
                <a:ea typeface="나눔스퀘어" panose="020B0600000101010101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BE3E804-A535-47FF-B70C-BF7DA8749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07" y="1899946"/>
            <a:ext cx="4800000" cy="33523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8DC231-2A1F-4A93-9285-83A390E83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250" y="1905096"/>
            <a:ext cx="2856673" cy="30671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F95C8F4-52BD-4F65-B2F9-72F1FC6102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2875" y="5364643"/>
            <a:ext cx="5075383" cy="1045682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1C8338F2-30A5-4350-B8A8-EE07825FBB6E}"/>
              </a:ext>
            </a:extLst>
          </p:cNvPr>
          <p:cNvGrpSpPr/>
          <p:nvPr/>
        </p:nvGrpSpPr>
        <p:grpSpPr>
          <a:xfrm>
            <a:off x="3888990" y="293337"/>
            <a:ext cx="4340995" cy="871962"/>
            <a:chOff x="3888990" y="293337"/>
            <a:chExt cx="4340995" cy="87196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56DB94C-0CDC-4798-8AFE-DB5C60B5080E}"/>
                </a:ext>
              </a:extLst>
            </p:cNvPr>
            <p:cNvSpPr txBox="1"/>
            <p:nvPr/>
          </p:nvSpPr>
          <p:spPr>
            <a:xfrm>
              <a:off x="4990567" y="703116"/>
              <a:ext cx="22108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</a:rPr>
                <a:t>희망 연봉 응답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1500EB0-B215-40AE-923B-0FBE1B831374}"/>
                </a:ext>
              </a:extLst>
            </p:cNvPr>
            <p:cNvCxnSpPr/>
            <p:nvPr/>
          </p:nvCxnSpPr>
          <p:spPr>
            <a:xfrm>
              <a:off x="3888991" y="641043"/>
              <a:ext cx="4340994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EC56485-1ADF-43AD-93B1-31FCC4CB5E38}"/>
                </a:ext>
              </a:extLst>
            </p:cNvPr>
            <p:cNvCxnSpPr/>
            <p:nvPr/>
          </p:nvCxnSpPr>
          <p:spPr>
            <a:xfrm>
              <a:off x="3888990" y="1165299"/>
              <a:ext cx="4340994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9975346-BF8D-4F28-99FD-ADC24BC246D3}"/>
                </a:ext>
              </a:extLst>
            </p:cNvPr>
            <p:cNvGrpSpPr/>
            <p:nvPr/>
          </p:nvGrpSpPr>
          <p:grpSpPr>
            <a:xfrm>
              <a:off x="3937115" y="819432"/>
              <a:ext cx="166028" cy="157173"/>
              <a:chOff x="3937115" y="819432"/>
              <a:chExt cx="166028" cy="157173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22" name="모서리가 둥근 직사각형 124">
                <a:extLst>
                  <a:ext uri="{FF2B5EF4-FFF2-40B4-BE49-F238E27FC236}">
                    <a16:creationId xmlns:a16="http://schemas.microsoft.com/office/drawing/2014/main" id="{866AB39D-F24F-4EEC-987B-12A4C184E266}"/>
                  </a:ext>
                </a:extLst>
              </p:cNvPr>
              <p:cNvSpPr/>
              <p:nvPr/>
            </p:nvSpPr>
            <p:spPr>
              <a:xfrm>
                <a:off x="3937115" y="819432"/>
                <a:ext cx="166028" cy="157173"/>
              </a:xfrm>
              <a:prstGeom prst="roundRect">
                <a:avLst>
                  <a:gd name="adj" fmla="val 355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08061013-C06C-4C94-BEEC-3D0A36C3B862}"/>
                  </a:ext>
                </a:extLst>
              </p:cNvPr>
              <p:cNvGrpSpPr/>
              <p:nvPr/>
            </p:nvGrpSpPr>
            <p:grpSpPr>
              <a:xfrm>
                <a:off x="3998222" y="858620"/>
                <a:ext cx="43815" cy="78797"/>
                <a:chOff x="3949065" y="866631"/>
                <a:chExt cx="43815" cy="78797"/>
              </a:xfrm>
              <a:grpFill/>
            </p:grpSpPr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9051A013-AFB2-4F62-ACCB-35CF4048B147}"/>
                    </a:ext>
                  </a:extLst>
                </p:cNvPr>
                <p:cNvCxnSpPr/>
                <p:nvPr/>
              </p:nvCxnSpPr>
              <p:spPr>
                <a:xfrm>
                  <a:off x="3949065" y="866631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2E2EF590-5F5C-4FEF-B609-7E669059B6E6}"/>
                    </a:ext>
                  </a:extLst>
                </p:cNvPr>
                <p:cNvCxnSpPr/>
                <p:nvPr/>
              </p:nvCxnSpPr>
              <p:spPr>
                <a:xfrm flipV="1">
                  <a:off x="3949065" y="901613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" name="사각형: 둥근 모서리 4">
              <a:extLst>
                <a:ext uri="{FF2B5EF4-FFF2-40B4-BE49-F238E27FC236}">
                  <a16:creationId xmlns:a16="http://schemas.microsoft.com/office/drawing/2014/main" id="{F651933B-E50A-452F-8134-91B222327540}"/>
                </a:ext>
              </a:extLst>
            </p:cNvPr>
            <p:cNvSpPr/>
            <p:nvPr/>
          </p:nvSpPr>
          <p:spPr>
            <a:xfrm>
              <a:off x="4846462" y="293337"/>
              <a:ext cx="2509697" cy="280734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1F90C9-2979-4591-9DCA-C6F4016722A2}"/>
                </a:ext>
              </a:extLst>
            </p:cNvPr>
            <p:cNvSpPr txBox="1"/>
            <p:nvPr/>
          </p:nvSpPr>
          <p:spPr>
            <a:xfrm>
              <a:off x="5532888" y="308463"/>
              <a:ext cx="1136850" cy="2616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spc="300" dirty="0">
                  <a:ln>
                    <a:solidFill>
                      <a:srgbClr val="F1ECE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Medium" pitchFamily="50" charset="-127"/>
                  <a:ea typeface="G마켓 산스 Medium" pitchFamily="50" charset="-127"/>
                </a:rPr>
                <a:t>데이터 활용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80A9871-6CD6-4C4B-96FD-0532F5D1AA46}"/>
              </a:ext>
            </a:extLst>
          </p:cNvPr>
          <p:cNvGrpSpPr/>
          <p:nvPr/>
        </p:nvGrpSpPr>
        <p:grpSpPr>
          <a:xfrm>
            <a:off x="8875785" y="1676402"/>
            <a:ext cx="3020941" cy="4733923"/>
            <a:chOff x="3550212" y="2576562"/>
            <a:chExt cx="5093917" cy="1720115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E18CB8D-31C1-4514-931C-68B53C8087D7}"/>
                </a:ext>
              </a:extLst>
            </p:cNvPr>
            <p:cNvGrpSpPr/>
            <p:nvPr/>
          </p:nvGrpSpPr>
          <p:grpSpPr>
            <a:xfrm>
              <a:off x="3550212" y="2576562"/>
              <a:ext cx="135302" cy="1704875"/>
              <a:chOff x="3876040" y="1767840"/>
              <a:chExt cx="217905" cy="3322320"/>
            </a:xfrm>
          </p:grpSpPr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8EF676F4-DEDE-42BD-9094-78E3C2C78670}"/>
                  </a:ext>
                </a:extLst>
              </p:cNvPr>
              <p:cNvCxnSpPr/>
              <p:nvPr/>
            </p:nvCxnSpPr>
            <p:spPr>
              <a:xfrm>
                <a:off x="3891280" y="1767840"/>
                <a:ext cx="0" cy="3322320"/>
              </a:xfrm>
              <a:prstGeom prst="line">
                <a:avLst/>
              </a:prstGeom>
              <a:ln w="317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FE4837F5-6A34-40E0-A95F-1FE58BF76C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7945" y="1783080"/>
                <a:ext cx="216000" cy="0"/>
              </a:xfrm>
              <a:prstGeom prst="line">
                <a:avLst/>
              </a:prstGeom>
              <a:ln w="317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49FD5240-A83E-49B9-B3D9-E8A2FE8052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6040" y="5090160"/>
                <a:ext cx="216000" cy="0"/>
              </a:xfrm>
              <a:prstGeom prst="line">
                <a:avLst/>
              </a:prstGeom>
              <a:ln w="317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55A59C05-B10F-4167-9CB5-AF2CA4AC1CA2}"/>
                </a:ext>
              </a:extLst>
            </p:cNvPr>
            <p:cNvGrpSpPr/>
            <p:nvPr/>
          </p:nvGrpSpPr>
          <p:grpSpPr>
            <a:xfrm flipH="1">
              <a:off x="8508827" y="2591802"/>
              <a:ext cx="135302" cy="1704875"/>
              <a:chOff x="3876040" y="1767840"/>
              <a:chExt cx="217905" cy="3322320"/>
            </a:xfrm>
          </p:grpSpPr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DD526D58-000A-419D-9A45-BC61039F38FA}"/>
                  </a:ext>
                </a:extLst>
              </p:cNvPr>
              <p:cNvCxnSpPr/>
              <p:nvPr/>
            </p:nvCxnSpPr>
            <p:spPr>
              <a:xfrm>
                <a:off x="3891280" y="1767840"/>
                <a:ext cx="0" cy="3322320"/>
              </a:xfrm>
              <a:prstGeom prst="line">
                <a:avLst/>
              </a:prstGeom>
              <a:ln w="317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0A2B87CC-BFFB-4073-A863-6405ADA0ED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7945" y="1783080"/>
                <a:ext cx="216000" cy="0"/>
              </a:xfrm>
              <a:prstGeom prst="line">
                <a:avLst/>
              </a:prstGeom>
              <a:ln w="317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DA8F5875-0B1C-4547-B668-6C9761EA89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6040" y="5090160"/>
                <a:ext cx="216000" cy="0"/>
              </a:xfrm>
              <a:prstGeom prst="line">
                <a:avLst/>
              </a:prstGeom>
              <a:ln w="317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525702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69B69AB-3086-4509-BDF5-ED257C9D9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7" y="1441659"/>
            <a:ext cx="5853968" cy="33650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FA67FA-0994-4F67-81F8-192841C1E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885" y="1441659"/>
            <a:ext cx="5853968" cy="336507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F3CFE87-6949-4C56-9387-63A717AED68F}"/>
              </a:ext>
            </a:extLst>
          </p:cNvPr>
          <p:cNvSpPr txBox="1"/>
          <p:nvPr/>
        </p:nvSpPr>
        <p:spPr>
          <a:xfrm>
            <a:off x="849745" y="5792642"/>
            <a:ext cx="10501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charset="-127"/>
                <a:ea typeface="나눔스퀘어" panose="020B0600000101010101" charset="-127"/>
              </a:rPr>
              <a:t>구직자</a:t>
            </a:r>
            <a:r>
              <a:rPr lang="en-US" altLang="ko-KR" dirty="0">
                <a:latin typeface="나눔스퀘어" panose="020B0600000101010101" charset="-127"/>
                <a:ea typeface="나눔스퀘어" panose="020B0600000101010101" charset="-127"/>
              </a:rPr>
              <a:t>, </a:t>
            </a:r>
            <a:r>
              <a:rPr lang="ko-KR" altLang="en-US" dirty="0">
                <a:latin typeface="나눔스퀘어" panose="020B0600000101010101" charset="-127"/>
                <a:ea typeface="나눔스퀘어" panose="020B0600000101010101" charset="-127"/>
              </a:rPr>
              <a:t>취업자들이 </a:t>
            </a:r>
            <a:r>
              <a:rPr lang="ko-KR" altLang="en-US" sz="1300" b="1" dirty="0">
                <a:solidFill>
                  <a:srgbClr val="5072C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중요하게 생각하는 요소</a:t>
            </a:r>
            <a:r>
              <a:rPr lang="ko-KR" altLang="en-US" dirty="0">
                <a:latin typeface="나눔스퀘어" panose="020B0600000101010101" charset="-127"/>
                <a:ea typeface="나눔스퀘어" panose="020B0600000101010101" charset="-127"/>
              </a:rPr>
              <a:t>를 비교한 결과</a:t>
            </a:r>
            <a:r>
              <a:rPr lang="en-US" altLang="ko-KR" dirty="0">
                <a:latin typeface="나눔스퀘어" panose="020B0600000101010101" charset="-127"/>
                <a:ea typeface="나눔스퀘어" panose="020B0600000101010101" charset="-127"/>
              </a:rPr>
              <a:t>, </a:t>
            </a:r>
            <a:r>
              <a:rPr lang="ko-KR" altLang="en-US" dirty="0">
                <a:latin typeface="나눔스퀘어" panose="020B0600000101010101" charset="-127"/>
                <a:ea typeface="나눔스퀘어" panose="020B0600000101010101" charset="-127"/>
              </a:rPr>
              <a:t>중요하게 생각하는 요소는 </a:t>
            </a:r>
            <a:r>
              <a:rPr lang="ko-KR" altLang="en-US" sz="1300" b="1" dirty="0">
                <a:solidFill>
                  <a:srgbClr val="5072C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동일</a:t>
            </a:r>
            <a:r>
              <a:rPr lang="ko-KR" altLang="en-US" dirty="0">
                <a:latin typeface="나눔스퀘어" panose="020B0600000101010101" charset="-127"/>
                <a:ea typeface="나눔스퀘어" panose="020B0600000101010101" charset="-127"/>
              </a:rPr>
              <a:t>함</a:t>
            </a:r>
            <a:endParaRPr lang="en-US" altLang="ko-KR" dirty="0">
              <a:latin typeface="나눔스퀘어" panose="020B0600000101010101" charset="-127"/>
              <a:ea typeface="나눔스퀘어" panose="020B0600000101010101" charset="-127"/>
            </a:endParaRPr>
          </a:p>
          <a:p>
            <a:pPr algn="ctr"/>
            <a:r>
              <a:rPr lang="ko-KR" altLang="en-US" dirty="0">
                <a:latin typeface="나눔스퀘어" panose="020B0600000101010101" charset="-127"/>
                <a:ea typeface="나눔스퀘어" panose="020B0600000101010101" charset="-127"/>
              </a:rPr>
              <a:t>구직자의 경우 고용안정성과 </a:t>
            </a:r>
            <a:r>
              <a:rPr lang="ko-KR" altLang="en-US" b="1" dirty="0">
                <a:latin typeface="나눔스퀘어" panose="020B0600000101010101" charset="-127"/>
                <a:ea typeface="나눔스퀘어" panose="020B0600000101010101" charset="-127"/>
              </a:rPr>
              <a:t>직업이 흥미로운지</a:t>
            </a:r>
            <a:r>
              <a:rPr lang="ko-KR" altLang="en-US" dirty="0">
                <a:latin typeface="나눔스퀘어" panose="020B0600000101010101" charset="-127"/>
                <a:ea typeface="나눔스퀘어" panose="020B0600000101010101" charset="-127"/>
              </a:rPr>
              <a:t>를 가장 중요시하는 반면</a:t>
            </a:r>
            <a:r>
              <a:rPr lang="en-US" altLang="ko-KR" dirty="0">
                <a:latin typeface="나눔스퀘어" panose="020B0600000101010101" charset="-127"/>
                <a:ea typeface="나눔스퀘어" panose="020B0600000101010101" charset="-127"/>
              </a:rPr>
              <a:t>, </a:t>
            </a:r>
            <a:r>
              <a:rPr lang="ko-KR" altLang="en-US" dirty="0">
                <a:latin typeface="나눔스퀘어" panose="020B0600000101010101" charset="-127"/>
                <a:ea typeface="나눔스퀘어" panose="020B0600000101010101" charset="-127"/>
              </a:rPr>
              <a:t>취업자의 경우는 </a:t>
            </a:r>
            <a:r>
              <a:rPr lang="ko-KR" altLang="en-US" b="1" dirty="0">
                <a:latin typeface="나눔스퀘어" panose="020B0600000101010101" charset="-127"/>
                <a:ea typeface="나눔스퀘어" panose="020B0600000101010101" charset="-127"/>
              </a:rPr>
              <a:t>근로소득</a:t>
            </a:r>
            <a:r>
              <a:rPr lang="en-US" altLang="ko-KR" b="1" dirty="0">
                <a:latin typeface="나눔스퀘어" panose="020B0600000101010101" charset="-127"/>
                <a:ea typeface="나눔스퀘어" panose="020B0600000101010101" charset="-127"/>
              </a:rPr>
              <a:t> </a:t>
            </a:r>
            <a:r>
              <a:rPr lang="ko-KR" altLang="en-US" b="1" dirty="0">
                <a:latin typeface="나눔스퀘어" panose="020B0600000101010101" charset="-127"/>
                <a:ea typeface="나눔스퀘어" panose="020B0600000101010101" charset="-127"/>
              </a:rPr>
              <a:t>및 시간</a:t>
            </a:r>
            <a:r>
              <a:rPr lang="ko-KR" altLang="en-US" dirty="0">
                <a:latin typeface="나눔스퀘어" panose="020B0600000101010101" charset="-127"/>
                <a:ea typeface="나눔스퀘어" panose="020B0600000101010101" charset="-127"/>
              </a:rPr>
              <a:t>을 가장 중요시함</a:t>
            </a:r>
            <a:endParaRPr lang="en-US" altLang="ko-KR" dirty="0">
              <a:latin typeface="나눔스퀘어" panose="020B0600000101010101" charset="-127"/>
              <a:ea typeface="나눔스퀘어" panose="020B0600000101010101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5CC9629-0690-447A-9296-8BE59C838E41}"/>
              </a:ext>
            </a:extLst>
          </p:cNvPr>
          <p:cNvGrpSpPr/>
          <p:nvPr/>
        </p:nvGrpSpPr>
        <p:grpSpPr>
          <a:xfrm>
            <a:off x="3888990" y="293337"/>
            <a:ext cx="4340995" cy="871962"/>
            <a:chOff x="3888990" y="293337"/>
            <a:chExt cx="4340995" cy="87196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59C43F-7F74-4F45-AF3D-3E9869CAF14C}"/>
                </a:ext>
              </a:extLst>
            </p:cNvPr>
            <p:cNvSpPr txBox="1"/>
            <p:nvPr/>
          </p:nvSpPr>
          <p:spPr>
            <a:xfrm>
              <a:off x="4907210" y="703116"/>
              <a:ext cx="23775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3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</a:rPr>
                <a:t>구직시</a:t>
              </a:r>
              <a:r>
                <a:rPr lang="ko-KR" altLang="en-US" sz="2000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</a:rPr>
                <a:t> 고려요소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CAD56383-0C46-4E47-A3F2-C8631B2E094D}"/>
                </a:ext>
              </a:extLst>
            </p:cNvPr>
            <p:cNvCxnSpPr/>
            <p:nvPr/>
          </p:nvCxnSpPr>
          <p:spPr>
            <a:xfrm>
              <a:off x="3888991" y="641043"/>
              <a:ext cx="4340994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EAF9D04-751D-403E-A87C-F1CE8CA171A2}"/>
                </a:ext>
              </a:extLst>
            </p:cNvPr>
            <p:cNvCxnSpPr/>
            <p:nvPr/>
          </p:nvCxnSpPr>
          <p:spPr>
            <a:xfrm>
              <a:off x="3888990" y="1165299"/>
              <a:ext cx="4340994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3E3B290-A098-4532-B58D-C70381D317AC}"/>
                </a:ext>
              </a:extLst>
            </p:cNvPr>
            <p:cNvGrpSpPr/>
            <p:nvPr/>
          </p:nvGrpSpPr>
          <p:grpSpPr>
            <a:xfrm>
              <a:off x="3937115" y="819432"/>
              <a:ext cx="166028" cy="157173"/>
              <a:chOff x="3937115" y="819432"/>
              <a:chExt cx="166028" cy="157173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16" name="모서리가 둥근 직사각형 124">
                <a:extLst>
                  <a:ext uri="{FF2B5EF4-FFF2-40B4-BE49-F238E27FC236}">
                    <a16:creationId xmlns:a16="http://schemas.microsoft.com/office/drawing/2014/main" id="{242F631E-5E26-412A-93BD-D60D78AC6160}"/>
                  </a:ext>
                </a:extLst>
              </p:cNvPr>
              <p:cNvSpPr/>
              <p:nvPr/>
            </p:nvSpPr>
            <p:spPr>
              <a:xfrm>
                <a:off x="3937115" y="819432"/>
                <a:ext cx="166028" cy="157173"/>
              </a:xfrm>
              <a:prstGeom prst="roundRect">
                <a:avLst>
                  <a:gd name="adj" fmla="val 355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B8B8D6CB-162B-42A1-AB9A-6909DC419BA8}"/>
                  </a:ext>
                </a:extLst>
              </p:cNvPr>
              <p:cNvGrpSpPr/>
              <p:nvPr/>
            </p:nvGrpSpPr>
            <p:grpSpPr>
              <a:xfrm>
                <a:off x="3998222" y="858620"/>
                <a:ext cx="43815" cy="78797"/>
                <a:chOff x="3949065" y="866631"/>
                <a:chExt cx="43815" cy="78797"/>
              </a:xfrm>
              <a:grpFill/>
            </p:grpSpPr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78C04819-DDF5-4C4F-9963-597D115D6B3D}"/>
                    </a:ext>
                  </a:extLst>
                </p:cNvPr>
                <p:cNvCxnSpPr/>
                <p:nvPr/>
              </p:nvCxnSpPr>
              <p:spPr>
                <a:xfrm>
                  <a:off x="3949065" y="866631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FFFD6CF8-20FA-4C9F-AD77-2F8DA909AA7E}"/>
                    </a:ext>
                  </a:extLst>
                </p:cNvPr>
                <p:cNvCxnSpPr/>
                <p:nvPr/>
              </p:nvCxnSpPr>
              <p:spPr>
                <a:xfrm flipV="1">
                  <a:off x="3949065" y="901613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" name="사각형: 둥근 모서리 4">
              <a:extLst>
                <a:ext uri="{FF2B5EF4-FFF2-40B4-BE49-F238E27FC236}">
                  <a16:creationId xmlns:a16="http://schemas.microsoft.com/office/drawing/2014/main" id="{704CD9FD-87ED-44C4-AAB5-F2A4C4EDFBC4}"/>
                </a:ext>
              </a:extLst>
            </p:cNvPr>
            <p:cNvSpPr/>
            <p:nvPr/>
          </p:nvSpPr>
          <p:spPr>
            <a:xfrm>
              <a:off x="4846462" y="293337"/>
              <a:ext cx="2509697" cy="280734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A078CA2-E024-42D7-BCE8-01718A5D4E4C}"/>
                </a:ext>
              </a:extLst>
            </p:cNvPr>
            <p:cNvSpPr txBox="1"/>
            <p:nvPr/>
          </p:nvSpPr>
          <p:spPr>
            <a:xfrm>
              <a:off x="5532888" y="308463"/>
              <a:ext cx="1136850" cy="2616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spc="300" dirty="0">
                  <a:ln>
                    <a:solidFill>
                      <a:srgbClr val="F1ECE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Medium" pitchFamily="50" charset="-127"/>
                  <a:ea typeface="G마켓 산스 Medium" pitchFamily="50" charset="-127"/>
                </a:rPr>
                <a:t>데이터 활용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FB18AB0-C6D6-4465-9692-230B498CA124}"/>
              </a:ext>
            </a:extLst>
          </p:cNvPr>
          <p:cNvGrpSpPr/>
          <p:nvPr/>
        </p:nvGrpSpPr>
        <p:grpSpPr>
          <a:xfrm>
            <a:off x="738185" y="5618550"/>
            <a:ext cx="10715624" cy="871405"/>
            <a:chOff x="3550212" y="2576562"/>
            <a:chExt cx="5093917" cy="172011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9E25E80A-8F3F-4541-A0C5-C3F7F533E7FA}"/>
                </a:ext>
              </a:extLst>
            </p:cNvPr>
            <p:cNvGrpSpPr/>
            <p:nvPr/>
          </p:nvGrpSpPr>
          <p:grpSpPr>
            <a:xfrm>
              <a:off x="3550212" y="2576562"/>
              <a:ext cx="135302" cy="1704875"/>
              <a:chOff x="3876040" y="1767840"/>
              <a:chExt cx="217905" cy="3322320"/>
            </a:xfrm>
          </p:grpSpPr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7256D67B-12D9-4AE6-B1BA-512DAC173C4D}"/>
                  </a:ext>
                </a:extLst>
              </p:cNvPr>
              <p:cNvCxnSpPr/>
              <p:nvPr/>
            </p:nvCxnSpPr>
            <p:spPr>
              <a:xfrm>
                <a:off x="3891280" y="1767840"/>
                <a:ext cx="0" cy="3322320"/>
              </a:xfrm>
              <a:prstGeom prst="line">
                <a:avLst/>
              </a:prstGeom>
              <a:ln w="317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44E2A6E4-E356-4C3F-A7B5-425EE16541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7945" y="1783080"/>
                <a:ext cx="216000" cy="0"/>
              </a:xfrm>
              <a:prstGeom prst="line">
                <a:avLst/>
              </a:prstGeom>
              <a:ln w="317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31265055-2BAE-4613-AB19-8F9DF0EDBB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6040" y="5090160"/>
                <a:ext cx="216000" cy="0"/>
              </a:xfrm>
              <a:prstGeom prst="line">
                <a:avLst/>
              </a:prstGeom>
              <a:ln w="317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A1078D5F-446B-41B6-93F8-CDACF3C4C11E}"/>
                </a:ext>
              </a:extLst>
            </p:cNvPr>
            <p:cNvGrpSpPr/>
            <p:nvPr/>
          </p:nvGrpSpPr>
          <p:grpSpPr>
            <a:xfrm flipH="1">
              <a:off x="8508827" y="2591802"/>
              <a:ext cx="135302" cy="1704875"/>
              <a:chOff x="3876040" y="1767840"/>
              <a:chExt cx="217905" cy="3322320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8163E73F-BE17-483E-8EF4-BDA25943F01F}"/>
                  </a:ext>
                </a:extLst>
              </p:cNvPr>
              <p:cNvCxnSpPr/>
              <p:nvPr/>
            </p:nvCxnSpPr>
            <p:spPr>
              <a:xfrm>
                <a:off x="3891280" y="1767840"/>
                <a:ext cx="0" cy="3322320"/>
              </a:xfrm>
              <a:prstGeom prst="line">
                <a:avLst/>
              </a:prstGeom>
              <a:ln w="317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60873253-45F2-4384-AAA9-18025A527C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7945" y="1783080"/>
                <a:ext cx="216000" cy="0"/>
              </a:xfrm>
              <a:prstGeom prst="line">
                <a:avLst/>
              </a:prstGeom>
              <a:ln w="317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C9779305-2E92-4727-8832-55E6989BD2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6040" y="5090160"/>
                <a:ext cx="216000" cy="0"/>
              </a:xfrm>
              <a:prstGeom prst="line">
                <a:avLst/>
              </a:prstGeom>
              <a:ln w="317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4153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8BDF6DBE-3C97-482C-B64A-313E162E4A4E}"/>
              </a:ext>
            </a:extLst>
          </p:cNvPr>
          <p:cNvSpPr txBox="1"/>
          <p:nvPr/>
        </p:nvSpPr>
        <p:spPr>
          <a:xfrm>
            <a:off x="1293088" y="5761865"/>
            <a:ext cx="9605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 err="1">
                <a:solidFill>
                  <a:srgbClr val="5072C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청년구직활동지원금</a:t>
            </a:r>
            <a:r>
              <a:rPr lang="ko-KR" altLang="en-US" dirty="0" err="1">
                <a:latin typeface="나눔스퀘어" panose="020B0600000101010101" charset="-127"/>
                <a:ea typeface="나눔스퀘어" panose="020B0600000101010101" charset="-127"/>
              </a:rPr>
              <a:t>의</a:t>
            </a:r>
            <a:r>
              <a:rPr lang="ko-KR" altLang="en-US" dirty="0">
                <a:latin typeface="나눔스퀘어" panose="020B0600000101010101" charset="-127"/>
                <a:ea typeface="나눔스퀘어" panose="020B0600000101010101" charset="-127"/>
              </a:rPr>
              <a:t> 경우</a:t>
            </a:r>
            <a:r>
              <a:rPr lang="en-US" altLang="ko-KR" dirty="0">
                <a:latin typeface="나눔스퀘어" panose="020B0600000101010101" charset="-127"/>
                <a:ea typeface="나눔스퀘어" panose="020B0600000101010101" charset="-127"/>
              </a:rPr>
              <a:t>, </a:t>
            </a:r>
            <a:r>
              <a:rPr lang="ko-KR" altLang="en-US" b="1" dirty="0">
                <a:latin typeface="나눔스퀘어" panose="020B0600000101010101" charset="-127"/>
                <a:ea typeface="나눔스퀘어" panose="020B0600000101010101" charset="-127"/>
              </a:rPr>
              <a:t>수령하지 않은 경우</a:t>
            </a:r>
            <a:r>
              <a:rPr lang="ko-KR" altLang="en-US" dirty="0">
                <a:latin typeface="나눔스퀘어" panose="020B0600000101010101" charset="-127"/>
                <a:ea typeface="나눔스퀘어" panose="020B0600000101010101" charset="-127"/>
              </a:rPr>
              <a:t>가 약 </a:t>
            </a:r>
            <a:r>
              <a:rPr lang="en-US" altLang="ko-KR" sz="1800" b="1" dirty="0">
                <a:latin typeface="나눔스퀘어" panose="020B0600000101010101" charset="-127"/>
                <a:ea typeface="나눔스퀘어" panose="020B0600000101010101" charset="-127"/>
              </a:rPr>
              <a:t>¾</a:t>
            </a:r>
            <a:r>
              <a:rPr lang="ko-KR" altLang="en-US" dirty="0">
                <a:latin typeface="나눔스퀘어" panose="020B0600000101010101" charset="-127"/>
                <a:ea typeface="나눔스퀘어" panose="020B0600000101010101" charset="-127"/>
              </a:rPr>
              <a:t>로 가장 많았고</a:t>
            </a:r>
            <a:endParaRPr lang="en-US" altLang="ko-KR" dirty="0">
              <a:latin typeface="나눔스퀘어" panose="020B0600000101010101" charset="-127"/>
              <a:ea typeface="나눔스퀘어" panose="020B0600000101010101" charset="-127"/>
            </a:endParaRPr>
          </a:p>
          <a:p>
            <a:pPr algn="ctr"/>
            <a:r>
              <a:rPr lang="ko-KR" altLang="en-US" dirty="0">
                <a:latin typeface="나눔스퀘어" panose="020B0600000101010101" charset="-127"/>
                <a:ea typeface="나눔스퀘어" panose="020B0600000101010101" charset="-127"/>
              </a:rPr>
              <a:t>이후로는 </a:t>
            </a:r>
            <a:r>
              <a:rPr lang="ko-KR" altLang="en-US" b="1" dirty="0">
                <a:latin typeface="나눔스퀘어" panose="020B0600000101010101" charset="-127"/>
                <a:ea typeface="나눔스퀘어" panose="020B0600000101010101" charset="-127"/>
              </a:rPr>
              <a:t>취업성공패키지</a:t>
            </a:r>
            <a:r>
              <a:rPr lang="en-US" altLang="ko-KR" dirty="0">
                <a:latin typeface="나눔스퀘어" panose="020B0600000101010101" charset="-127"/>
                <a:ea typeface="나눔스퀘어" panose="020B0600000101010101" charset="-127"/>
              </a:rPr>
              <a:t>, </a:t>
            </a:r>
            <a:r>
              <a:rPr lang="ko-KR" altLang="en-US" b="1" dirty="0">
                <a:latin typeface="나눔스퀘어" panose="020B0600000101010101" charset="-127"/>
                <a:ea typeface="나눔스퀘어" panose="020B0600000101010101" charset="-127"/>
              </a:rPr>
              <a:t>고용노동부 청년취업지원금</a:t>
            </a:r>
            <a:r>
              <a:rPr lang="en-US" altLang="ko-KR" dirty="0">
                <a:latin typeface="나눔스퀘어" panose="020B0600000101010101" charset="-127"/>
                <a:ea typeface="나눔스퀘어" panose="020B0600000101010101" charset="-127"/>
              </a:rPr>
              <a:t>, </a:t>
            </a:r>
            <a:r>
              <a:rPr lang="ko-KR" altLang="en-US" b="1" dirty="0">
                <a:latin typeface="나눔스퀘어" panose="020B0600000101010101" charset="-127"/>
                <a:ea typeface="나눔스퀘어" panose="020B0600000101010101" charset="-127"/>
              </a:rPr>
              <a:t>자치단체 청년수당 지원금</a:t>
            </a:r>
            <a:r>
              <a:rPr lang="ko-KR" altLang="en-US" dirty="0">
                <a:latin typeface="나눔스퀘어" panose="020B0600000101010101" charset="-127"/>
                <a:ea typeface="나눔스퀘어" panose="020B0600000101010101" charset="-127"/>
              </a:rPr>
              <a:t> 순으로 수령여부가 나뉘었다</a:t>
            </a:r>
            <a:endParaRPr lang="en-US" altLang="ko-KR" dirty="0">
              <a:latin typeface="나눔스퀘어" panose="020B0600000101010101" charset="-127"/>
              <a:ea typeface="나눔스퀘어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53FF3B-AF4F-453D-9DCC-0A01FC9FB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32" y="1889149"/>
            <a:ext cx="5041270" cy="33269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4045982-4499-4A89-A8B3-2A22B52FA994}"/>
              </a:ext>
            </a:extLst>
          </p:cNvPr>
          <p:cNvSpPr txBox="1"/>
          <p:nvPr/>
        </p:nvSpPr>
        <p:spPr>
          <a:xfrm>
            <a:off x="2184311" y="1612150"/>
            <a:ext cx="2586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청년구직활동지원금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수령여부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C5CF03B-43A5-4647-BF58-886BF72C5B15}"/>
              </a:ext>
            </a:extLst>
          </p:cNvPr>
          <p:cNvGrpSpPr/>
          <p:nvPr/>
        </p:nvGrpSpPr>
        <p:grpSpPr>
          <a:xfrm>
            <a:off x="7421509" y="1762809"/>
            <a:ext cx="3326984" cy="3127248"/>
            <a:chOff x="7348270" y="1617584"/>
            <a:chExt cx="3326984" cy="312724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FA4F0FE-0C5B-49A8-8D3B-A0CD7EA88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48270" y="1621023"/>
              <a:ext cx="3326984" cy="3123809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5EA7060-2703-42DA-97D7-8CC1003ED23D}"/>
                </a:ext>
              </a:extLst>
            </p:cNvPr>
            <p:cNvSpPr/>
            <p:nvPr/>
          </p:nvSpPr>
          <p:spPr>
            <a:xfrm>
              <a:off x="7730836" y="1617584"/>
              <a:ext cx="2198255" cy="340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CE5BD36-48A3-4807-85EC-AB5E1AE076A3}"/>
              </a:ext>
            </a:extLst>
          </p:cNvPr>
          <p:cNvSpPr txBox="1"/>
          <p:nvPr/>
        </p:nvSpPr>
        <p:spPr>
          <a:xfrm>
            <a:off x="7709435" y="1612150"/>
            <a:ext cx="2586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청년구직활동지원금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수령여부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ED0A6AB-327B-470A-AF51-5F9270836E7E}"/>
              </a:ext>
            </a:extLst>
          </p:cNvPr>
          <p:cNvGrpSpPr/>
          <p:nvPr/>
        </p:nvGrpSpPr>
        <p:grpSpPr>
          <a:xfrm>
            <a:off x="738185" y="5618550"/>
            <a:ext cx="10715624" cy="871405"/>
            <a:chOff x="3550212" y="2576562"/>
            <a:chExt cx="5093917" cy="1720115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B071565-C2F3-4FC5-96D7-B2D5CFA67DDA}"/>
                </a:ext>
              </a:extLst>
            </p:cNvPr>
            <p:cNvGrpSpPr/>
            <p:nvPr/>
          </p:nvGrpSpPr>
          <p:grpSpPr>
            <a:xfrm>
              <a:off x="3550212" y="2576562"/>
              <a:ext cx="135302" cy="1704875"/>
              <a:chOff x="3876040" y="1767840"/>
              <a:chExt cx="217905" cy="3322320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44211665-A6B1-4C6B-A76E-EF1E4AE51DFB}"/>
                  </a:ext>
                </a:extLst>
              </p:cNvPr>
              <p:cNvCxnSpPr/>
              <p:nvPr/>
            </p:nvCxnSpPr>
            <p:spPr>
              <a:xfrm>
                <a:off x="3891280" y="1767840"/>
                <a:ext cx="0" cy="3322320"/>
              </a:xfrm>
              <a:prstGeom prst="line">
                <a:avLst/>
              </a:prstGeom>
              <a:ln w="317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9B44CA87-8E3E-472C-BAD1-77EE890DB8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7945" y="1783080"/>
                <a:ext cx="216000" cy="0"/>
              </a:xfrm>
              <a:prstGeom prst="line">
                <a:avLst/>
              </a:prstGeom>
              <a:ln w="317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1AD96B10-3DAD-47FB-BA64-8C8845770D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6040" y="5090160"/>
                <a:ext cx="216000" cy="0"/>
              </a:xfrm>
              <a:prstGeom prst="line">
                <a:avLst/>
              </a:prstGeom>
              <a:ln w="317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3B18DAA-9AA4-476E-9DDA-ED7247A50606}"/>
                </a:ext>
              </a:extLst>
            </p:cNvPr>
            <p:cNvGrpSpPr/>
            <p:nvPr/>
          </p:nvGrpSpPr>
          <p:grpSpPr>
            <a:xfrm flipH="1">
              <a:off x="8508827" y="2591802"/>
              <a:ext cx="135302" cy="1704875"/>
              <a:chOff x="3876040" y="1767840"/>
              <a:chExt cx="217905" cy="3322320"/>
            </a:xfrm>
          </p:grpSpPr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B7A9FE6A-4409-4459-8FED-C545B7C9E953}"/>
                  </a:ext>
                </a:extLst>
              </p:cNvPr>
              <p:cNvCxnSpPr/>
              <p:nvPr/>
            </p:nvCxnSpPr>
            <p:spPr>
              <a:xfrm>
                <a:off x="3891280" y="1767840"/>
                <a:ext cx="0" cy="3322320"/>
              </a:xfrm>
              <a:prstGeom prst="line">
                <a:avLst/>
              </a:prstGeom>
              <a:ln w="317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0B21F702-49FC-466D-A64C-4CF9387CD5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7945" y="1783080"/>
                <a:ext cx="216000" cy="0"/>
              </a:xfrm>
              <a:prstGeom prst="line">
                <a:avLst/>
              </a:prstGeom>
              <a:ln w="317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411F0BF4-66B2-4DA2-89E6-4249D5BB3F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6040" y="5090160"/>
                <a:ext cx="216000" cy="0"/>
              </a:xfrm>
              <a:prstGeom prst="line">
                <a:avLst/>
              </a:prstGeom>
              <a:ln w="317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FC84FDD-50D0-4393-BA79-403B33FC1971}"/>
              </a:ext>
            </a:extLst>
          </p:cNvPr>
          <p:cNvGrpSpPr/>
          <p:nvPr/>
        </p:nvGrpSpPr>
        <p:grpSpPr>
          <a:xfrm>
            <a:off x="3888990" y="293337"/>
            <a:ext cx="4340995" cy="871962"/>
            <a:chOff x="3888990" y="293337"/>
            <a:chExt cx="4340995" cy="87196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198F578-7113-4366-A59B-A42F9F00EB35}"/>
                </a:ext>
              </a:extLst>
            </p:cNvPr>
            <p:cNvSpPr txBox="1"/>
            <p:nvPr/>
          </p:nvSpPr>
          <p:spPr>
            <a:xfrm>
              <a:off x="4022359" y="703116"/>
              <a:ext cx="41472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3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</a:rPr>
                <a:t>청년구직활동지원금</a:t>
              </a:r>
              <a:r>
                <a:rPr lang="ko-KR" altLang="en-US" sz="2000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</a:rPr>
                <a:t> 수령여부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4C11D381-4891-46CB-85AF-5144B37101A0}"/>
                </a:ext>
              </a:extLst>
            </p:cNvPr>
            <p:cNvCxnSpPr/>
            <p:nvPr/>
          </p:nvCxnSpPr>
          <p:spPr>
            <a:xfrm>
              <a:off x="3888991" y="641043"/>
              <a:ext cx="4340994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FA3E1EA5-7BBF-4FA3-8173-72D970C0AE33}"/>
                </a:ext>
              </a:extLst>
            </p:cNvPr>
            <p:cNvCxnSpPr/>
            <p:nvPr/>
          </p:nvCxnSpPr>
          <p:spPr>
            <a:xfrm>
              <a:off x="3888990" y="1165299"/>
              <a:ext cx="4340994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B5325DE-6607-4605-9FBB-1C553ACDB24F}"/>
                </a:ext>
              </a:extLst>
            </p:cNvPr>
            <p:cNvGrpSpPr/>
            <p:nvPr/>
          </p:nvGrpSpPr>
          <p:grpSpPr>
            <a:xfrm>
              <a:off x="3937115" y="819432"/>
              <a:ext cx="166028" cy="157173"/>
              <a:chOff x="3937115" y="819432"/>
              <a:chExt cx="166028" cy="157173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33" name="모서리가 둥근 직사각형 124">
                <a:extLst>
                  <a:ext uri="{FF2B5EF4-FFF2-40B4-BE49-F238E27FC236}">
                    <a16:creationId xmlns:a16="http://schemas.microsoft.com/office/drawing/2014/main" id="{8EF830FD-DD4B-49D1-AA75-0FDDCB67DFC1}"/>
                  </a:ext>
                </a:extLst>
              </p:cNvPr>
              <p:cNvSpPr/>
              <p:nvPr/>
            </p:nvSpPr>
            <p:spPr>
              <a:xfrm>
                <a:off x="3937115" y="819432"/>
                <a:ext cx="166028" cy="157173"/>
              </a:xfrm>
              <a:prstGeom prst="roundRect">
                <a:avLst>
                  <a:gd name="adj" fmla="val 355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260E9463-03EF-4E0A-A753-9063E9CCA743}"/>
                  </a:ext>
                </a:extLst>
              </p:cNvPr>
              <p:cNvGrpSpPr/>
              <p:nvPr/>
            </p:nvGrpSpPr>
            <p:grpSpPr>
              <a:xfrm>
                <a:off x="3998222" y="858620"/>
                <a:ext cx="43815" cy="78797"/>
                <a:chOff x="3949065" y="866631"/>
                <a:chExt cx="43815" cy="78797"/>
              </a:xfrm>
              <a:grpFill/>
            </p:grpSpPr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9C4BD2FF-2F59-425B-AEF5-6BD2D5F278BB}"/>
                    </a:ext>
                  </a:extLst>
                </p:cNvPr>
                <p:cNvCxnSpPr/>
                <p:nvPr/>
              </p:nvCxnSpPr>
              <p:spPr>
                <a:xfrm>
                  <a:off x="3949065" y="866631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62D2C2BD-0676-4201-83B0-AB99F3A65B88}"/>
                    </a:ext>
                  </a:extLst>
                </p:cNvPr>
                <p:cNvCxnSpPr/>
                <p:nvPr/>
              </p:nvCxnSpPr>
              <p:spPr>
                <a:xfrm flipV="1">
                  <a:off x="3949065" y="901613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1" name="사각형: 둥근 모서리 4">
              <a:extLst>
                <a:ext uri="{FF2B5EF4-FFF2-40B4-BE49-F238E27FC236}">
                  <a16:creationId xmlns:a16="http://schemas.microsoft.com/office/drawing/2014/main" id="{F6AEEF54-F668-451F-8F23-7F0D9D8DAE10}"/>
                </a:ext>
              </a:extLst>
            </p:cNvPr>
            <p:cNvSpPr/>
            <p:nvPr/>
          </p:nvSpPr>
          <p:spPr>
            <a:xfrm>
              <a:off x="4846462" y="293337"/>
              <a:ext cx="2509697" cy="280734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A723843-76AC-4DB0-8083-DD8D6CE1EDA7}"/>
                </a:ext>
              </a:extLst>
            </p:cNvPr>
            <p:cNvSpPr txBox="1"/>
            <p:nvPr/>
          </p:nvSpPr>
          <p:spPr>
            <a:xfrm>
              <a:off x="5532888" y="308463"/>
              <a:ext cx="1136850" cy="2616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spc="300" dirty="0">
                  <a:ln>
                    <a:solidFill>
                      <a:srgbClr val="F1ECE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Medium" pitchFamily="50" charset="-127"/>
                  <a:ea typeface="G마켓 산스 Medium" pitchFamily="50" charset="-127"/>
                </a:rPr>
                <a:t>데이터 활용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0069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C8CDE68-BFD5-49CF-AF3F-AA7B683F4FCF}"/>
              </a:ext>
            </a:extLst>
          </p:cNvPr>
          <p:cNvGrpSpPr/>
          <p:nvPr/>
        </p:nvGrpSpPr>
        <p:grpSpPr>
          <a:xfrm>
            <a:off x="6998315" y="2368121"/>
            <a:ext cx="3663288" cy="3490522"/>
            <a:chOff x="6998315" y="2284930"/>
            <a:chExt cx="3663288" cy="349052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F3CFE87-6949-4C56-9387-63A717AED68F}"/>
                </a:ext>
              </a:extLst>
            </p:cNvPr>
            <p:cNvSpPr txBox="1"/>
            <p:nvPr/>
          </p:nvSpPr>
          <p:spPr>
            <a:xfrm>
              <a:off x="6998315" y="2284930"/>
              <a:ext cx="366328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나눔스퀘어" panose="020B0600000101010101" charset="-127"/>
                  <a:ea typeface="나눔스퀘어" panose="020B0600000101010101" charset="-127"/>
                </a:rPr>
                <a:t>구직자</a:t>
              </a:r>
              <a:r>
                <a:rPr lang="en-US" altLang="ko-KR" b="1" dirty="0">
                  <a:latin typeface="나눔스퀘어" panose="020B0600000101010101" charset="-127"/>
                  <a:ea typeface="나눔스퀘어" panose="020B0600000101010101" charset="-127"/>
                </a:rPr>
                <a:t>/</a:t>
              </a:r>
              <a:r>
                <a:rPr lang="ko-KR" altLang="en-US" b="1" dirty="0">
                  <a:latin typeface="나눔스퀘어" panose="020B0600000101010101" charset="-127"/>
                  <a:ea typeface="나눔스퀘어" panose="020B0600000101010101" charset="-127"/>
                </a:rPr>
                <a:t>취업자들이 </a:t>
              </a:r>
              <a:r>
                <a:rPr lang="ko-KR" altLang="en-US" sz="1300" b="1" dirty="0" err="1">
                  <a:solidFill>
                    <a:srgbClr val="5072C4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구직시</a:t>
              </a:r>
              <a:r>
                <a:rPr lang="ko-KR" altLang="en-US" sz="1300" b="1" dirty="0">
                  <a:solidFill>
                    <a:srgbClr val="5072C4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endParaRPr lang="en-US" altLang="ko-KR" sz="1300" b="1" dirty="0">
                <a:solidFill>
                  <a:srgbClr val="5072C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algn="ctr"/>
              <a:r>
                <a:rPr lang="ko-KR" altLang="en-US" sz="1300" b="1" dirty="0">
                  <a:solidFill>
                    <a:srgbClr val="5072C4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중요시하는 요소</a:t>
              </a:r>
              <a:r>
                <a:rPr lang="ko-KR" altLang="en-US" b="1" dirty="0">
                  <a:latin typeface="나눔스퀘어" panose="020B0600000101010101" charset="-127"/>
                  <a:ea typeface="나눔스퀘어" panose="020B0600000101010101" charset="-127"/>
                </a:rPr>
                <a:t>를 분야별로</a:t>
              </a:r>
              <a:endParaRPr lang="en-US" altLang="ko-KR" b="1" dirty="0">
                <a:latin typeface="나눔스퀘어" panose="020B0600000101010101" charset="-127"/>
                <a:ea typeface="나눔스퀘어" panose="020B0600000101010101" charset="-127"/>
              </a:endParaRPr>
            </a:p>
            <a:p>
              <a:pPr algn="ctr"/>
              <a:r>
                <a:rPr lang="ko-KR" altLang="en-US" b="1" dirty="0" err="1">
                  <a:latin typeface="나눔스퀘어" panose="020B0600000101010101" charset="-127"/>
                  <a:ea typeface="나눔스퀘어" panose="020B0600000101010101" charset="-127"/>
                </a:rPr>
                <a:t>스케일링하여</a:t>
              </a:r>
              <a:r>
                <a:rPr lang="ko-KR" altLang="en-US" b="1" dirty="0">
                  <a:latin typeface="나눔스퀘어" panose="020B0600000101010101" charset="-127"/>
                  <a:ea typeface="나눔스퀘어" panose="020B0600000101010101" charset="-127"/>
                </a:rPr>
                <a:t> 평균과 비교함</a:t>
              </a:r>
              <a:endParaRPr lang="en-US" altLang="ko-KR" b="1" dirty="0">
                <a:latin typeface="나눔스퀘어" panose="020B0600000101010101" charset="-127"/>
                <a:ea typeface="나눔스퀘어" panose="020B0600000101010101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BA9A86-A389-45AE-91FD-C44904D4E07A}"/>
                </a:ext>
              </a:extLst>
            </p:cNvPr>
            <p:cNvSpPr txBox="1"/>
            <p:nvPr/>
          </p:nvSpPr>
          <p:spPr>
            <a:xfrm>
              <a:off x="6998315" y="3313239"/>
              <a:ext cx="3663288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" panose="020B0600000101010101" charset="-127"/>
                  <a:ea typeface="나눔스퀘어" panose="020B0600000101010101" charset="-127"/>
                </a:rPr>
                <a:t>구직자와 취업자 모두</a:t>
              </a:r>
              <a:endParaRPr lang="en-US" altLang="ko-KR" dirty="0">
                <a:latin typeface="나눔스퀘어" panose="020B0600000101010101" charset="-127"/>
                <a:ea typeface="나눔스퀘어" panose="020B0600000101010101" charset="-127"/>
              </a:endParaRPr>
            </a:p>
            <a:p>
              <a:pPr algn="ctr"/>
              <a:endParaRPr lang="en-US" altLang="ko-KR" dirty="0">
                <a:latin typeface="나눔스퀘어" panose="020B0600000101010101" charset="-127"/>
                <a:ea typeface="나눔스퀘어" panose="020B0600000101010101" charset="-127"/>
              </a:endParaRPr>
            </a:p>
            <a:p>
              <a:pPr algn="ctr"/>
              <a:r>
                <a:rPr lang="ko-KR" altLang="en-US" b="1" dirty="0">
                  <a:latin typeface="나눔스퀘어" panose="020B0600000101010101" charset="-127"/>
                  <a:ea typeface="나눔스퀘어" panose="020B0600000101010101" charset="-127"/>
                </a:rPr>
                <a:t>능력을 고려하여 취업목표</a:t>
              </a:r>
              <a:r>
                <a:rPr lang="ko-KR" altLang="en-US" dirty="0">
                  <a:latin typeface="나눔스퀘어" panose="020B0600000101010101" charset="-127"/>
                  <a:ea typeface="나눔스퀘어" panose="020B0600000101010101" charset="-127"/>
                </a:rPr>
                <a:t>를 세웠는지</a:t>
              </a:r>
              <a:r>
                <a:rPr lang="en-US" altLang="ko-KR" dirty="0">
                  <a:latin typeface="나눔스퀘어" panose="020B0600000101010101" charset="-127"/>
                  <a:ea typeface="나눔스퀘어" panose="020B0600000101010101" charset="-127"/>
                </a:rPr>
                <a:t>,</a:t>
              </a:r>
            </a:p>
            <a:p>
              <a:pPr algn="ctr"/>
              <a:endParaRPr lang="en-US" altLang="ko-KR" dirty="0">
                <a:latin typeface="나눔스퀘어" panose="020B0600000101010101" charset="-127"/>
                <a:ea typeface="나눔스퀘어" panose="020B0600000101010101" charset="-127"/>
              </a:endParaRPr>
            </a:p>
            <a:p>
              <a:pPr algn="ctr"/>
              <a:r>
                <a:rPr lang="ko-KR" altLang="en-US" b="1" dirty="0">
                  <a:latin typeface="나눔스퀘어" panose="020B0600000101010101" charset="-127"/>
                  <a:ea typeface="나눔스퀘어" panose="020B0600000101010101" charset="-127"/>
                </a:rPr>
                <a:t>직업선택기준</a:t>
              </a:r>
              <a:r>
                <a:rPr lang="ko-KR" altLang="en-US" dirty="0">
                  <a:latin typeface="나눔스퀘어" panose="020B0600000101010101" charset="-127"/>
                  <a:ea typeface="나눔스퀘어" panose="020B0600000101010101" charset="-127"/>
                </a:rPr>
                <a:t>이 명확한지</a:t>
              </a:r>
              <a:r>
                <a:rPr lang="en-US" altLang="ko-KR" dirty="0">
                  <a:latin typeface="나눔스퀘어" panose="020B0600000101010101" charset="-127"/>
                  <a:ea typeface="나눔스퀘어" panose="020B0600000101010101" charset="-127"/>
                </a:rPr>
                <a:t>,</a:t>
              </a:r>
            </a:p>
            <a:p>
              <a:pPr algn="ctr"/>
              <a:endParaRPr lang="en-US" altLang="ko-KR" dirty="0">
                <a:latin typeface="나눔스퀘어" panose="020B0600000101010101" charset="-127"/>
                <a:ea typeface="나눔스퀘어" panose="020B0600000101010101" charset="-127"/>
              </a:endParaRPr>
            </a:p>
            <a:p>
              <a:pPr algn="ctr"/>
              <a:r>
                <a:rPr lang="ko-KR" altLang="en-US" b="1" dirty="0">
                  <a:latin typeface="나눔스퀘어" panose="020B0600000101010101" charset="-127"/>
                  <a:ea typeface="나눔스퀘어" panose="020B0600000101010101" charset="-127"/>
                </a:rPr>
                <a:t>좋아하는 직업</a:t>
              </a:r>
              <a:r>
                <a:rPr lang="ko-KR" altLang="en-US" dirty="0">
                  <a:latin typeface="나눔스퀘어" panose="020B0600000101010101" charset="-127"/>
                  <a:ea typeface="나눔스퀘어" panose="020B0600000101010101" charset="-127"/>
                </a:rPr>
                <a:t>이 명확히 있는지</a:t>
              </a:r>
              <a:r>
                <a:rPr lang="en-US" altLang="ko-KR" dirty="0">
                  <a:latin typeface="나눔스퀘어" panose="020B0600000101010101" charset="-127"/>
                  <a:ea typeface="나눔스퀘어" panose="020B0600000101010101" charset="-127"/>
                </a:rPr>
                <a:t>,</a:t>
              </a:r>
            </a:p>
            <a:p>
              <a:pPr algn="ctr"/>
              <a:endParaRPr lang="en-US" altLang="ko-KR" dirty="0">
                <a:latin typeface="나눔스퀘어" panose="020B0600000101010101" charset="-127"/>
                <a:ea typeface="나눔스퀘어" panose="020B0600000101010101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charset="-127"/>
                  <a:ea typeface="나눔스퀘어" panose="020B0600000101010101" charset="-127"/>
                </a:rPr>
                <a:t>미래에 </a:t>
              </a:r>
              <a:r>
                <a:rPr lang="ko-KR" altLang="en-US" b="1" dirty="0">
                  <a:latin typeface="나눔스퀘어" panose="020B0600000101010101" charset="-127"/>
                  <a:ea typeface="나눔스퀘어" panose="020B0600000101010101" charset="-127"/>
                </a:rPr>
                <a:t>직업적 목표</a:t>
              </a:r>
              <a:r>
                <a:rPr lang="ko-KR" altLang="en-US" dirty="0">
                  <a:latin typeface="나눔스퀘어" panose="020B0600000101010101" charset="-127"/>
                  <a:ea typeface="나눔스퀘어" panose="020B0600000101010101" charset="-127"/>
                </a:rPr>
                <a:t>가 있는지</a:t>
              </a:r>
              <a:endParaRPr lang="en-US" altLang="ko-KR" dirty="0">
                <a:latin typeface="나눔스퀘어" panose="020B0600000101010101" charset="-127"/>
                <a:ea typeface="나눔스퀘어" panose="020B0600000101010101" charset="-127"/>
              </a:endParaRPr>
            </a:p>
            <a:p>
              <a:pPr algn="ctr"/>
              <a:endParaRPr lang="en-US" altLang="ko-KR" dirty="0">
                <a:latin typeface="나눔스퀘어" panose="020B0600000101010101" charset="-127"/>
                <a:ea typeface="나눔스퀘어" panose="020B0600000101010101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charset="-127"/>
                  <a:ea typeface="나눔스퀘어" panose="020B0600000101010101" charset="-127"/>
                </a:rPr>
                <a:t>분야에서 높은 중요도를 둠</a:t>
              </a:r>
              <a:endParaRPr lang="en-US" altLang="ko-KR" dirty="0">
                <a:latin typeface="나눔스퀘어" panose="020B0600000101010101" charset="-127"/>
                <a:ea typeface="나눔스퀘어" panose="020B0600000101010101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5847C93-E480-412D-8CBB-11733EF24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78" y="1281954"/>
            <a:ext cx="4525475" cy="274461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B9899EF-80D9-4D7F-A6FE-141602D48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78" y="4113383"/>
            <a:ext cx="4525475" cy="2744617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17673077-8E69-498E-A786-509F92AD30E6}"/>
              </a:ext>
            </a:extLst>
          </p:cNvPr>
          <p:cNvGrpSpPr/>
          <p:nvPr/>
        </p:nvGrpSpPr>
        <p:grpSpPr>
          <a:xfrm>
            <a:off x="6563009" y="1772678"/>
            <a:ext cx="4533900" cy="4681409"/>
            <a:chOff x="3550212" y="2576562"/>
            <a:chExt cx="5093917" cy="1720115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8D5B222-BEA1-4812-8EA8-6F98C1208EE6}"/>
                </a:ext>
              </a:extLst>
            </p:cNvPr>
            <p:cNvGrpSpPr/>
            <p:nvPr/>
          </p:nvGrpSpPr>
          <p:grpSpPr>
            <a:xfrm>
              <a:off x="3550212" y="2576562"/>
              <a:ext cx="135302" cy="1704875"/>
              <a:chOff x="3876040" y="1767840"/>
              <a:chExt cx="217905" cy="3322320"/>
            </a:xfrm>
          </p:grpSpPr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6DDE1538-00D5-4A46-A271-59FF53E22C60}"/>
                  </a:ext>
                </a:extLst>
              </p:cNvPr>
              <p:cNvCxnSpPr/>
              <p:nvPr/>
            </p:nvCxnSpPr>
            <p:spPr>
              <a:xfrm>
                <a:off x="3891280" y="1767840"/>
                <a:ext cx="0" cy="3322320"/>
              </a:xfrm>
              <a:prstGeom prst="line">
                <a:avLst/>
              </a:prstGeom>
              <a:ln w="317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4747D574-F8D0-48D8-B03C-873A2E46C6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7945" y="1783080"/>
                <a:ext cx="216000" cy="0"/>
              </a:xfrm>
              <a:prstGeom prst="line">
                <a:avLst/>
              </a:prstGeom>
              <a:ln w="317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A83C31AF-6867-40B0-B6B8-D509094BA5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6040" y="5090160"/>
                <a:ext cx="216000" cy="0"/>
              </a:xfrm>
              <a:prstGeom prst="line">
                <a:avLst/>
              </a:prstGeom>
              <a:ln w="317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C17FF0FA-94CF-4485-8468-B316FB6015A7}"/>
                </a:ext>
              </a:extLst>
            </p:cNvPr>
            <p:cNvGrpSpPr/>
            <p:nvPr/>
          </p:nvGrpSpPr>
          <p:grpSpPr>
            <a:xfrm flipH="1">
              <a:off x="8508827" y="2591802"/>
              <a:ext cx="135302" cy="1704875"/>
              <a:chOff x="3876040" y="1767840"/>
              <a:chExt cx="217905" cy="3322320"/>
            </a:xfrm>
          </p:grpSpPr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2E5F1197-9A80-4C29-B6E2-ADB9AB152B5F}"/>
                  </a:ext>
                </a:extLst>
              </p:cNvPr>
              <p:cNvCxnSpPr/>
              <p:nvPr/>
            </p:nvCxnSpPr>
            <p:spPr>
              <a:xfrm>
                <a:off x="3891280" y="1767840"/>
                <a:ext cx="0" cy="3322320"/>
              </a:xfrm>
              <a:prstGeom prst="line">
                <a:avLst/>
              </a:prstGeom>
              <a:ln w="317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07CE4633-CF01-45D6-95E0-8B193701C6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7945" y="1783080"/>
                <a:ext cx="216000" cy="0"/>
              </a:xfrm>
              <a:prstGeom prst="line">
                <a:avLst/>
              </a:prstGeom>
              <a:ln w="317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29041A64-39FD-424E-9714-8AB4B655A2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6040" y="5090160"/>
                <a:ext cx="216000" cy="0"/>
              </a:xfrm>
              <a:prstGeom prst="line">
                <a:avLst/>
              </a:prstGeom>
              <a:ln w="317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9E34A01-CD97-4252-BFD9-7950434E0060}"/>
              </a:ext>
            </a:extLst>
          </p:cNvPr>
          <p:cNvGrpSpPr/>
          <p:nvPr/>
        </p:nvGrpSpPr>
        <p:grpSpPr>
          <a:xfrm>
            <a:off x="3888990" y="293337"/>
            <a:ext cx="4340995" cy="871962"/>
            <a:chOff x="3888990" y="293337"/>
            <a:chExt cx="4340995" cy="87196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AD8C355-851D-466D-9221-8C8C83623781}"/>
                </a:ext>
              </a:extLst>
            </p:cNvPr>
            <p:cNvSpPr txBox="1"/>
            <p:nvPr/>
          </p:nvSpPr>
          <p:spPr>
            <a:xfrm>
              <a:off x="4035983" y="703116"/>
              <a:ext cx="4120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</a:rPr>
                <a:t>취업계획</a:t>
              </a:r>
              <a:r>
                <a:rPr lang="en-US" altLang="ko-KR" sz="2000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</a:rPr>
                <a:t>/</a:t>
              </a:r>
              <a:r>
                <a:rPr lang="ko-KR" altLang="en-US" sz="2000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</a:rPr>
                <a:t>목표의 명확도 비교</a:t>
              </a: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711F36A3-F9E5-44D9-BCD7-A522F974EAFF}"/>
                </a:ext>
              </a:extLst>
            </p:cNvPr>
            <p:cNvCxnSpPr/>
            <p:nvPr/>
          </p:nvCxnSpPr>
          <p:spPr>
            <a:xfrm>
              <a:off x="3888991" y="641043"/>
              <a:ext cx="4340994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874AD3D8-9384-4D3C-8723-2BED6550A942}"/>
                </a:ext>
              </a:extLst>
            </p:cNvPr>
            <p:cNvCxnSpPr/>
            <p:nvPr/>
          </p:nvCxnSpPr>
          <p:spPr>
            <a:xfrm>
              <a:off x="3888990" y="1165299"/>
              <a:ext cx="4340994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73BBCC87-1C5D-429C-B46D-A0C5F7A808AA}"/>
                </a:ext>
              </a:extLst>
            </p:cNvPr>
            <p:cNvGrpSpPr/>
            <p:nvPr/>
          </p:nvGrpSpPr>
          <p:grpSpPr>
            <a:xfrm>
              <a:off x="3937115" y="819432"/>
              <a:ext cx="166028" cy="157173"/>
              <a:chOff x="3937115" y="819432"/>
              <a:chExt cx="166028" cy="157173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48" name="모서리가 둥근 직사각형 124">
                <a:extLst>
                  <a:ext uri="{FF2B5EF4-FFF2-40B4-BE49-F238E27FC236}">
                    <a16:creationId xmlns:a16="http://schemas.microsoft.com/office/drawing/2014/main" id="{D9E592D0-0BD3-479B-99A6-99CB2060F0DC}"/>
                  </a:ext>
                </a:extLst>
              </p:cNvPr>
              <p:cNvSpPr/>
              <p:nvPr/>
            </p:nvSpPr>
            <p:spPr>
              <a:xfrm>
                <a:off x="3937115" y="819432"/>
                <a:ext cx="166028" cy="157173"/>
              </a:xfrm>
              <a:prstGeom prst="roundRect">
                <a:avLst>
                  <a:gd name="adj" fmla="val 355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F02E1F27-8989-4A45-B464-415AD06A1A14}"/>
                  </a:ext>
                </a:extLst>
              </p:cNvPr>
              <p:cNvGrpSpPr/>
              <p:nvPr/>
            </p:nvGrpSpPr>
            <p:grpSpPr>
              <a:xfrm>
                <a:off x="3998222" y="858620"/>
                <a:ext cx="43815" cy="78797"/>
                <a:chOff x="3949065" y="866631"/>
                <a:chExt cx="43815" cy="78797"/>
              </a:xfrm>
              <a:grpFill/>
            </p:grpSpPr>
            <p:cxnSp>
              <p:nvCxnSpPr>
                <p:cNvPr id="50" name="직선 연결선 49">
                  <a:extLst>
                    <a:ext uri="{FF2B5EF4-FFF2-40B4-BE49-F238E27FC236}">
                      <a16:creationId xmlns:a16="http://schemas.microsoft.com/office/drawing/2014/main" id="{F58F09A7-ED6F-4136-9784-5AF22871824F}"/>
                    </a:ext>
                  </a:extLst>
                </p:cNvPr>
                <p:cNvCxnSpPr/>
                <p:nvPr/>
              </p:nvCxnSpPr>
              <p:spPr>
                <a:xfrm>
                  <a:off x="3949065" y="866631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직선 연결선 50">
                  <a:extLst>
                    <a:ext uri="{FF2B5EF4-FFF2-40B4-BE49-F238E27FC236}">
                      <a16:creationId xmlns:a16="http://schemas.microsoft.com/office/drawing/2014/main" id="{F9F5AFFB-9D4A-4EFE-A55E-5072A71B8279}"/>
                    </a:ext>
                  </a:extLst>
                </p:cNvPr>
                <p:cNvCxnSpPr/>
                <p:nvPr/>
              </p:nvCxnSpPr>
              <p:spPr>
                <a:xfrm flipV="1">
                  <a:off x="3949065" y="901613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6" name="사각형: 둥근 모서리 4">
              <a:extLst>
                <a:ext uri="{FF2B5EF4-FFF2-40B4-BE49-F238E27FC236}">
                  <a16:creationId xmlns:a16="http://schemas.microsoft.com/office/drawing/2014/main" id="{CEE70051-4416-4C7B-8799-87CEBD73B783}"/>
                </a:ext>
              </a:extLst>
            </p:cNvPr>
            <p:cNvSpPr/>
            <p:nvPr/>
          </p:nvSpPr>
          <p:spPr>
            <a:xfrm>
              <a:off x="4846462" y="293337"/>
              <a:ext cx="2509697" cy="280734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7403C7B-A6E7-40AB-99A8-F7C3B2EE3C52}"/>
                </a:ext>
              </a:extLst>
            </p:cNvPr>
            <p:cNvSpPr txBox="1"/>
            <p:nvPr/>
          </p:nvSpPr>
          <p:spPr>
            <a:xfrm>
              <a:off x="5532888" y="308463"/>
              <a:ext cx="1136850" cy="2616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spc="300" dirty="0">
                  <a:ln>
                    <a:solidFill>
                      <a:srgbClr val="F1ECE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Medium" pitchFamily="50" charset="-127"/>
                  <a:ea typeface="G마켓 산스 Medium" pitchFamily="50" charset="-127"/>
                </a:rPr>
                <a:t>데이터 활용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5724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A98CEF2-5858-4C19-81B7-EAF4EDAAF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188" y="1288343"/>
            <a:ext cx="4523139" cy="2743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375A610-7C90-41E5-ADA7-A72110B3A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188" y="4025235"/>
            <a:ext cx="4523139" cy="27432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C927C7C-2582-40CF-A1CC-05AE31F2D782}"/>
              </a:ext>
            </a:extLst>
          </p:cNvPr>
          <p:cNvGrpSpPr/>
          <p:nvPr/>
        </p:nvGrpSpPr>
        <p:grpSpPr>
          <a:xfrm>
            <a:off x="7072209" y="2224414"/>
            <a:ext cx="3663288" cy="3601640"/>
            <a:chOff x="7072209" y="2284930"/>
            <a:chExt cx="3663288" cy="360164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F3CFE87-6949-4C56-9387-63A717AED68F}"/>
                </a:ext>
              </a:extLst>
            </p:cNvPr>
            <p:cNvSpPr txBox="1"/>
            <p:nvPr/>
          </p:nvSpPr>
          <p:spPr>
            <a:xfrm>
              <a:off x="7072209" y="2284930"/>
              <a:ext cx="366328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나눔스퀘어" panose="020B0600000101010101" charset="-127"/>
                  <a:ea typeface="나눔스퀘어" panose="020B0600000101010101" charset="-127"/>
                </a:rPr>
                <a:t>구직자</a:t>
              </a:r>
              <a:r>
                <a:rPr lang="en-US" altLang="ko-KR" b="1" dirty="0">
                  <a:latin typeface="나눔스퀘어" panose="020B0600000101010101" charset="-127"/>
                  <a:ea typeface="나눔스퀘어" panose="020B0600000101010101" charset="-127"/>
                </a:rPr>
                <a:t>/</a:t>
              </a:r>
              <a:r>
                <a:rPr lang="ko-KR" altLang="en-US" b="1" dirty="0">
                  <a:latin typeface="나눔스퀘어" panose="020B0600000101010101" charset="-127"/>
                  <a:ea typeface="나눔스퀘어" panose="020B0600000101010101" charset="-127"/>
                </a:rPr>
                <a:t>취업자들의</a:t>
              </a:r>
              <a:endParaRPr lang="en-US" altLang="ko-KR" b="1" dirty="0">
                <a:latin typeface="나눔스퀘어" panose="020B0600000101010101" charset="-127"/>
                <a:ea typeface="나눔스퀘어" panose="020B0600000101010101" charset="-127"/>
              </a:endParaRPr>
            </a:p>
            <a:p>
              <a:pPr algn="ctr"/>
              <a:r>
                <a:rPr lang="ko-KR" altLang="en-US" b="1" dirty="0">
                  <a:latin typeface="나눔스퀘어" panose="020B0600000101010101" charset="-127"/>
                  <a:ea typeface="나눔스퀘어" panose="020B0600000101010101" charset="-127"/>
                </a:rPr>
                <a:t>분야별 </a:t>
              </a:r>
              <a:r>
                <a:rPr lang="ko-KR" altLang="en-US" sz="1300" b="1" dirty="0">
                  <a:solidFill>
                    <a:srgbClr val="5072C4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심리적 안정성</a:t>
              </a:r>
              <a:r>
                <a:rPr lang="ko-KR" altLang="en-US" b="1" dirty="0">
                  <a:latin typeface="나눔스퀘어" panose="020B0600000101010101" charset="-127"/>
                  <a:ea typeface="나눔스퀘어" panose="020B0600000101010101" charset="-127"/>
                </a:rPr>
                <a:t>을</a:t>
              </a:r>
              <a:endParaRPr lang="en-US" altLang="ko-KR" b="1" dirty="0">
                <a:latin typeface="나눔스퀘어" panose="020B0600000101010101" charset="-127"/>
                <a:ea typeface="나눔스퀘어" panose="020B0600000101010101" charset="-127"/>
              </a:endParaRPr>
            </a:p>
            <a:p>
              <a:pPr algn="ctr"/>
              <a:r>
                <a:rPr lang="ko-KR" altLang="en-US" b="1" dirty="0" err="1">
                  <a:latin typeface="나눔스퀘어" panose="020B0600000101010101" charset="-127"/>
                  <a:ea typeface="나눔스퀘어" panose="020B0600000101010101" charset="-127"/>
                </a:rPr>
                <a:t>스케일링하여</a:t>
              </a:r>
              <a:r>
                <a:rPr lang="ko-KR" altLang="en-US" b="1" dirty="0">
                  <a:latin typeface="나눔스퀘어" panose="020B0600000101010101" charset="-127"/>
                  <a:ea typeface="나눔스퀘어" panose="020B0600000101010101" charset="-127"/>
                </a:rPr>
                <a:t> 평균과 비교함</a:t>
              </a:r>
              <a:endParaRPr lang="en-US" altLang="ko-KR" b="1" dirty="0">
                <a:latin typeface="나눔스퀘어" panose="020B0600000101010101" charset="-127"/>
                <a:ea typeface="나눔스퀘어" panose="020B0600000101010101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BA9A86-A389-45AE-91FD-C44904D4E07A}"/>
                </a:ext>
              </a:extLst>
            </p:cNvPr>
            <p:cNvSpPr txBox="1"/>
            <p:nvPr/>
          </p:nvSpPr>
          <p:spPr>
            <a:xfrm>
              <a:off x="7072209" y="3285531"/>
              <a:ext cx="3663288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" panose="020B0600000101010101" charset="-127"/>
                  <a:ea typeface="나눔스퀘어" panose="020B0600000101010101" charset="-127"/>
                </a:rPr>
                <a:t>구직자와 취업자 모두</a:t>
              </a:r>
              <a:endParaRPr lang="en-US" altLang="ko-KR" dirty="0">
                <a:latin typeface="나눔스퀘어" panose="020B0600000101010101" charset="-127"/>
                <a:ea typeface="나눔스퀘어" panose="020B0600000101010101" charset="-127"/>
              </a:endParaRPr>
            </a:p>
            <a:p>
              <a:pPr algn="ctr"/>
              <a:endParaRPr lang="en-US" altLang="ko-KR" dirty="0">
                <a:latin typeface="나눔스퀘어" panose="020B0600000101010101" charset="-127"/>
                <a:ea typeface="나눔스퀘어" panose="020B0600000101010101" charset="-127"/>
              </a:endParaRPr>
            </a:p>
            <a:p>
              <a:pPr algn="ctr"/>
              <a:r>
                <a:rPr lang="ko-KR" altLang="en-US" sz="1300" b="1" dirty="0">
                  <a:solidFill>
                    <a:srgbClr val="5072C4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자신감의 정도</a:t>
              </a:r>
              <a:r>
                <a:rPr lang="ko-KR" altLang="en-US" dirty="0">
                  <a:solidFill>
                    <a:srgbClr val="5072C4"/>
                  </a:solidFill>
                  <a:latin typeface="나눔스퀘어" panose="020B0600000101010101" charset="-127"/>
                  <a:ea typeface="나눔스퀘어" panose="020B0600000101010101" charset="-127"/>
                </a:rPr>
                <a:t> </a:t>
              </a:r>
              <a:r>
                <a:rPr lang="ko-KR" altLang="en-US" dirty="0">
                  <a:latin typeface="나눔스퀘어" panose="020B0600000101010101" charset="-127"/>
                  <a:ea typeface="나눔스퀘어" panose="020B0600000101010101" charset="-127"/>
                </a:rPr>
                <a:t>및 </a:t>
              </a:r>
              <a:endParaRPr lang="en-US" altLang="ko-KR" dirty="0">
                <a:latin typeface="나눔스퀘어" panose="020B0600000101010101" charset="-127"/>
                <a:ea typeface="나눔스퀘어" panose="020B0600000101010101" charset="-127"/>
              </a:endParaRPr>
            </a:p>
            <a:p>
              <a:pPr algn="ctr"/>
              <a:endParaRPr lang="en-US" altLang="ko-KR" dirty="0">
                <a:latin typeface="나눔스퀘어" panose="020B0600000101010101" charset="-127"/>
                <a:ea typeface="나눔스퀘어" panose="020B0600000101010101" charset="-127"/>
              </a:endParaRPr>
            </a:p>
            <a:p>
              <a:pPr algn="ctr"/>
              <a:r>
                <a:rPr lang="ko-KR" altLang="en-US" sz="1300" b="1" dirty="0">
                  <a:solidFill>
                    <a:srgbClr val="5072C4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의지할 사람이 있는지</a:t>
              </a:r>
              <a:r>
                <a:rPr lang="ko-KR" altLang="en-US" dirty="0">
                  <a:latin typeface="나눔스퀘어" panose="020B0600000101010101" charset="-127"/>
                  <a:ea typeface="나눔스퀘어" panose="020B0600000101010101" charset="-127"/>
                </a:rPr>
                <a:t>에 있어 </a:t>
              </a:r>
              <a:endParaRPr lang="en-US" altLang="ko-KR" dirty="0">
                <a:latin typeface="나눔스퀘어" panose="020B0600000101010101" charset="-127"/>
                <a:ea typeface="나눔스퀘어" panose="020B0600000101010101" charset="-127"/>
              </a:endParaRPr>
            </a:p>
            <a:p>
              <a:pPr algn="ctr"/>
              <a:endParaRPr lang="en-US" altLang="ko-KR" dirty="0">
                <a:latin typeface="나눔스퀘어" panose="020B0600000101010101" charset="-127"/>
                <a:ea typeface="나눔스퀘어" panose="020B0600000101010101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charset="-127"/>
                  <a:ea typeface="나눔스퀘어" panose="020B0600000101010101" charset="-127"/>
                </a:rPr>
                <a:t>심리적 안정성에 중요도를 높게 둠</a:t>
              </a:r>
              <a:endParaRPr lang="en-US" altLang="ko-KR" dirty="0">
                <a:latin typeface="나눔스퀘어" panose="020B0600000101010101" charset="-127"/>
                <a:ea typeface="나눔스퀘어" panose="020B0600000101010101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4BAF09-6731-412C-9A51-CBC7C102E27E}"/>
                </a:ext>
              </a:extLst>
            </p:cNvPr>
            <p:cNvSpPr txBox="1"/>
            <p:nvPr/>
          </p:nvSpPr>
          <p:spPr>
            <a:xfrm>
              <a:off x="7072209" y="5147906"/>
              <a:ext cx="366328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>
                      <a:lumMod val="6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사회로부터의 관심 및 지원에 대한 인식</a:t>
              </a:r>
              <a:r>
                <a:rPr lang="ko-KR" altLang="en-US" dirty="0">
                  <a:latin typeface="나눔스퀘어" panose="020B0600000101010101" charset="-127"/>
                  <a:ea typeface="나눔스퀘어" panose="020B0600000101010101" charset="-127"/>
                </a:rPr>
                <a:t>은</a:t>
              </a:r>
              <a:endParaRPr lang="en-US" altLang="ko-KR" dirty="0">
                <a:latin typeface="나눔스퀘어" panose="020B0600000101010101" charset="-127"/>
                <a:ea typeface="나눔스퀘어" panose="020B0600000101010101" charset="-127"/>
              </a:endParaRPr>
            </a:p>
            <a:p>
              <a:pPr algn="ctr"/>
              <a:endParaRPr lang="en-US" altLang="ko-KR" dirty="0">
                <a:latin typeface="나눔스퀘어" panose="020B0600000101010101" charset="-127"/>
                <a:ea typeface="나눔스퀘어" panose="020B0600000101010101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charset="-127"/>
                  <a:ea typeface="나눔스퀘어" panose="020B0600000101010101" charset="-127"/>
                </a:rPr>
                <a:t>심리적 안정성에  큰 중요도를 가지지 않음</a:t>
              </a:r>
              <a:endParaRPr lang="en-US" altLang="ko-KR" dirty="0">
                <a:latin typeface="나눔스퀘어" panose="020B0600000101010101" charset="-127"/>
                <a:ea typeface="나눔스퀘어" panose="020B0600000101010101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AD7B7E1-D6FB-4B96-909E-337FDC8E1FEF}"/>
              </a:ext>
            </a:extLst>
          </p:cNvPr>
          <p:cNvGrpSpPr/>
          <p:nvPr/>
        </p:nvGrpSpPr>
        <p:grpSpPr>
          <a:xfrm>
            <a:off x="6636903" y="1684530"/>
            <a:ext cx="4533900" cy="4681409"/>
            <a:chOff x="3550212" y="2576562"/>
            <a:chExt cx="5093917" cy="1720115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C9BDFEE-79E9-44FE-A0EC-879C5E38CD10}"/>
                </a:ext>
              </a:extLst>
            </p:cNvPr>
            <p:cNvGrpSpPr/>
            <p:nvPr/>
          </p:nvGrpSpPr>
          <p:grpSpPr>
            <a:xfrm>
              <a:off x="3550212" y="2576562"/>
              <a:ext cx="135302" cy="1704875"/>
              <a:chOff x="3876040" y="1767840"/>
              <a:chExt cx="217905" cy="3322320"/>
            </a:xfrm>
          </p:grpSpPr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09BE8D87-DB9A-4172-94BF-666D7571A9A2}"/>
                  </a:ext>
                </a:extLst>
              </p:cNvPr>
              <p:cNvCxnSpPr/>
              <p:nvPr/>
            </p:nvCxnSpPr>
            <p:spPr>
              <a:xfrm>
                <a:off x="3891280" y="1767840"/>
                <a:ext cx="0" cy="3322320"/>
              </a:xfrm>
              <a:prstGeom prst="line">
                <a:avLst/>
              </a:prstGeom>
              <a:ln w="317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333DCE2B-ECBA-43D2-BEB6-2D9B3EB521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7945" y="1783080"/>
                <a:ext cx="216000" cy="0"/>
              </a:xfrm>
              <a:prstGeom prst="line">
                <a:avLst/>
              </a:prstGeom>
              <a:ln w="317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C725BFEB-F8DE-4F8E-BDDB-A511F66699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6040" y="5090160"/>
                <a:ext cx="216000" cy="0"/>
              </a:xfrm>
              <a:prstGeom prst="line">
                <a:avLst/>
              </a:prstGeom>
              <a:ln w="317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1C0E4E1-44B2-4C05-B43C-0B4622BD7057}"/>
                </a:ext>
              </a:extLst>
            </p:cNvPr>
            <p:cNvGrpSpPr/>
            <p:nvPr/>
          </p:nvGrpSpPr>
          <p:grpSpPr>
            <a:xfrm flipH="1">
              <a:off x="8508827" y="2591802"/>
              <a:ext cx="135302" cy="1704875"/>
              <a:chOff x="3876040" y="1767840"/>
              <a:chExt cx="217905" cy="3322320"/>
            </a:xfrm>
          </p:grpSpPr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6FE4224E-60D0-44D0-B5CA-3530D0E6CC9A}"/>
                  </a:ext>
                </a:extLst>
              </p:cNvPr>
              <p:cNvCxnSpPr/>
              <p:nvPr/>
            </p:nvCxnSpPr>
            <p:spPr>
              <a:xfrm>
                <a:off x="3891280" y="1767840"/>
                <a:ext cx="0" cy="3322320"/>
              </a:xfrm>
              <a:prstGeom prst="line">
                <a:avLst/>
              </a:prstGeom>
              <a:ln w="317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4E4B7CC9-72E4-4D59-AABB-C16D7A28AF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7945" y="1783080"/>
                <a:ext cx="216000" cy="0"/>
              </a:xfrm>
              <a:prstGeom prst="line">
                <a:avLst/>
              </a:prstGeom>
              <a:ln w="317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4B79FBE5-E385-4012-8A71-C90B85FF42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6040" y="5090160"/>
                <a:ext cx="216000" cy="0"/>
              </a:xfrm>
              <a:prstGeom prst="line">
                <a:avLst/>
              </a:prstGeom>
              <a:ln w="317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666E0C8-6332-4989-BF35-40F0FF3A0BBC}"/>
              </a:ext>
            </a:extLst>
          </p:cNvPr>
          <p:cNvGrpSpPr/>
          <p:nvPr/>
        </p:nvGrpSpPr>
        <p:grpSpPr>
          <a:xfrm>
            <a:off x="3888990" y="293337"/>
            <a:ext cx="4340995" cy="871962"/>
            <a:chOff x="3888990" y="293337"/>
            <a:chExt cx="4340995" cy="87196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177C1E-F680-484D-A6C9-9E89C79B58AD}"/>
                </a:ext>
              </a:extLst>
            </p:cNvPr>
            <p:cNvSpPr txBox="1"/>
            <p:nvPr/>
          </p:nvSpPr>
          <p:spPr>
            <a:xfrm>
              <a:off x="4695620" y="703116"/>
              <a:ext cx="28007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</a:rPr>
                <a:t>심리적 안정성 비교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131DF2E4-3C98-407B-93A4-D53CB424DA94}"/>
                </a:ext>
              </a:extLst>
            </p:cNvPr>
            <p:cNvCxnSpPr/>
            <p:nvPr/>
          </p:nvCxnSpPr>
          <p:spPr>
            <a:xfrm>
              <a:off x="3888991" y="641043"/>
              <a:ext cx="4340994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6194D4E-A14D-4AFF-8E38-2A74D76945D7}"/>
                </a:ext>
              </a:extLst>
            </p:cNvPr>
            <p:cNvCxnSpPr/>
            <p:nvPr/>
          </p:nvCxnSpPr>
          <p:spPr>
            <a:xfrm>
              <a:off x="3888990" y="1165299"/>
              <a:ext cx="4340994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28A810F-C4DC-467C-AB96-42149D846CB6}"/>
                </a:ext>
              </a:extLst>
            </p:cNvPr>
            <p:cNvGrpSpPr/>
            <p:nvPr/>
          </p:nvGrpSpPr>
          <p:grpSpPr>
            <a:xfrm>
              <a:off x="3937115" y="819432"/>
              <a:ext cx="166028" cy="157173"/>
              <a:chOff x="3937115" y="819432"/>
              <a:chExt cx="166028" cy="157173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28" name="모서리가 둥근 직사각형 124">
                <a:extLst>
                  <a:ext uri="{FF2B5EF4-FFF2-40B4-BE49-F238E27FC236}">
                    <a16:creationId xmlns:a16="http://schemas.microsoft.com/office/drawing/2014/main" id="{6E0A7056-F6BE-4E51-A459-DB5537146774}"/>
                  </a:ext>
                </a:extLst>
              </p:cNvPr>
              <p:cNvSpPr/>
              <p:nvPr/>
            </p:nvSpPr>
            <p:spPr>
              <a:xfrm>
                <a:off x="3937115" y="819432"/>
                <a:ext cx="166028" cy="157173"/>
              </a:xfrm>
              <a:prstGeom prst="roundRect">
                <a:avLst>
                  <a:gd name="adj" fmla="val 355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4967427F-B72C-4088-81DC-E9D467F1DFB2}"/>
                  </a:ext>
                </a:extLst>
              </p:cNvPr>
              <p:cNvGrpSpPr/>
              <p:nvPr/>
            </p:nvGrpSpPr>
            <p:grpSpPr>
              <a:xfrm>
                <a:off x="3998222" y="858620"/>
                <a:ext cx="43815" cy="78797"/>
                <a:chOff x="3949065" y="866631"/>
                <a:chExt cx="43815" cy="78797"/>
              </a:xfrm>
              <a:grpFill/>
            </p:grpSpPr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9AF21996-C409-4E60-A935-0A4E29C4DE3D}"/>
                    </a:ext>
                  </a:extLst>
                </p:cNvPr>
                <p:cNvCxnSpPr/>
                <p:nvPr/>
              </p:nvCxnSpPr>
              <p:spPr>
                <a:xfrm>
                  <a:off x="3949065" y="866631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378F0839-D137-4D06-85D1-D743356B07DA}"/>
                    </a:ext>
                  </a:extLst>
                </p:cNvPr>
                <p:cNvCxnSpPr/>
                <p:nvPr/>
              </p:nvCxnSpPr>
              <p:spPr>
                <a:xfrm flipV="1">
                  <a:off x="3949065" y="901613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6" name="사각형: 둥근 모서리 4">
              <a:extLst>
                <a:ext uri="{FF2B5EF4-FFF2-40B4-BE49-F238E27FC236}">
                  <a16:creationId xmlns:a16="http://schemas.microsoft.com/office/drawing/2014/main" id="{DED89CA3-E14C-43E4-899B-1EC227C6EABF}"/>
                </a:ext>
              </a:extLst>
            </p:cNvPr>
            <p:cNvSpPr/>
            <p:nvPr/>
          </p:nvSpPr>
          <p:spPr>
            <a:xfrm>
              <a:off x="4846462" y="293337"/>
              <a:ext cx="2509697" cy="280734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B85D1E3-7467-46CE-9238-0A5500E4A400}"/>
                </a:ext>
              </a:extLst>
            </p:cNvPr>
            <p:cNvSpPr txBox="1"/>
            <p:nvPr/>
          </p:nvSpPr>
          <p:spPr>
            <a:xfrm>
              <a:off x="5532888" y="308463"/>
              <a:ext cx="1136850" cy="2616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spc="300" dirty="0">
                  <a:ln>
                    <a:solidFill>
                      <a:srgbClr val="F1ECE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Medium" pitchFamily="50" charset="-127"/>
                  <a:ea typeface="G마켓 산스 Medium" pitchFamily="50" charset="-127"/>
                </a:rPr>
                <a:t>데이터 활용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947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2"/>
          <p:cNvSpPr txBox="1"/>
          <p:nvPr/>
        </p:nvSpPr>
        <p:spPr>
          <a:xfrm>
            <a:off x="1006817" y="2983378"/>
            <a:ext cx="337305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sz="1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700" name="Google Shape;700;p2"/>
          <p:cNvGrpSpPr/>
          <p:nvPr/>
        </p:nvGrpSpPr>
        <p:grpSpPr>
          <a:xfrm>
            <a:off x="4450439" y="885516"/>
            <a:ext cx="3324746" cy="1845766"/>
            <a:chOff x="3846616" y="872817"/>
            <a:chExt cx="3324746" cy="1845766"/>
          </a:xfrm>
        </p:grpSpPr>
        <p:sp>
          <p:nvSpPr>
            <p:cNvPr id="701" name="Google Shape;701;p2"/>
            <p:cNvSpPr/>
            <p:nvPr/>
          </p:nvSpPr>
          <p:spPr>
            <a:xfrm>
              <a:off x="3846616" y="872817"/>
              <a:ext cx="799368" cy="799366"/>
            </a:xfrm>
            <a:prstGeom prst="diamond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2"/>
            <p:cNvSpPr txBox="1"/>
            <p:nvPr/>
          </p:nvSpPr>
          <p:spPr>
            <a:xfrm>
              <a:off x="4760242" y="1041668"/>
              <a:ext cx="24111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 err="1">
                  <a:solidFill>
                    <a:schemeClr val="lt1"/>
                  </a:solidFill>
                  <a:latin typeface="G마켓 산스 Medium" pitchFamily="50" charset="-127"/>
                  <a:ea typeface="G마켓 산스 Medium" pitchFamily="50" charset="-127"/>
                  <a:sym typeface="Arial"/>
                </a:rPr>
                <a:t>기획</a:t>
              </a:r>
              <a:r>
                <a:rPr lang="en-US" sz="1800" b="1" dirty="0">
                  <a:solidFill>
                    <a:schemeClr val="lt1"/>
                  </a:solidFill>
                  <a:latin typeface="G마켓 산스 Medium" pitchFamily="50" charset="-127"/>
                  <a:ea typeface="G마켓 산스 Medium" pitchFamily="50" charset="-127"/>
                  <a:sym typeface="Arial"/>
                </a:rPr>
                <a:t> </a:t>
              </a:r>
              <a:r>
                <a:rPr lang="en-US" sz="1800" b="1" dirty="0" err="1">
                  <a:solidFill>
                    <a:schemeClr val="lt1"/>
                  </a:solidFill>
                  <a:latin typeface="G마켓 산스 Medium" pitchFamily="50" charset="-127"/>
                  <a:ea typeface="G마켓 산스 Medium" pitchFamily="50" charset="-127"/>
                  <a:sym typeface="Arial"/>
                </a:rPr>
                <a:t>배경</a:t>
              </a:r>
              <a:r>
                <a:rPr lang="en-US" sz="1800" b="1" dirty="0">
                  <a:solidFill>
                    <a:schemeClr val="lt1"/>
                  </a:solidFill>
                  <a:latin typeface="G마켓 산스 Medium" pitchFamily="50" charset="-127"/>
                  <a:ea typeface="G마켓 산스 Medium" pitchFamily="50" charset="-127"/>
                  <a:sym typeface="Arial"/>
                </a:rPr>
                <a:t> 및 </a:t>
              </a:r>
              <a:r>
                <a:rPr lang="en-US" sz="1800" b="1" dirty="0" err="1">
                  <a:solidFill>
                    <a:schemeClr val="lt1"/>
                  </a:solidFill>
                  <a:latin typeface="G마켓 산스 Medium" pitchFamily="50" charset="-127"/>
                  <a:ea typeface="G마켓 산스 Medium" pitchFamily="50" charset="-127"/>
                  <a:sym typeface="Arial"/>
                </a:rPr>
                <a:t>목표</a:t>
              </a:r>
              <a:endParaRPr dirty="0">
                <a:latin typeface="G마켓 산스 Medium" pitchFamily="50" charset="-127"/>
                <a:ea typeface="G마켓 산스 Medium" pitchFamily="50" charset="-127"/>
              </a:endParaRPr>
            </a:p>
          </p:txBody>
        </p:sp>
        <p:sp>
          <p:nvSpPr>
            <p:cNvPr id="703" name="Google Shape;703;p2"/>
            <p:cNvSpPr txBox="1"/>
            <p:nvPr/>
          </p:nvSpPr>
          <p:spPr>
            <a:xfrm>
              <a:off x="4531726" y="1672183"/>
              <a:ext cx="2639636" cy="10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spAutoFit/>
            </a:bodyPr>
            <a:lstStyle/>
            <a:p>
              <a:pPr marL="1714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Noto Sans Symbols"/>
                <a:buChar char="✔"/>
              </a:pPr>
              <a:r>
                <a:rPr lang="ko-KR" altLang="en-US" sz="1200" dirty="0">
                  <a:solidFill>
                    <a:schemeClr val="lt1"/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기획 배경</a:t>
              </a:r>
              <a:endParaRPr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171450" marR="0" lvl="0" indent="-952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oto Sans Symbols"/>
                <a:buNone/>
              </a:pPr>
              <a:endParaRPr sz="1200" dirty="0">
                <a:solidFill>
                  <a:schemeClr val="lt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sym typeface="Arial"/>
              </a:endParaRPr>
            </a:p>
            <a:p>
              <a:pPr marL="1714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Noto Sans Symbols"/>
                <a:buChar char="✔"/>
              </a:pPr>
              <a:r>
                <a:rPr lang="ko-KR" altLang="en-US" sz="1200" dirty="0">
                  <a:solidFill>
                    <a:schemeClr val="lt1"/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기획 목표</a:t>
              </a:r>
              <a:endParaRPr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171450" marR="0" lvl="0" indent="-952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oto Sans Symbols"/>
                <a:buNone/>
              </a:pPr>
              <a:endParaRPr sz="1200" dirty="0">
                <a:solidFill>
                  <a:schemeClr val="lt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  <a:sym typeface="Arial"/>
              </a:endParaRPr>
            </a:p>
            <a:p>
              <a:pPr marL="1714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Noto Sans Symbols"/>
                <a:buChar char="✔"/>
              </a:pPr>
              <a:r>
                <a:rPr lang="en-US" sz="1200" dirty="0">
                  <a:solidFill>
                    <a:schemeClr val="lt1"/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WBS</a:t>
              </a:r>
              <a:endParaRPr sz="1200" dirty="0">
                <a:solidFill>
                  <a:schemeClr val="lt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704" name="Google Shape;704;p2"/>
            <p:cNvSpPr txBox="1"/>
            <p:nvPr/>
          </p:nvSpPr>
          <p:spPr>
            <a:xfrm>
              <a:off x="3960874" y="1041668"/>
              <a:ext cx="57085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5" name="Google Shape;705;p2"/>
          <p:cNvGrpSpPr/>
          <p:nvPr/>
        </p:nvGrpSpPr>
        <p:grpSpPr>
          <a:xfrm>
            <a:off x="8177058" y="885516"/>
            <a:ext cx="3324746" cy="1814988"/>
            <a:chOff x="3846616" y="872817"/>
            <a:chExt cx="3324746" cy="1814988"/>
          </a:xfrm>
        </p:grpSpPr>
        <p:sp>
          <p:nvSpPr>
            <p:cNvPr id="706" name="Google Shape;706;p2"/>
            <p:cNvSpPr/>
            <p:nvPr/>
          </p:nvSpPr>
          <p:spPr>
            <a:xfrm>
              <a:off x="3846616" y="872817"/>
              <a:ext cx="799368" cy="799366"/>
            </a:xfrm>
            <a:prstGeom prst="diamond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2"/>
            <p:cNvSpPr txBox="1"/>
            <p:nvPr/>
          </p:nvSpPr>
          <p:spPr>
            <a:xfrm>
              <a:off x="4760242" y="1041668"/>
              <a:ext cx="241112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 err="1">
                  <a:solidFill>
                    <a:schemeClr val="lt1"/>
                  </a:solidFill>
                  <a:latin typeface="G마켓 산스 Medium" pitchFamily="50" charset="-127"/>
                  <a:ea typeface="G마켓 산스 Medium" pitchFamily="50" charset="-127"/>
                  <a:sym typeface="Arial"/>
                </a:rPr>
                <a:t>데이터</a:t>
              </a:r>
              <a:r>
                <a:rPr lang="en-US" sz="1800" b="1" dirty="0">
                  <a:solidFill>
                    <a:schemeClr val="lt1"/>
                  </a:solidFill>
                  <a:latin typeface="G마켓 산스 Medium" pitchFamily="50" charset="-127"/>
                  <a:ea typeface="G마켓 산스 Medium" pitchFamily="50" charset="-127"/>
                  <a:sym typeface="Arial"/>
                </a:rPr>
                <a:t> </a:t>
              </a:r>
              <a:r>
                <a:rPr lang="en-US" sz="1800" b="1" dirty="0" err="1">
                  <a:solidFill>
                    <a:schemeClr val="lt1"/>
                  </a:solidFill>
                  <a:latin typeface="G마켓 산스 Medium" pitchFamily="50" charset="-127"/>
                  <a:ea typeface="G마켓 산스 Medium" pitchFamily="50" charset="-127"/>
                  <a:sym typeface="Arial"/>
                </a:rPr>
                <a:t>활용</a:t>
              </a:r>
              <a:endParaRPr sz="1200" dirty="0">
                <a:latin typeface="G마켓 산스 Medium" pitchFamily="50" charset="-127"/>
                <a:ea typeface="G마켓 산스 Medium" pitchFamily="50" charset="-127"/>
              </a:endParaRPr>
            </a:p>
          </p:txBody>
        </p:sp>
        <p:sp>
          <p:nvSpPr>
            <p:cNvPr id="708" name="Google Shape;708;p2"/>
            <p:cNvSpPr txBox="1"/>
            <p:nvPr/>
          </p:nvSpPr>
          <p:spPr>
            <a:xfrm>
              <a:off x="4531726" y="1672183"/>
              <a:ext cx="2639636" cy="10156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spAutoFit/>
            </a:bodyPr>
            <a:lstStyle/>
            <a:p>
              <a:pPr marL="1714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Noto Sans Symbols"/>
                <a:buChar char="✔"/>
              </a:pPr>
              <a:r>
                <a:rPr lang="ko-KR" altLang="en-US" sz="1200" dirty="0">
                  <a:solidFill>
                    <a:schemeClr val="lt1"/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데이터 분석 기획</a:t>
              </a:r>
              <a:endParaRPr sz="1200" dirty="0">
                <a:solidFill>
                  <a:schemeClr val="lt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171450" marR="0" lvl="0" indent="-952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oto Sans Symbols"/>
                <a:buNone/>
              </a:pPr>
              <a:endParaRPr sz="1200" dirty="0">
                <a:solidFill>
                  <a:schemeClr val="lt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1714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Noto Sans Symbols"/>
                <a:buChar char="✔"/>
              </a:pPr>
              <a:r>
                <a:rPr lang="ko-KR" altLang="en-US" sz="1200" dirty="0">
                  <a:solidFill>
                    <a:schemeClr val="lt1"/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데이터 가공</a:t>
              </a:r>
              <a:endParaRPr sz="1200" dirty="0">
                <a:solidFill>
                  <a:schemeClr val="lt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171450" marR="0" lvl="0" indent="-952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oto Sans Symbols"/>
                <a:buNone/>
              </a:pPr>
              <a:endParaRPr sz="1200" dirty="0">
                <a:solidFill>
                  <a:schemeClr val="lt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1714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Noto Sans Symbols"/>
                <a:buChar char="✔"/>
              </a:pPr>
              <a:r>
                <a:rPr lang="ko-KR" altLang="en-US" sz="1200" dirty="0">
                  <a:solidFill>
                    <a:schemeClr val="lt1"/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시각화</a:t>
              </a:r>
              <a:endParaRPr sz="1200" dirty="0">
                <a:solidFill>
                  <a:schemeClr val="lt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709" name="Google Shape;709;p2"/>
            <p:cNvSpPr txBox="1"/>
            <p:nvPr/>
          </p:nvSpPr>
          <p:spPr>
            <a:xfrm>
              <a:off x="3960874" y="1041668"/>
              <a:ext cx="57085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0" name="Google Shape;710;p2"/>
          <p:cNvGrpSpPr/>
          <p:nvPr/>
        </p:nvGrpSpPr>
        <p:grpSpPr>
          <a:xfrm>
            <a:off x="4450439" y="3758788"/>
            <a:ext cx="3324746" cy="1845766"/>
            <a:chOff x="3846616" y="872817"/>
            <a:chExt cx="3324746" cy="1845766"/>
          </a:xfrm>
        </p:grpSpPr>
        <p:sp>
          <p:nvSpPr>
            <p:cNvPr id="711" name="Google Shape;711;p2"/>
            <p:cNvSpPr/>
            <p:nvPr/>
          </p:nvSpPr>
          <p:spPr>
            <a:xfrm>
              <a:off x="3846616" y="872817"/>
              <a:ext cx="799368" cy="799366"/>
            </a:xfrm>
            <a:prstGeom prst="diamond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2"/>
            <p:cNvSpPr txBox="1"/>
            <p:nvPr/>
          </p:nvSpPr>
          <p:spPr>
            <a:xfrm>
              <a:off x="4760242" y="1041668"/>
              <a:ext cx="241112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b="1" dirty="0">
                  <a:solidFill>
                    <a:schemeClr val="lt1"/>
                  </a:solidFill>
                  <a:latin typeface="G마켓 산스 Medium" pitchFamily="50" charset="-127"/>
                  <a:ea typeface="G마켓 산스 Medium" pitchFamily="50" charset="-127"/>
                </a:rPr>
                <a:t>모델링 및 성능평가</a:t>
              </a:r>
              <a:endParaRPr dirty="0">
                <a:latin typeface="G마켓 산스 Medium" pitchFamily="50" charset="-127"/>
                <a:ea typeface="G마켓 산스 Medium" pitchFamily="50" charset="-127"/>
              </a:endParaRPr>
            </a:p>
          </p:txBody>
        </p:sp>
        <p:sp>
          <p:nvSpPr>
            <p:cNvPr id="713" name="Google Shape;713;p2"/>
            <p:cNvSpPr txBox="1"/>
            <p:nvPr/>
          </p:nvSpPr>
          <p:spPr>
            <a:xfrm>
              <a:off x="4531726" y="1672183"/>
              <a:ext cx="2639636" cy="10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spAutoFit/>
            </a:bodyPr>
            <a:lstStyle/>
            <a:p>
              <a:pPr marL="1714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Noto Sans Symbols"/>
                <a:buChar char="✔"/>
              </a:pPr>
              <a:r>
                <a:rPr lang="ko-KR" altLang="en-US" sz="1200" dirty="0">
                  <a:solidFill>
                    <a:schemeClr val="lt1"/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취업예측모델</a:t>
              </a:r>
              <a:endParaRPr sz="1200" dirty="0">
                <a:solidFill>
                  <a:schemeClr val="lt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171450" marR="0" lvl="0" indent="-952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oto Sans Symbols"/>
                <a:buNone/>
              </a:pPr>
              <a:endParaRPr sz="1200" dirty="0">
                <a:solidFill>
                  <a:schemeClr val="lt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1714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Noto Sans Symbols"/>
                <a:buChar char="✔"/>
              </a:pPr>
              <a:r>
                <a:rPr lang="ko-KR" altLang="en-US" sz="1200" dirty="0">
                  <a:solidFill>
                    <a:schemeClr val="lt1"/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종사상 지위</a:t>
              </a:r>
              <a:r>
                <a:rPr lang="en-US" altLang="ko-KR" sz="1200" dirty="0">
                  <a:solidFill>
                    <a:schemeClr val="lt1"/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</a:t>
              </a:r>
              <a:r>
                <a:rPr lang="ko-KR" altLang="en-US" sz="1200" dirty="0">
                  <a:solidFill>
                    <a:schemeClr val="lt1"/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분류 예측모델</a:t>
              </a:r>
              <a:endParaRPr sz="1200" dirty="0">
                <a:solidFill>
                  <a:schemeClr val="lt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171450" marR="0" lvl="0" indent="-952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oto Sans Symbols"/>
                <a:buNone/>
              </a:pPr>
              <a:endParaRPr sz="1200" dirty="0">
                <a:solidFill>
                  <a:schemeClr val="lt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1714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Noto Sans Symbols"/>
                <a:buChar char="✔"/>
              </a:pPr>
              <a:r>
                <a:rPr lang="ko-KR" altLang="en-US" sz="1200" dirty="0">
                  <a:solidFill>
                    <a:schemeClr val="lt1"/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기업구분 예측모델</a:t>
              </a:r>
              <a:endParaRPr sz="1200" dirty="0">
                <a:solidFill>
                  <a:schemeClr val="lt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714" name="Google Shape;714;p2"/>
            <p:cNvSpPr txBox="1"/>
            <p:nvPr/>
          </p:nvSpPr>
          <p:spPr>
            <a:xfrm>
              <a:off x="3960874" y="1041668"/>
              <a:ext cx="57085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5" name="Google Shape;715;p2"/>
          <p:cNvGrpSpPr/>
          <p:nvPr/>
        </p:nvGrpSpPr>
        <p:grpSpPr>
          <a:xfrm>
            <a:off x="8177058" y="3758788"/>
            <a:ext cx="3797688" cy="1814988"/>
            <a:chOff x="3846616" y="872817"/>
            <a:chExt cx="3797688" cy="1814988"/>
          </a:xfrm>
        </p:grpSpPr>
        <p:sp>
          <p:nvSpPr>
            <p:cNvPr id="716" name="Google Shape;716;p2"/>
            <p:cNvSpPr/>
            <p:nvPr/>
          </p:nvSpPr>
          <p:spPr>
            <a:xfrm>
              <a:off x="3846616" y="872817"/>
              <a:ext cx="799368" cy="799366"/>
            </a:xfrm>
            <a:prstGeom prst="diamond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2"/>
            <p:cNvSpPr txBox="1"/>
            <p:nvPr/>
          </p:nvSpPr>
          <p:spPr>
            <a:xfrm>
              <a:off x="4760241" y="1041668"/>
              <a:ext cx="28840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b="1" dirty="0">
                  <a:solidFill>
                    <a:schemeClr val="lt1"/>
                  </a:solidFill>
                  <a:latin typeface="G마켓 산스 Medium" pitchFamily="50" charset="-127"/>
                  <a:ea typeface="G마켓 산스 Medium" pitchFamily="50" charset="-127"/>
                </a:rPr>
                <a:t>결론</a:t>
              </a:r>
              <a:r>
                <a:rPr lang="en-US" sz="1800" b="1" dirty="0">
                  <a:solidFill>
                    <a:schemeClr val="lt1"/>
                  </a:solidFill>
                  <a:latin typeface="G마켓 산스 Medium" pitchFamily="50" charset="-127"/>
                  <a:ea typeface="G마켓 산스 Medium" pitchFamily="50" charset="-127"/>
                  <a:sym typeface="Arial"/>
                </a:rPr>
                <a:t> 및 </a:t>
              </a:r>
              <a:r>
                <a:rPr lang="ko-KR" altLang="en-US" sz="1800" b="1" dirty="0">
                  <a:solidFill>
                    <a:schemeClr val="lt1"/>
                  </a:solidFill>
                  <a:latin typeface="G마켓 산스 Medium" pitchFamily="50" charset="-127"/>
                  <a:ea typeface="G마켓 산스 Medium" pitchFamily="50" charset="-127"/>
                </a:rPr>
                <a:t>개선사항</a:t>
              </a:r>
              <a:endParaRPr dirty="0">
                <a:latin typeface="G마켓 산스 Medium" pitchFamily="50" charset="-127"/>
                <a:ea typeface="G마켓 산스 Medium" pitchFamily="50" charset="-127"/>
              </a:endParaRPr>
            </a:p>
          </p:txBody>
        </p:sp>
        <p:sp>
          <p:nvSpPr>
            <p:cNvPr id="718" name="Google Shape;718;p2"/>
            <p:cNvSpPr txBox="1"/>
            <p:nvPr/>
          </p:nvSpPr>
          <p:spPr>
            <a:xfrm>
              <a:off x="4531726" y="1672183"/>
              <a:ext cx="2639636" cy="10156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spAutoFit/>
            </a:bodyPr>
            <a:lstStyle/>
            <a:p>
              <a:pPr marL="1714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Noto Sans Symbols"/>
                <a:buChar char="✔"/>
              </a:pPr>
              <a:r>
                <a:rPr lang="ko-KR" altLang="en-US" sz="1200" dirty="0">
                  <a:solidFill>
                    <a:schemeClr val="lt1"/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결론</a:t>
              </a:r>
              <a:endParaRPr sz="1200" dirty="0">
                <a:solidFill>
                  <a:schemeClr val="lt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171450" marR="0" lvl="0" indent="-952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oto Sans Symbols"/>
                <a:buNone/>
              </a:pPr>
              <a:endParaRPr sz="1200" dirty="0">
                <a:solidFill>
                  <a:schemeClr val="lt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1714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Noto Sans Symbols"/>
                <a:buChar char="✔"/>
              </a:pPr>
              <a:r>
                <a:rPr lang="ko-KR" altLang="en-US" sz="1200" dirty="0">
                  <a:solidFill>
                    <a:schemeClr val="lt1"/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한계 및 개선사항</a:t>
              </a:r>
              <a:endParaRPr sz="1200" dirty="0">
                <a:solidFill>
                  <a:schemeClr val="lt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171450" marR="0" lvl="0" indent="-952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oto Sans Symbols"/>
                <a:buNone/>
              </a:pPr>
              <a:endParaRPr sz="1200" dirty="0">
                <a:solidFill>
                  <a:schemeClr val="lt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1714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Noto Sans Symbols"/>
                <a:buChar char="✔"/>
              </a:pPr>
              <a:r>
                <a:rPr lang="ko-KR" altLang="en-US" sz="1200" dirty="0">
                  <a:solidFill>
                    <a:schemeClr val="lt1"/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프로젝트 후기</a:t>
              </a:r>
              <a:r>
                <a:rPr lang="en-US" sz="1200" dirty="0">
                  <a:solidFill>
                    <a:schemeClr val="lt1"/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 </a:t>
              </a:r>
              <a:endParaRPr sz="1200" dirty="0">
                <a:solidFill>
                  <a:schemeClr val="lt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  <p:sp>
          <p:nvSpPr>
            <p:cNvPr id="719" name="Google Shape;719;p2"/>
            <p:cNvSpPr txBox="1"/>
            <p:nvPr/>
          </p:nvSpPr>
          <p:spPr>
            <a:xfrm>
              <a:off x="3960874" y="1041668"/>
              <a:ext cx="57085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53634" y="326252"/>
            <a:ext cx="11583259" cy="6187948"/>
            <a:chOff x="113442" y="205676"/>
            <a:chExt cx="11583259" cy="6187948"/>
          </a:xfrm>
        </p:grpSpPr>
        <p:grpSp>
          <p:nvGrpSpPr>
            <p:cNvPr id="2" name="그룹 1"/>
            <p:cNvGrpSpPr/>
            <p:nvPr/>
          </p:nvGrpSpPr>
          <p:grpSpPr>
            <a:xfrm>
              <a:off x="703421" y="529076"/>
              <a:ext cx="1919236" cy="900198"/>
              <a:chOff x="995890" y="529076"/>
              <a:chExt cx="1326759" cy="900198"/>
            </a:xfrm>
          </p:grpSpPr>
          <p:sp>
            <p:nvSpPr>
              <p:cNvPr id="721" name="Google Shape;721;p2"/>
              <p:cNvSpPr/>
              <p:nvPr/>
            </p:nvSpPr>
            <p:spPr>
              <a:xfrm flipH="1">
                <a:off x="995890" y="529076"/>
                <a:ext cx="1326759" cy="900198"/>
              </a:xfrm>
              <a:custGeom>
                <a:avLst/>
                <a:gdLst/>
                <a:ahLst/>
                <a:cxnLst/>
                <a:rect l="l" t="t" r="r" b="b"/>
                <a:pathLst>
                  <a:path w="2897024" h="2264776" extrusionOk="0">
                    <a:moveTo>
                      <a:pt x="0" y="0"/>
                    </a:moveTo>
                    <a:lnTo>
                      <a:pt x="2897024" y="0"/>
                    </a:lnTo>
                    <a:lnTo>
                      <a:pt x="2897024" y="1891127"/>
                    </a:lnTo>
                    <a:cubicBezTo>
                      <a:pt x="2802822" y="1872712"/>
                      <a:pt x="2847405" y="1801618"/>
                      <a:pt x="2606215" y="1863893"/>
                    </a:cubicBezTo>
                    <a:cubicBezTo>
                      <a:pt x="2365025" y="1926168"/>
                      <a:pt x="1736930" y="2014603"/>
                      <a:pt x="1449884" y="2264776"/>
                    </a:cubicBezTo>
                    <a:cubicBezTo>
                      <a:pt x="1164010" y="2014157"/>
                      <a:pt x="872259" y="1863893"/>
                      <a:pt x="462219" y="1863893"/>
                    </a:cubicBezTo>
                    <a:cubicBezTo>
                      <a:pt x="301614" y="1863893"/>
                      <a:pt x="146393" y="1886946"/>
                      <a:pt x="0" y="193100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p2"/>
              <p:cNvSpPr/>
              <p:nvPr/>
            </p:nvSpPr>
            <p:spPr>
              <a:xfrm flipH="1">
                <a:off x="995890" y="704185"/>
                <a:ext cx="1326759" cy="433258"/>
              </a:xfrm>
              <a:custGeom>
                <a:avLst/>
                <a:gdLst/>
                <a:ahLst/>
                <a:cxnLst/>
                <a:rect l="l" t="t" r="r" b="b"/>
                <a:pathLst>
                  <a:path w="648072" h="243840" extrusionOk="0">
                    <a:moveTo>
                      <a:pt x="0" y="0"/>
                    </a:moveTo>
                    <a:lnTo>
                      <a:pt x="648072" y="0"/>
                    </a:lnTo>
                    <a:lnTo>
                      <a:pt x="648072" y="146327"/>
                    </a:lnTo>
                    <a:lnTo>
                      <a:pt x="359596" y="243840"/>
                    </a:lnTo>
                    <a:lnTo>
                      <a:pt x="0" y="128585"/>
                    </a:lnTo>
                    <a:close/>
                  </a:path>
                </a:pathLst>
              </a:custGeom>
              <a:solidFill>
                <a:schemeClr val="dk1">
                  <a:alpha val="2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23" name="Google Shape;723;p2"/>
            <p:cNvSpPr/>
            <p:nvPr/>
          </p:nvSpPr>
          <p:spPr>
            <a:xfrm flipH="1">
              <a:off x="113442" y="205676"/>
              <a:ext cx="3099195" cy="792507"/>
            </a:xfrm>
            <a:custGeom>
              <a:avLst/>
              <a:gdLst/>
              <a:ahLst/>
              <a:cxnLst/>
              <a:rect l="l" t="t" r="r" b="b"/>
              <a:pathLst>
                <a:path w="1513840" h="487680" extrusionOk="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24" name="Google Shape;724;p2"/>
            <p:cNvCxnSpPr/>
            <p:nvPr/>
          </p:nvCxnSpPr>
          <p:spPr>
            <a:xfrm flipH="1">
              <a:off x="842671" y="474919"/>
              <a:ext cx="768370" cy="289277"/>
            </a:xfrm>
            <a:prstGeom prst="straightConnector1">
              <a:avLst/>
            </a:prstGeom>
            <a:solidFill>
              <a:schemeClr val="accent4"/>
            </a:solidFill>
            <a:ln w="19050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5" name="Google Shape;725;p2"/>
            <p:cNvCxnSpPr/>
            <p:nvPr/>
          </p:nvCxnSpPr>
          <p:spPr>
            <a:xfrm>
              <a:off x="842671" y="753653"/>
              <a:ext cx="3378" cy="5629428"/>
            </a:xfrm>
            <a:prstGeom prst="straightConnector1">
              <a:avLst/>
            </a:prstGeom>
            <a:solidFill>
              <a:schemeClr val="accent4"/>
            </a:solidFill>
            <a:ln w="19050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6" name="Google Shape;726;p2"/>
            <p:cNvCxnSpPr/>
            <p:nvPr/>
          </p:nvCxnSpPr>
          <p:spPr>
            <a:xfrm rot="10800000">
              <a:off x="3969916" y="576056"/>
              <a:ext cx="7726785" cy="10582"/>
            </a:xfrm>
            <a:prstGeom prst="straightConnector1">
              <a:avLst/>
            </a:prstGeom>
            <a:solidFill>
              <a:schemeClr val="accent4"/>
            </a:solidFill>
            <a:ln w="19050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727" name="Google Shape;727;p2"/>
            <p:cNvSpPr/>
            <p:nvPr/>
          </p:nvSpPr>
          <p:spPr>
            <a:xfrm flipH="1">
              <a:off x="3852369" y="2038055"/>
              <a:ext cx="235095" cy="429805"/>
            </a:xfrm>
            <a:custGeom>
              <a:avLst/>
              <a:gdLst/>
              <a:ahLst/>
              <a:cxnLst/>
              <a:rect l="l" t="t" r="r" b="b"/>
              <a:pathLst>
                <a:path w="235095" h="429805" extrusionOk="0">
                  <a:moveTo>
                    <a:pt x="235095" y="429805"/>
                  </a:moveTo>
                  <a:lnTo>
                    <a:pt x="142960" y="109986"/>
                  </a:lnTo>
                  <a:lnTo>
                    <a:pt x="160155" y="102863"/>
                  </a:lnTo>
                  <a:cubicBezTo>
                    <a:pt x="171060" y="91959"/>
                    <a:pt x="177804" y="76895"/>
                    <a:pt x="177804" y="60256"/>
                  </a:cubicBezTo>
                  <a:cubicBezTo>
                    <a:pt x="177804" y="26978"/>
                    <a:pt x="150826" y="0"/>
                    <a:pt x="117548" y="0"/>
                  </a:cubicBezTo>
                  <a:cubicBezTo>
                    <a:pt x="84270" y="0"/>
                    <a:pt x="57292" y="26978"/>
                    <a:pt x="57292" y="60256"/>
                  </a:cubicBezTo>
                  <a:cubicBezTo>
                    <a:pt x="57292" y="76895"/>
                    <a:pt x="64037" y="91959"/>
                    <a:pt x="74941" y="102863"/>
                  </a:cubicBezTo>
                  <a:lnTo>
                    <a:pt x="92135" y="109985"/>
                  </a:lnTo>
                  <a:lnTo>
                    <a:pt x="0" y="429805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28" name="Google Shape;728;p2"/>
            <p:cNvCxnSpPr/>
            <p:nvPr/>
          </p:nvCxnSpPr>
          <p:spPr>
            <a:xfrm flipH="1">
              <a:off x="846049" y="6383081"/>
              <a:ext cx="10850651" cy="0"/>
            </a:xfrm>
            <a:prstGeom prst="straightConnector1">
              <a:avLst/>
            </a:prstGeom>
            <a:solidFill>
              <a:schemeClr val="accent4"/>
            </a:solidFill>
            <a:ln w="19050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9" name="Google Shape;729;p2"/>
            <p:cNvCxnSpPr/>
            <p:nvPr/>
          </p:nvCxnSpPr>
          <p:spPr>
            <a:xfrm>
              <a:off x="11696700" y="586638"/>
              <a:ext cx="0" cy="5806986"/>
            </a:xfrm>
            <a:prstGeom prst="straightConnector1">
              <a:avLst/>
            </a:prstGeom>
            <a:solidFill>
              <a:schemeClr val="accent4"/>
            </a:solidFill>
            <a:ln w="19050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0" name="Google Shape;730;p2"/>
            <p:cNvCxnSpPr/>
            <p:nvPr/>
          </p:nvCxnSpPr>
          <p:spPr>
            <a:xfrm>
              <a:off x="3969916" y="586598"/>
              <a:ext cx="0" cy="1460982"/>
            </a:xfrm>
            <a:prstGeom prst="straightConnector1">
              <a:avLst/>
            </a:prstGeom>
            <a:solidFill>
              <a:schemeClr val="accent4"/>
            </a:solidFill>
            <a:ln w="19050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100881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/>
          <p:cNvGrpSpPr/>
          <p:nvPr/>
        </p:nvGrpSpPr>
        <p:grpSpPr>
          <a:xfrm>
            <a:off x="3888990" y="293337"/>
            <a:ext cx="4340995" cy="871962"/>
            <a:chOff x="3888990" y="293337"/>
            <a:chExt cx="4340995" cy="871962"/>
          </a:xfrm>
        </p:grpSpPr>
        <p:sp>
          <p:nvSpPr>
            <p:cNvPr id="57" name="TextBox 56"/>
            <p:cNvSpPr txBox="1"/>
            <p:nvPr/>
          </p:nvSpPr>
          <p:spPr>
            <a:xfrm>
              <a:off x="4894389" y="703116"/>
              <a:ext cx="24032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</a:rPr>
                <a:t>구직기간과 연봉 </a:t>
              </a:r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3888991" y="641043"/>
              <a:ext cx="4340994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>
              <a:off x="3888990" y="1165299"/>
              <a:ext cx="4340994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68D17E74-73BC-4BBB-9FEA-474B2211D296}"/>
                </a:ext>
              </a:extLst>
            </p:cNvPr>
            <p:cNvGrpSpPr/>
            <p:nvPr/>
          </p:nvGrpSpPr>
          <p:grpSpPr>
            <a:xfrm>
              <a:off x="3937115" y="819432"/>
              <a:ext cx="166028" cy="157173"/>
              <a:chOff x="3937115" y="819432"/>
              <a:chExt cx="166028" cy="157173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69" name="모서리가 둥근 직사각형 124">
                <a:extLst>
                  <a:ext uri="{FF2B5EF4-FFF2-40B4-BE49-F238E27FC236}">
                    <a16:creationId xmlns:a16="http://schemas.microsoft.com/office/drawing/2014/main" id="{584883F2-7D0A-4258-9988-26051162B35D}"/>
                  </a:ext>
                </a:extLst>
              </p:cNvPr>
              <p:cNvSpPr/>
              <p:nvPr/>
            </p:nvSpPr>
            <p:spPr>
              <a:xfrm>
                <a:off x="3937115" y="819432"/>
                <a:ext cx="166028" cy="157173"/>
              </a:xfrm>
              <a:prstGeom prst="roundRect">
                <a:avLst>
                  <a:gd name="adj" fmla="val 355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3181A168-F785-4A5A-9F0E-0569CB54B987}"/>
                  </a:ext>
                </a:extLst>
              </p:cNvPr>
              <p:cNvGrpSpPr/>
              <p:nvPr/>
            </p:nvGrpSpPr>
            <p:grpSpPr>
              <a:xfrm>
                <a:off x="3998222" y="858620"/>
                <a:ext cx="43815" cy="78797"/>
                <a:chOff x="3949065" y="866631"/>
                <a:chExt cx="43815" cy="78797"/>
              </a:xfrm>
              <a:grpFill/>
            </p:grpSpPr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610D56AF-E37A-4C20-8999-F485EDD25003}"/>
                    </a:ext>
                  </a:extLst>
                </p:cNvPr>
                <p:cNvCxnSpPr/>
                <p:nvPr/>
              </p:nvCxnSpPr>
              <p:spPr>
                <a:xfrm>
                  <a:off x="3949065" y="866631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9E3AE36E-5717-4F67-BE2E-4DD89C426508}"/>
                    </a:ext>
                  </a:extLst>
                </p:cNvPr>
                <p:cNvCxnSpPr/>
                <p:nvPr/>
              </p:nvCxnSpPr>
              <p:spPr>
                <a:xfrm flipV="1">
                  <a:off x="3949065" y="901613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3" name="사각형: 둥근 모서리 4">
              <a:extLst>
                <a:ext uri="{FF2B5EF4-FFF2-40B4-BE49-F238E27FC236}">
                  <a16:creationId xmlns:a16="http://schemas.microsoft.com/office/drawing/2014/main" id="{BE5CA3E0-2C30-4D11-BC26-809768FD22DF}"/>
                </a:ext>
              </a:extLst>
            </p:cNvPr>
            <p:cNvSpPr/>
            <p:nvPr/>
          </p:nvSpPr>
          <p:spPr>
            <a:xfrm>
              <a:off x="4846462" y="293337"/>
              <a:ext cx="2509697" cy="280734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299B3F-E0FB-439C-A9AD-92E0D41B6AD0}"/>
                </a:ext>
              </a:extLst>
            </p:cNvPr>
            <p:cNvSpPr txBox="1"/>
            <p:nvPr/>
          </p:nvSpPr>
          <p:spPr>
            <a:xfrm>
              <a:off x="5532888" y="308463"/>
              <a:ext cx="1136850" cy="2616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spc="300" dirty="0">
                  <a:ln>
                    <a:solidFill>
                      <a:srgbClr val="F1ECE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Medium" pitchFamily="50" charset="-127"/>
                  <a:ea typeface="G마켓 산스 Medium" pitchFamily="50" charset="-127"/>
                </a:rPr>
                <a:t>데이터 활용</a:t>
              </a: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5642563" y="1968169"/>
            <a:ext cx="110627" cy="45618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 rot="16200000">
            <a:off x="3164008" y="3971735"/>
            <a:ext cx="110627" cy="50445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12457" y="1805608"/>
            <a:ext cx="5130106" cy="4622800"/>
          </a:xfrm>
          <a:prstGeom prst="rect">
            <a:avLst/>
          </a:prstGeom>
          <a:solidFill>
            <a:schemeClr val="bg1">
              <a:alpha val="3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2710740" y="2142751"/>
            <a:ext cx="902811" cy="325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b="1" dirty="0">
                <a:ln>
                  <a:solidFill>
                    <a:srgbClr val="FD3E3B"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구직기간</a:t>
            </a:r>
            <a:endParaRPr lang="en-US" altLang="ko-KR" sz="1400" b="1" dirty="0">
              <a:ln>
                <a:solidFill>
                  <a:srgbClr val="FD3E3B">
                    <a:alpha val="0"/>
                  </a:srgb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2492685" y="2123416"/>
            <a:ext cx="1338930" cy="36408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332355" y="4422732"/>
            <a:ext cx="939680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800" dirty="0">
                <a:ln>
                  <a:solidFill>
                    <a:srgbClr val="FD3E3B">
                      <a:alpha val="0"/>
                    </a:srgb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16</a:t>
            </a:r>
            <a:r>
              <a:rPr lang="ko-KR" altLang="en-US" sz="2800" dirty="0">
                <a:ln>
                  <a:solidFill>
                    <a:srgbClr val="FD3E3B">
                      <a:alpha val="0"/>
                    </a:srgb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주</a:t>
            </a:r>
            <a:endParaRPr lang="en-US" altLang="ko-KR" sz="2800" dirty="0">
              <a:ln>
                <a:solidFill>
                  <a:srgbClr val="FD3E3B">
                    <a:alpha val="0"/>
                  </a:srgb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953664" y="4422732"/>
            <a:ext cx="1011815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800" dirty="0">
                <a:ln>
                  <a:solidFill>
                    <a:srgbClr val="FD3E3B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28</a:t>
            </a:r>
            <a:r>
              <a:rPr lang="ko-KR" altLang="en-US" sz="2800" dirty="0">
                <a:ln>
                  <a:solidFill>
                    <a:srgbClr val="FD3E3B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주</a:t>
            </a:r>
            <a:endParaRPr lang="en-US" altLang="ko-KR" sz="2800" dirty="0">
              <a:ln>
                <a:solidFill>
                  <a:srgbClr val="FD3E3B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3424371" y="2576644"/>
            <a:ext cx="2017904" cy="2017904"/>
          </a:xfrm>
          <a:prstGeom prst="ellips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45574" y="2959117"/>
            <a:ext cx="1252959" cy="125295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244506" y="3297866"/>
            <a:ext cx="1055097" cy="5724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취업자의</a:t>
            </a:r>
            <a:endParaRPr lang="en-US" altLang="ko-KR" sz="1200" b="1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평균 구직기간</a:t>
            </a:r>
          </a:p>
        </p:txBody>
      </p:sp>
      <p:sp>
        <p:nvSpPr>
          <p:cNvPr id="40" name="타원 39"/>
          <p:cNvSpPr/>
          <p:nvPr/>
        </p:nvSpPr>
        <p:spPr>
          <a:xfrm>
            <a:off x="3806844" y="2943476"/>
            <a:ext cx="1252959" cy="125295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3901882" y="3282226"/>
            <a:ext cx="1055097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구직자의</a:t>
            </a:r>
            <a:endParaRPr lang="en-US" altLang="ko-KR" sz="1200" b="1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평균 구직기간</a:t>
            </a:r>
          </a:p>
        </p:txBody>
      </p:sp>
      <p:cxnSp>
        <p:nvCxnSpPr>
          <p:cNvPr id="49" name="직선 연결선 48"/>
          <p:cNvCxnSpPr/>
          <p:nvPr/>
        </p:nvCxnSpPr>
        <p:spPr>
          <a:xfrm flipH="1">
            <a:off x="3067999" y="3443404"/>
            <a:ext cx="156411" cy="14219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flipH="1" flipV="1">
            <a:off x="3067999" y="3574021"/>
            <a:ext cx="156411" cy="14219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712366" y="5236441"/>
            <a:ext cx="4738798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800" dirty="0">
                <a:ln>
                  <a:solidFill>
                    <a:srgbClr val="FD3E3B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시간의 흐름에 따라 구직기간이 길어지는 추세</a:t>
            </a:r>
            <a:endParaRPr lang="en-US" altLang="ko-KR" sz="1800" dirty="0">
              <a:ln>
                <a:solidFill>
                  <a:srgbClr val="FD3E3B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834711" y="5637848"/>
            <a:ext cx="2654894" cy="5586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구직자의 평균 구직기간</a:t>
            </a:r>
            <a:endParaRPr lang="en-US" altLang="ko-KR" sz="1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1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2017</a:t>
            </a:r>
            <a:r>
              <a:rPr lang="ko-KR" altLang="en-US" sz="1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년 </a:t>
            </a:r>
            <a:r>
              <a:rPr lang="en-US" altLang="ko-KR" sz="1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26</a:t>
            </a:r>
            <a:r>
              <a:rPr lang="ko-KR" altLang="en-US" sz="1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주</a:t>
            </a:r>
            <a:r>
              <a:rPr lang="en-US" altLang="ko-KR" sz="1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2018</a:t>
            </a:r>
            <a:r>
              <a:rPr lang="ko-KR" altLang="en-US" sz="1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년 </a:t>
            </a:r>
            <a:r>
              <a:rPr lang="en-US" altLang="ko-KR" sz="1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27</a:t>
            </a:r>
            <a:r>
              <a:rPr lang="ko-KR" altLang="en-US" sz="1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주</a:t>
            </a:r>
            <a:r>
              <a:rPr lang="en-US" altLang="ko-KR" sz="1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2019</a:t>
            </a:r>
            <a:r>
              <a:rPr lang="ko-KR" altLang="en-US" sz="1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년 </a:t>
            </a:r>
            <a:r>
              <a:rPr lang="en-US" altLang="ko-KR" sz="1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30</a:t>
            </a:r>
            <a:r>
              <a:rPr lang="ko-KR" altLang="en-US" sz="1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주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1508969" y="1972376"/>
            <a:ext cx="110627" cy="45618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 rot="16200000">
            <a:off x="9030414" y="3975942"/>
            <a:ext cx="110627" cy="50445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378863" y="1809815"/>
            <a:ext cx="5130106" cy="4622800"/>
          </a:xfrm>
          <a:prstGeom prst="rect">
            <a:avLst/>
          </a:prstGeom>
          <a:solidFill>
            <a:schemeClr val="bg1">
              <a:alpha val="3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8672041" y="2146958"/>
            <a:ext cx="543739" cy="325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b="1" dirty="0">
                <a:ln>
                  <a:solidFill>
                    <a:srgbClr val="FD3E3B"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연봉</a:t>
            </a:r>
            <a:endParaRPr lang="en-US" altLang="ko-KR" sz="1400" b="1" dirty="0">
              <a:ln>
                <a:solidFill>
                  <a:srgbClr val="FD3E3B">
                    <a:alpha val="0"/>
                  </a:srgb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8274451" y="2127623"/>
            <a:ext cx="1338930" cy="36408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574512" y="5240648"/>
            <a:ext cx="4738798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800" dirty="0">
                <a:ln>
                  <a:solidFill>
                    <a:srgbClr val="FD3E3B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시간의 흐름에 따라 희망연봉이 높아지는 추세</a:t>
            </a:r>
            <a:endParaRPr lang="en-US" altLang="ko-KR" sz="1800" dirty="0">
              <a:ln>
                <a:solidFill>
                  <a:srgbClr val="FD3E3B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31378" y="5642055"/>
            <a:ext cx="3567003" cy="5586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구직자가 희망하는 최저연봉의 평균</a:t>
            </a:r>
            <a:endParaRPr lang="en-US" altLang="ko-KR" sz="12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1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2017</a:t>
            </a:r>
            <a:r>
              <a:rPr lang="ko-KR" altLang="en-US" sz="1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년 </a:t>
            </a:r>
            <a:r>
              <a:rPr lang="en-US" altLang="ko-KR" sz="1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2,701</a:t>
            </a:r>
            <a:r>
              <a:rPr lang="ko-KR" altLang="en-US" sz="1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만원</a:t>
            </a:r>
            <a:r>
              <a:rPr lang="en-US" altLang="ko-KR" sz="1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2018</a:t>
            </a:r>
            <a:r>
              <a:rPr lang="ko-KR" altLang="en-US" sz="1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년 </a:t>
            </a:r>
            <a:r>
              <a:rPr lang="en-US" altLang="ko-KR" sz="1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2,821</a:t>
            </a:r>
            <a:r>
              <a:rPr lang="ko-KR" altLang="en-US" sz="1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만원</a:t>
            </a:r>
            <a:r>
              <a:rPr lang="en-US" altLang="ko-KR" sz="1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2019</a:t>
            </a:r>
            <a:r>
              <a:rPr lang="ko-KR" altLang="en-US" sz="1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년 </a:t>
            </a:r>
            <a:r>
              <a:rPr lang="en-US" altLang="ko-KR" sz="1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2,899</a:t>
            </a:r>
            <a:r>
              <a:rPr lang="ko-KR" altLang="en-US" sz="1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만원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630015" y="4426939"/>
            <a:ext cx="1907894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800" dirty="0">
                <a:ln>
                  <a:solidFill>
                    <a:srgbClr val="FD3E3B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2,677</a:t>
            </a:r>
            <a:r>
              <a:rPr lang="ko-KR" altLang="en-US" sz="2800" dirty="0">
                <a:ln>
                  <a:solidFill>
                    <a:srgbClr val="FD3E3B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만원</a:t>
            </a:r>
            <a:endParaRPr lang="en-US" altLang="ko-KR" sz="2800" dirty="0">
              <a:ln>
                <a:solidFill>
                  <a:srgbClr val="FD3E3B"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9314643" y="4437712"/>
            <a:ext cx="1853392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800" dirty="0">
                <a:ln>
                  <a:solidFill>
                    <a:srgbClr val="FD3E3B">
                      <a:alpha val="0"/>
                    </a:srgb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2,715</a:t>
            </a:r>
            <a:r>
              <a:rPr lang="ko-KR" altLang="en-US" sz="2800" dirty="0">
                <a:ln>
                  <a:solidFill>
                    <a:srgbClr val="FD3E3B">
                      <a:alpha val="0"/>
                    </a:srgb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만원</a:t>
            </a:r>
            <a:endParaRPr lang="en-US" altLang="ko-KR" sz="2800" dirty="0">
              <a:ln>
                <a:solidFill>
                  <a:srgbClr val="FD3E3B">
                    <a:alpha val="0"/>
                  </a:srgb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9275323" y="2580851"/>
            <a:ext cx="2017904" cy="2017904"/>
          </a:xfrm>
          <a:prstGeom prst="ellipse">
            <a:avLst/>
          </a:prstGeom>
          <a:solidFill>
            <a:schemeClr val="accent1">
              <a:lumMod val="75000"/>
              <a:alpha val="71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/>
          <p:cNvSpPr/>
          <p:nvPr/>
        </p:nvSpPr>
        <p:spPr>
          <a:xfrm>
            <a:off x="6996526" y="2963324"/>
            <a:ext cx="1252959" cy="125295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/>
          <p:cNvSpPr txBox="1"/>
          <p:nvPr/>
        </p:nvSpPr>
        <p:spPr>
          <a:xfrm>
            <a:off x="7234918" y="3302073"/>
            <a:ext cx="776175" cy="5724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취업자의</a:t>
            </a:r>
            <a:endParaRPr lang="en-US" altLang="ko-KR" sz="1200" b="1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평균 연봉</a:t>
            </a:r>
          </a:p>
        </p:txBody>
      </p:sp>
      <p:sp>
        <p:nvSpPr>
          <p:cNvPr id="80" name="타원 79"/>
          <p:cNvSpPr/>
          <p:nvPr/>
        </p:nvSpPr>
        <p:spPr>
          <a:xfrm>
            <a:off x="9657796" y="2947683"/>
            <a:ext cx="1252959" cy="125295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/>
          <p:nvPr/>
        </p:nvSpPr>
        <p:spPr>
          <a:xfrm>
            <a:off x="9558871" y="3286433"/>
            <a:ext cx="1443024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2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구직자의</a:t>
            </a:r>
            <a:endParaRPr lang="en-US" altLang="ko-KR" sz="1200" b="1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2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평균 희망연봉</a:t>
            </a:r>
            <a:r>
              <a:rPr lang="en-US" altLang="ko-KR" sz="12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(</a:t>
            </a:r>
            <a:r>
              <a:rPr lang="ko-KR" altLang="en-US" sz="12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최저</a:t>
            </a:r>
            <a:r>
              <a:rPr lang="en-US" altLang="ko-KR" sz="12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)</a:t>
            </a:r>
            <a:endParaRPr lang="ko-KR" altLang="en-US" sz="1200" b="1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 flipH="1">
            <a:off x="8918951" y="3447611"/>
            <a:ext cx="156411" cy="14219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 flipH="1" flipV="1">
            <a:off x="8918951" y="3578228"/>
            <a:ext cx="156411" cy="142192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364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02F2F08-1B8D-4E9E-BB4C-5EE37929CB82}"/>
              </a:ext>
            </a:extLst>
          </p:cNvPr>
          <p:cNvGrpSpPr/>
          <p:nvPr/>
        </p:nvGrpSpPr>
        <p:grpSpPr>
          <a:xfrm>
            <a:off x="7798132" y="1803503"/>
            <a:ext cx="3663288" cy="4268043"/>
            <a:chOff x="7774174" y="1844238"/>
            <a:chExt cx="3663288" cy="426804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F3CFE87-6949-4C56-9387-63A717AED68F}"/>
                </a:ext>
              </a:extLst>
            </p:cNvPr>
            <p:cNvSpPr txBox="1"/>
            <p:nvPr/>
          </p:nvSpPr>
          <p:spPr>
            <a:xfrm>
              <a:off x="7774174" y="1844238"/>
              <a:ext cx="3663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pc="-140" dirty="0">
                  <a:latin typeface="나눔스퀘어" panose="020B0600000101010101" charset="-127"/>
                  <a:ea typeface="나눔스퀘어" panose="020B0600000101010101" charset="-127"/>
                </a:rPr>
                <a:t>직종별 월평균 급여</a:t>
              </a:r>
              <a:r>
                <a:rPr lang="en-US" altLang="ko-KR" b="1" spc="-140" dirty="0">
                  <a:latin typeface="나눔스퀘어" panose="020B0600000101010101" charset="-127"/>
                  <a:ea typeface="나눔스퀘어" panose="020B0600000101010101" charset="-127"/>
                </a:rPr>
                <a:t>(</a:t>
              </a:r>
              <a:r>
                <a:rPr lang="ko-KR" altLang="en-US" b="1" spc="-140" dirty="0">
                  <a:latin typeface="나눔스퀘어" panose="020B0600000101010101" charset="-127"/>
                  <a:ea typeface="나눔스퀘어" panose="020B0600000101010101" charset="-127"/>
                </a:rPr>
                <a:t>중간값</a:t>
              </a:r>
              <a:r>
                <a:rPr lang="en-US" altLang="ko-KR" b="1" spc="-140" dirty="0">
                  <a:latin typeface="나눔스퀘어" panose="020B0600000101010101" charset="-127"/>
                  <a:ea typeface="나눔스퀘어" panose="020B0600000101010101" charset="-127"/>
                </a:rPr>
                <a:t>)</a:t>
              </a:r>
              <a:r>
                <a:rPr lang="ko-KR" altLang="en-US" b="1" spc="-140" dirty="0">
                  <a:latin typeface="나눔스퀘어" panose="020B0600000101010101" charset="-127"/>
                  <a:ea typeface="나눔스퀘어" panose="020B0600000101010101" charset="-127"/>
                </a:rPr>
                <a:t>를 내림차순으로 정렬</a:t>
              </a:r>
              <a:endParaRPr lang="en-US" altLang="ko-KR" b="1" spc="-140" dirty="0">
                <a:latin typeface="나눔스퀘어" panose="020B0600000101010101" charset="-127"/>
                <a:ea typeface="나눔스퀘어" panose="020B0600000101010101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BA9A86-A389-45AE-91FD-C44904D4E07A}"/>
                </a:ext>
              </a:extLst>
            </p:cNvPr>
            <p:cNvSpPr txBox="1"/>
            <p:nvPr/>
          </p:nvSpPr>
          <p:spPr>
            <a:xfrm>
              <a:off x="7774174" y="2357407"/>
              <a:ext cx="3663288" cy="3754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" panose="020B0600000101010101" charset="-127"/>
                  <a:ea typeface="나눔스퀘어" panose="020B0600000101010101" charset="-127"/>
                </a:rPr>
                <a:t>관리직</a:t>
              </a:r>
              <a:endParaRPr lang="en-US" altLang="ko-KR" dirty="0">
                <a:latin typeface="나눔스퀘어" panose="020B0600000101010101" charset="-127"/>
                <a:ea typeface="나눔스퀘어" panose="020B0600000101010101" charset="-127"/>
              </a:endParaRPr>
            </a:p>
            <a:p>
              <a:pPr algn="ctr"/>
              <a:endParaRPr lang="en-US" altLang="ko-KR" dirty="0">
                <a:latin typeface="나눔스퀘어" panose="020B0600000101010101" charset="-127"/>
                <a:ea typeface="나눔스퀘어" panose="020B0600000101010101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charset="-127"/>
                  <a:ea typeface="나눔스퀘어" panose="020B0600000101010101" charset="-127"/>
                </a:rPr>
                <a:t>금융</a:t>
              </a:r>
              <a:r>
                <a:rPr lang="en-US" altLang="ko-KR" dirty="0">
                  <a:latin typeface="나눔스퀘어" panose="020B0600000101010101" charset="-127"/>
                  <a:ea typeface="나눔스퀘어" panose="020B0600000101010101" charset="-127"/>
                </a:rPr>
                <a:t>/</a:t>
              </a:r>
              <a:r>
                <a:rPr lang="ko-KR" altLang="en-US" dirty="0" err="1">
                  <a:latin typeface="나눔스퀘어" panose="020B0600000101010101" charset="-127"/>
                  <a:ea typeface="나눔스퀘어" panose="020B0600000101010101" charset="-127"/>
                </a:rPr>
                <a:t>보험직</a:t>
              </a:r>
              <a:endParaRPr lang="en-US" altLang="ko-KR" dirty="0">
                <a:latin typeface="나눔스퀘어" panose="020B0600000101010101" charset="-127"/>
                <a:ea typeface="나눔스퀘어" panose="020B0600000101010101" charset="-127"/>
              </a:endParaRPr>
            </a:p>
            <a:p>
              <a:pPr algn="ctr"/>
              <a:endParaRPr lang="en-US" altLang="ko-KR" dirty="0">
                <a:latin typeface="나눔스퀘어" panose="020B0600000101010101" charset="-127"/>
                <a:ea typeface="나눔스퀘어" panose="020B0600000101010101" charset="-127"/>
              </a:endParaRPr>
            </a:p>
            <a:p>
              <a:pPr algn="ctr"/>
              <a:r>
                <a:rPr lang="ko-KR" altLang="en-US" dirty="0">
                  <a:latin typeface="나눔스퀘어" panose="020B0600000101010101" charset="-127"/>
                  <a:ea typeface="나눔스퀘어" panose="020B0600000101010101" charset="-127"/>
                </a:rPr>
                <a:t>경찰</a:t>
              </a:r>
              <a:r>
                <a:rPr lang="en-US" altLang="ko-KR" dirty="0">
                  <a:latin typeface="나눔스퀘어" panose="020B0600000101010101" charset="-127"/>
                  <a:ea typeface="나눔스퀘어" panose="020B0600000101010101" charset="-127"/>
                </a:rPr>
                <a:t>/</a:t>
              </a:r>
              <a:r>
                <a:rPr lang="ko-KR" altLang="en-US" dirty="0">
                  <a:latin typeface="나눔스퀘어" panose="020B0600000101010101" charset="-127"/>
                  <a:ea typeface="나눔스퀘어" panose="020B0600000101010101" charset="-127"/>
                </a:rPr>
                <a:t>소방</a:t>
              </a:r>
              <a:r>
                <a:rPr lang="en-US" altLang="ko-KR" dirty="0">
                  <a:latin typeface="나눔스퀘어" panose="020B0600000101010101" charset="-127"/>
                  <a:ea typeface="나눔스퀘어" panose="020B0600000101010101" charset="-127"/>
                </a:rPr>
                <a:t>/</a:t>
              </a:r>
              <a:r>
                <a:rPr lang="ko-KR" altLang="en-US" dirty="0" err="1">
                  <a:latin typeface="나눔스퀘어" panose="020B0600000101010101" charset="-127"/>
                  <a:ea typeface="나눔스퀘어" panose="020B0600000101010101" charset="-127"/>
                </a:rPr>
                <a:t>교도직</a:t>
              </a:r>
              <a:endParaRPr lang="en-US" altLang="ko-KR" dirty="0">
                <a:latin typeface="나눔스퀘어" panose="020B0600000101010101" charset="-127"/>
                <a:ea typeface="나눔스퀘어" panose="020B0600000101010101" charset="-127"/>
              </a:endParaRPr>
            </a:p>
            <a:p>
              <a:pPr algn="ctr"/>
              <a:endParaRPr lang="en-US" altLang="ko-KR" dirty="0">
                <a:latin typeface="나눔스퀘어" panose="020B0600000101010101" charset="-127"/>
                <a:ea typeface="나눔스퀘어" panose="020B0600000101010101" charset="-127"/>
              </a:endParaRPr>
            </a:p>
            <a:p>
              <a:pPr algn="ctr"/>
              <a:r>
                <a:rPr lang="ko-KR" altLang="en-US" spc="-100" dirty="0">
                  <a:latin typeface="나눔스퀘어" panose="020B0600000101010101" charset="-127"/>
                  <a:ea typeface="나눔스퀘어" panose="020B0600000101010101" charset="-127"/>
                </a:rPr>
                <a:t>기계</a:t>
              </a:r>
              <a:r>
                <a:rPr lang="en-US" altLang="ko-KR" spc="-100" dirty="0">
                  <a:latin typeface="나눔스퀘어" panose="020B0600000101010101" charset="-127"/>
                  <a:ea typeface="나눔스퀘어" panose="020B0600000101010101" charset="-127"/>
                </a:rPr>
                <a:t>/</a:t>
              </a:r>
              <a:r>
                <a:rPr lang="ko-KR" altLang="en-US" spc="-100" dirty="0">
                  <a:latin typeface="나눔스퀘어" panose="020B0600000101010101" charset="-127"/>
                  <a:ea typeface="나눔스퀘어" panose="020B0600000101010101" charset="-127"/>
                </a:rPr>
                <a:t>화학환경</a:t>
              </a:r>
              <a:r>
                <a:rPr lang="en-US" altLang="ko-KR" spc="-100" dirty="0">
                  <a:latin typeface="나눔스퀘어" panose="020B0600000101010101" charset="-127"/>
                  <a:ea typeface="나눔스퀘어" panose="020B0600000101010101" charset="-127"/>
                </a:rPr>
                <a:t>/</a:t>
              </a:r>
              <a:r>
                <a:rPr lang="ko-KR" altLang="en-US" spc="-100" dirty="0">
                  <a:latin typeface="나눔스퀘어" panose="020B0600000101010101" charset="-127"/>
                  <a:ea typeface="나눔스퀘어" panose="020B0600000101010101" charset="-127"/>
                </a:rPr>
                <a:t>금속재료</a:t>
              </a:r>
              <a:r>
                <a:rPr lang="en-US" altLang="ko-KR" spc="-100" dirty="0">
                  <a:latin typeface="나눔스퀘어" panose="020B0600000101010101" charset="-127"/>
                  <a:ea typeface="나눔스퀘어" panose="020B0600000101010101" charset="-127"/>
                </a:rPr>
                <a:t>/</a:t>
              </a:r>
              <a:r>
                <a:rPr lang="ko-KR" altLang="en-US" spc="-100" dirty="0">
                  <a:latin typeface="나눔스퀘어" panose="020B0600000101010101" charset="-127"/>
                  <a:ea typeface="나눔스퀘어" panose="020B0600000101010101" charset="-127"/>
                </a:rPr>
                <a:t>전자 설치 정비</a:t>
              </a:r>
              <a:r>
                <a:rPr lang="en-US" altLang="ko-KR" spc="-100" dirty="0">
                  <a:latin typeface="나눔스퀘어" panose="020B0600000101010101" charset="-127"/>
                  <a:ea typeface="나눔스퀘어" panose="020B0600000101010101" charset="-127"/>
                </a:rPr>
                <a:t>/</a:t>
              </a:r>
              <a:r>
                <a:rPr lang="ko-KR" altLang="en-US" spc="-100" dirty="0">
                  <a:latin typeface="나눔스퀘어" panose="020B0600000101010101" charset="-127"/>
                  <a:ea typeface="나눔스퀘어" panose="020B0600000101010101" charset="-127"/>
                </a:rPr>
                <a:t>생산직</a:t>
              </a:r>
              <a:endParaRPr lang="en-US" altLang="ko-KR" spc="-100" dirty="0">
                <a:latin typeface="나눔스퀘어" panose="020B0600000101010101" charset="-127"/>
                <a:ea typeface="나눔스퀘어" panose="020B0600000101010101" charset="-127"/>
              </a:endParaRPr>
            </a:p>
            <a:p>
              <a:pPr algn="ctr"/>
              <a:endParaRPr lang="en-US" altLang="ko-KR" spc="-100" dirty="0">
                <a:latin typeface="나눔스퀘어" panose="020B0600000101010101" charset="-127"/>
                <a:ea typeface="나눔스퀘어" panose="020B0600000101010101" charset="-127"/>
              </a:endParaRPr>
            </a:p>
            <a:p>
              <a:pPr algn="ctr"/>
              <a:r>
                <a:rPr lang="ko-KR" altLang="en-US" spc="-100" dirty="0">
                  <a:latin typeface="나눔스퀘어" panose="020B0600000101010101" charset="-127"/>
                  <a:ea typeface="나눔스퀘어" panose="020B0600000101010101" charset="-127"/>
                </a:rPr>
                <a:t>제조</a:t>
              </a:r>
              <a:r>
                <a:rPr lang="en-US" altLang="ko-KR" spc="-100" dirty="0">
                  <a:latin typeface="나눔스퀘어" panose="020B0600000101010101" charset="-127"/>
                  <a:ea typeface="나눔스퀘어" panose="020B0600000101010101" charset="-127"/>
                </a:rPr>
                <a:t> </a:t>
              </a:r>
              <a:r>
                <a:rPr lang="ko-KR" altLang="en-US" spc="-100" dirty="0">
                  <a:latin typeface="나눔스퀘어" panose="020B0600000101010101" charset="-127"/>
                  <a:ea typeface="나눔스퀘어" panose="020B0600000101010101" charset="-127"/>
                </a:rPr>
                <a:t>연구개발직 및 공학기술직</a:t>
              </a:r>
              <a:endParaRPr lang="en-US" altLang="ko-KR" spc="-100" dirty="0">
                <a:latin typeface="나눔스퀘어" panose="020B0600000101010101" charset="-127"/>
                <a:ea typeface="나눔스퀘어" panose="020B0600000101010101" charset="-127"/>
              </a:endParaRPr>
            </a:p>
            <a:p>
              <a:pPr algn="ctr"/>
              <a:endParaRPr lang="en-US" altLang="ko-KR" dirty="0">
                <a:latin typeface="나눔스퀘어" panose="020B0600000101010101" charset="-127"/>
                <a:ea typeface="나눔스퀘어" panose="020B0600000101010101" charset="-127"/>
              </a:endParaRPr>
            </a:p>
            <a:p>
              <a:pPr algn="ctr"/>
              <a:r>
                <a:rPr lang="ko-KR" altLang="en-US" dirty="0" err="1">
                  <a:latin typeface="나눔스퀘어" panose="020B0600000101010101" charset="-127"/>
                  <a:ea typeface="나눔스퀘어" panose="020B0600000101010101" charset="-127"/>
                </a:rPr>
                <a:t>법률직</a:t>
              </a:r>
              <a:endParaRPr lang="en-US" altLang="ko-KR" spc="-100" dirty="0">
                <a:latin typeface="나눔스퀘어" panose="020B0600000101010101" charset="-127"/>
                <a:ea typeface="나눔스퀘어" panose="020B0600000101010101" charset="-127"/>
              </a:endParaRPr>
            </a:p>
            <a:p>
              <a:pPr algn="ctr"/>
              <a:endParaRPr lang="en-US" altLang="ko-KR" spc="-100" dirty="0">
                <a:latin typeface="나눔스퀘어" panose="020B0600000101010101" charset="-127"/>
                <a:ea typeface="나눔스퀘어" panose="020B0600000101010101" charset="-127"/>
              </a:endParaRPr>
            </a:p>
            <a:p>
              <a:pPr algn="ctr"/>
              <a:r>
                <a:rPr lang="ko-KR" altLang="en-US" spc="-100" dirty="0">
                  <a:latin typeface="나눔스퀘어" panose="020B0600000101010101" charset="-127"/>
                  <a:ea typeface="나눔스퀘어" panose="020B0600000101010101" charset="-127"/>
                </a:rPr>
                <a:t>건설</a:t>
              </a:r>
              <a:r>
                <a:rPr lang="en-US" altLang="ko-KR" spc="-100" dirty="0">
                  <a:latin typeface="나눔스퀘어" panose="020B0600000101010101" charset="-127"/>
                  <a:ea typeface="나눔스퀘어" panose="020B0600000101010101" charset="-127"/>
                </a:rPr>
                <a:t>/</a:t>
              </a:r>
              <a:r>
                <a:rPr lang="ko-KR" altLang="en-US" spc="-100" dirty="0" err="1">
                  <a:latin typeface="나눔스퀘어" panose="020B0600000101010101" charset="-127"/>
                  <a:ea typeface="나눔스퀘어" panose="020B0600000101010101" charset="-127"/>
                </a:rPr>
                <a:t>채굴직</a:t>
              </a:r>
              <a:endParaRPr lang="en-US" altLang="ko-KR" spc="-100" dirty="0">
                <a:latin typeface="나눔스퀘어" panose="020B0600000101010101" charset="-127"/>
                <a:ea typeface="나눔스퀘어" panose="020B0600000101010101" charset="-127"/>
              </a:endParaRPr>
            </a:p>
            <a:p>
              <a:pPr algn="ctr"/>
              <a:endParaRPr lang="en-US" altLang="ko-KR" spc="-100" dirty="0">
                <a:latin typeface="나눔스퀘어" panose="020B0600000101010101" charset="-127"/>
                <a:ea typeface="나눔스퀘어" panose="020B0600000101010101" charset="-127"/>
              </a:endParaRPr>
            </a:p>
            <a:p>
              <a:pPr algn="ctr"/>
              <a:r>
                <a:rPr lang="en-US" altLang="ko-KR" spc="-100" dirty="0">
                  <a:latin typeface="나눔스퀘어" panose="020B0600000101010101" charset="-127"/>
                  <a:ea typeface="나눔스퀘어" panose="020B0600000101010101" charset="-127"/>
                </a:rPr>
                <a:t>IT, </a:t>
              </a:r>
              <a:r>
                <a:rPr lang="ko-KR" altLang="en-US" spc="-100" dirty="0">
                  <a:latin typeface="나눔스퀘어" panose="020B0600000101010101" charset="-127"/>
                  <a:ea typeface="나눔스퀘어" panose="020B0600000101010101" charset="-127"/>
                </a:rPr>
                <a:t>건설</a:t>
              </a:r>
              <a:r>
                <a:rPr lang="en-US" altLang="ko-KR" spc="-100" dirty="0">
                  <a:latin typeface="나눔스퀘어" panose="020B0600000101010101" charset="-127"/>
                  <a:ea typeface="나눔스퀘어" panose="020B0600000101010101" charset="-127"/>
                </a:rPr>
                <a:t>/</a:t>
              </a:r>
              <a:r>
                <a:rPr lang="ko-KR" altLang="en-US" spc="-100" dirty="0">
                  <a:latin typeface="나눔스퀘어" panose="020B0600000101010101" charset="-127"/>
                  <a:ea typeface="나눔스퀘어" panose="020B0600000101010101" charset="-127"/>
                </a:rPr>
                <a:t>채굴 연구개발직 및 공학기술직</a:t>
              </a:r>
              <a:endParaRPr lang="en-US" altLang="ko-KR" spc="-100" dirty="0">
                <a:latin typeface="나눔스퀘어" panose="020B0600000101010101" charset="-127"/>
                <a:ea typeface="나눔스퀘어" panose="020B0600000101010101" charset="-127"/>
              </a:endParaRPr>
            </a:p>
            <a:p>
              <a:pPr algn="ctr"/>
              <a:endParaRPr lang="en-US" altLang="ko-KR" spc="-100" dirty="0">
                <a:latin typeface="나눔스퀘어" panose="020B0600000101010101" charset="-127"/>
                <a:ea typeface="나눔스퀘어" panose="020B0600000101010101" charset="-127"/>
              </a:endParaRPr>
            </a:p>
            <a:p>
              <a:pPr algn="ctr"/>
              <a:r>
                <a:rPr lang="ko-KR" altLang="en-US" spc="-100" dirty="0">
                  <a:latin typeface="나눔스퀘어" panose="020B0600000101010101" charset="-127"/>
                  <a:ea typeface="나눔스퀘어" panose="020B0600000101010101" charset="-127"/>
                </a:rPr>
                <a:t>순으로 </a:t>
              </a:r>
              <a:r>
                <a:rPr lang="ko-KR" altLang="en-US" sz="1300" b="1" dirty="0">
                  <a:solidFill>
                    <a:srgbClr val="5072C4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상위 월평균 급여</a:t>
              </a:r>
              <a:r>
                <a:rPr lang="ko-KR" altLang="en-US" spc="-100" dirty="0">
                  <a:latin typeface="나눔스퀘어" panose="020B0600000101010101" charset="-127"/>
                  <a:ea typeface="나눔스퀘어" panose="020B0600000101010101" charset="-127"/>
                </a:rPr>
                <a:t>를 보임</a:t>
              </a:r>
              <a:endParaRPr lang="en-US" altLang="ko-KR" spc="-100" dirty="0">
                <a:latin typeface="나눔스퀘어" panose="020B0600000101010101" charset="-127"/>
                <a:ea typeface="나눔스퀘어" panose="020B0600000101010101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E3886465-BE64-4862-A89F-B2ABA353B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1551709"/>
            <a:ext cx="6567344" cy="477163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D9802E7-7A64-4EB0-9DB6-A285AD8D8AD3}"/>
              </a:ext>
            </a:extLst>
          </p:cNvPr>
          <p:cNvGrpSpPr/>
          <p:nvPr/>
        </p:nvGrpSpPr>
        <p:grpSpPr>
          <a:xfrm>
            <a:off x="7362826" y="1596820"/>
            <a:ext cx="4533900" cy="4681409"/>
            <a:chOff x="3550212" y="2576562"/>
            <a:chExt cx="5093917" cy="172011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5A5C837-1537-4C57-8BCC-ABBFE19C9DEC}"/>
                </a:ext>
              </a:extLst>
            </p:cNvPr>
            <p:cNvGrpSpPr/>
            <p:nvPr/>
          </p:nvGrpSpPr>
          <p:grpSpPr>
            <a:xfrm>
              <a:off x="3550212" y="2576562"/>
              <a:ext cx="135302" cy="1704875"/>
              <a:chOff x="3876040" y="1767840"/>
              <a:chExt cx="217905" cy="3322320"/>
            </a:xfrm>
          </p:grpSpPr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4A91C5CF-E1DC-425C-BC7A-8E2266E9C652}"/>
                  </a:ext>
                </a:extLst>
              </p:cNvPr>
              <p:cNvCxnSpPr/>
              <p:nvPr/>
            </p:nvCxnSpPr>
            <p:spPr>
              <a:xfrm>
                <a:off x="3891280" y="1767840"/>
                <a:ext cx="0" cy="3322320"/>
              </a:xfrm>
              <a:prstGeom prst="line">
                <a:avLst/>
              </a:prstGeom>
              <a:ln w="317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A70EA2D3-9262-415B-AE45-9005FED939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7945" y="1783080"/>
                <a:ext cx="216000" cy="0"/>
              </a:xfrm>
              <a:prstGeom prst="line">
                <a:avLst/>
              </a:prstGeom>
              <a:ln w="317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6CDC2FFC-E1FF-44A5-96BB-61F4DCD52D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6040" y="5090160"/>
                <a:ext cx="216000" cy="0"/>
              </a:xfrm>
              <a:prstGeom prst="line">
                <a:avLst/>
              </a:prstGeom>
              <a:ln w="317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D4AFC7F-37A1-4189-BB4E-A6AA888EC4CF}"/>
                </a:ext>
              </a:extLst>
            </p:cNvPr>
            <p:cNvGrpSpPr/>
            <p:nvPr/>
          </p:nvGrpSpPr>
          <p:grpSpPr>
            <a:xfrm flipH="1">
              <a:off x="8508827" y="2591802"/>
              <a:ext cx="135302" cy="1704875"/>
              <a:chOff x="3876040" y="1767840"/>
              <a:chExt cx="217905" cy="3322320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C0029D48-7566-404A-9646-E5098C5B62E2}"/>
                  </a:ext>
                </a:extLst>
              </p:cNvPr>
              <p:cNvCxnSpPr/>
              <p:nvPr/>
            </p:nvCxnSpPr>
            <p:spPr>
              <a:xfrm>
                <a:off x="3891280" y="1767840"/>
                <a:ext cx="0" cy="3322320"/>
              </a:xfrm>
              <a:prstGeom prst="line">
                <a:avLst/>
              </a:prstGeom>
              <a:ln w="317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0DDCBEEB-BC2D-4348-88E5-816F98404B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7945" y="1783080"/>
                <a:ext cx="216000" cy="0"/>
              </a:xfrm>
              <a:prstGeom prst="line">
                <a:avLst/>
              </a:prstGeom>
              <a:ln w="317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3A95CE09-A010-4E79-9207-FADCFC3BF8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6040" y="5090160"/>
                <a:ext cx="216000" cy="0"/>
              </a:xfrm>
              <a:prstGeom prst="line">
                <a:avLst/>
              </a:prstGeom>
              <a:ln w="317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245F3DB-2536-409C-9FB6-14D2672BF1D7}"/>
              </a:ext>
            </a:extLst>
          </p:cNvPr>
          <p:cNvGrpSpPr/>
          <p:nvPr/>
        </p:nvGrpSpPr>
        <p:grpSpPr>
          <a:xfrm>
            <a:off x="3888990" y="293337"/>
            <a:ext cx="4340995" cy="871962"/>
            <a:chOff x="3888990" y="293337"/>
            <a:chExt cx="4340995" cy="87196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FB5B793-0EA8-4EFF-B461-1A28FB5EB00E}"/>
                </a:ext>
              </a:extLst>
            </p:cNvPr>
            <p:cNvSpPr txBox="1"/>
            <p:nvPr/>
          </p:nvSpPr>
          <p:spPr>
            <a:xfrm>
              <a:off x="4695616" y="703116"/>
              <a:ext cx="28007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</a:rPr>
                <a:t>직종별 월평균 급여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A8A68254-495B-4153-A601-1325A2E07913}"/>
                </a:ext>
              </a:extLst>
            </p:cNvPr>
            <p:cNvCxnSpPr/>
            <p:nvPr/>
          </p:nvCxnSpPr>
          <p:spPr>
            <a:xfrm>
              <a:off x="3888991" y="641043"/>
              <a:ext cx="4340994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4173CE35-D14C-4FEE-AA24-C4CF1620BAE5}"/>
                </a:ext>
              </a:extLst>
            </p:cNvPr>
            <p:cNvCxnSpPr/>
            <p:nvPr/>
          </p:nvCxnSpPr>
          <p:spPr>
            <a:xfrm>
              <a:off x="3888990" y="1165299"/>
              <a:ext cx="4340994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991A50C-9DC0-44D7-9294-6BDF8A3ECDE4}"/>
                </a:ext>
              </a:extLst>
            </p:cNvPr>
            <p:cNvGrpSpPr/>
            <p:nvPr/>
          </p:nvGrpSpPr>
          <p:grpSpPr>
            <a:xfrm>
              <a:off x="3937115" y="819432"/>
              <a:ext cx="166028" cy="157173"/>
              <a:chOff x="3937115" y="819432"/>
              <a:chExt cx="166028" cy="157173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27" name="모서리가 둥근 직사각형 124">
                <a:extLst>
                  <a:ext uri="{FF2B5EF4-FFF2-40B4-BE49-F238E27FC236}">
                    <a16:creationId xmlns:a16="http://schemas.microsoft.com/office/drawing/2014/main" id="{1F283CBB-7A31-4A0E-8E18-3D1338DC8551}"/>
                  </a:ext>
                </a:extLst>
              </p:cNvPr>
              <p:cNvSpPr/>
              <p:nvPr/>
            </p:nvSpPr>
            <p:spPr>
              <a:xfrm>
                <a:off x="3937115" y="819432"/>
                <a:ext cx="166028" cy="157173"/>
              </a:xfrm>
              <a:prstGeom prst="roundRect">
                <a:avLst>
                  <a:gd name="adj" fmla="val 355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F86F1666-5483-4C23-A47C-A8135BAA8D6C}"/>
                  </a:ext>
                </a:extLst>
              </p:cNvPr>
              <p:cNvGrpSpPr/>
              <p:nvPr/>
            </p:nvGrpSpPr>
            <p:grpSpPr>
              <a:xfrm>
                <a:off x="3998222" y="858620"/>
                <a:ext cx="43815" cy="78797"/>
                <a:chOff x="3949065" y="866631"/>
                <a:chExt cx="43815" cy="78797"/>
              </a:xfrm>
              <a:grpFill/>
            </p:grpSpPr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9BB83BA0-0656-47BC-A9E3-5D808E7D4235}"/>
                    </a:ext>
                  </a:extLst>
                </p:cNvPr>
                <p:cNvCxnSpPr/>
                <p:nvPr/>
              </p:nvCxnSpPr>
              <p:spPr>
                <a:xfrm>
                  <a:off x="3949065" y="866631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824D3B12-0F32-491C-AA2C-2B65BE2346B1}"/>
                    </a:ext>
                  </a:extLst>
                </p:cNvPr>
                <p:cNvCxnSpPr/>
                <p:nvPr/>
              </p:nvCxnSpPr>
              <p:spPr>
                <a:xfrm flipV="1">
                  <a:off x="3949065" y="901613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5" name="사각형: 둥근 모서리 4">
              <a:extLst>
                <a:ext uri="{FF2B5EF4-FFF2-40B4-BE49-F238E27FC236}">
                  <a16:creationId xmlns:a16="http://schemas.microsoft.com/office/drawing/2014/main" id="{EBDB646E-8BF0-4676-9BF1-7FCD5A459F2C}"/>
                </a:ext>
              </a:extLst>
            </p:cNvPr>
            <p:cNvSpPr/>
            <p:nvPr/>
          </p:nvSpPr>
          <p:spPr>
            <a:xfrm>
              <a:off x="4846462" y="293337"/>
              <a:ext cx="2509697" cy="280734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8E59CE8-8C53-41E0-B7E8-1BB64BBF2A4F}"/>
                </a:ext>
              </a:extLst>
            </p:cNvPr>
            <p:cNvSpPr txBox="1"/>
            <p:nvPr/>
          </p:nvSpPr>
          <p:spPr>
            <a:xfrm>
              <a:off x="5532888" y="308463"/>
              <a:ext cx="1136850" cy="2616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spc="300" dirty="0">
                  <a:ln>
                    <a:solidFill>
                      <a:srgbClr val="F1ECE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Medium" pitchFamily="50" charset="-127"/>
                  <a:ea typeface="G마켓 산스 Medium" pitchFamily="50" charset="-127"/>
                </a:rPr>
                <a:t>데이터 활용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8287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"/>
          <p:cNvSpPr txBox="1"/>
          <p:nvPr/>
        </p:nvSpPr>
        <p:spPr>
          <a:xfrm>
            <a:off x="3" y="3013523"/>
            <a:ext cx="12191995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모델링 및 성능 평가</a:t>
            </a:r>
            <a:endParaRPr sz="4800" dirty="0"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03385" y="1215815"/>
            <a:ext cx="10088545" cy="4426370"/>
            <a:chOff x="113442" y="205676"/>
            <a:chExt cx="11583259" cy="6187948"/>
          </a:xfrm>
        </p:grpSpPr>
        <p:grpSp>
          <p:nvGrpSpPr>
            <p:cNvPr id="9" name="그룹 8"/>
            <p:cNvGrpSpPr/>
            <p:nvPr/>
          </p:nvGrpSpPr>
          <p:grpSpPr>
            <a:xfrm>
              <a:off x="703421" y="529076"/>
              <a:ext cx="1919236" cy="900198"/>
              <a:chOff x="995890" y="529076"/>
              <a:chExt cx="1326759" cy="900198"/>
            </a:xfrm>
          </p:grpSpPr>
          <p:sp>
            <p:nvSpPr>
              <p:cNvPr id="18" name="Google Shape;721;p2"/>
              <p:cNvSpPr/>
              <p:nvPr/>
            </p:nvSpPr>
            <p:spPr>
              <a:xfrm flipH="1">
                <a:off x="995890" y="529076"/>
                <a:ext cx="1326759" cy="900198"/>
              </a:xfrm>
              <a:custGeom>
                <a:avLst/>
                <a:gdLst/>
                <a:ahLst/>
                <a:cxnLst/>
                <a:rect l="l" t="t" r="r" b="b"/>
                <a:pathLst>
                  <a:path w="2897024" h="2264776" extrusionOk="0">
                    <a:moveTo>
                      <a:pt x="0" y="0"/>
                    </a:moveTo>
                    <a:lnTo>
                      <a:pt x="2897024" y="0"/>
                    </a:lnTo>
                    <a:lnTo>
                      <a:pt x="2897024" y="1891127"/>
                    </a:lnTo>
                    <a:cubicBezTo>
                      <a:pt x="2802822" y="1872712"/>
                      <a:pt x="2847405" y="1801618"/>
                      <a:pt x="2606215" y="1863893"/>
                    </a:cubicBezTo>
                    <a:cubicBezTo>
                      <a:pt x="2365025" y="1926168"/>
                      <a:pt x="1736930" y="2014603"/>
                      <a:pt x="1449884" y="2264776"/>
                    </a:cubicBezTo>
                    <a:cubicBezTo>
                      <a:pt x="1164010" y="2014157"/>
                      <a:pt x="872259" y="1863893"/>
                      <a:pt x="462219" y="1863893"/>
                    </a:cubicBezTo>
                    <a:cubicBezTo>
                      <a:pt x="301614" y="1863893"/>
                      <a:pt x="146393" y="1886946"/>
                      <a:pt x="0" y="193100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722;p2"/>
              <p:cNvSpPr/>
              <p:nvPr/>
            </p:nvSpPr>
            <p:spPr>
              <a:xfrm flipH="1">
                <a:off x="995890" y="704185"/>
                <a:ext cx="1326759" cy="433258"/>
              </a:xfrm>
              <a:custGeom>
                <a:avLst/>
                <a:gdLst/>
                <a:ahLst/>
                <a:cxnLst/>
                <a:rect l="l" t="t" r="r" b="b"/>
                <a:pathLst>
                  <a:path w="648072" h="243840" extrusionOk="0">
                    <a:moveTo>
                      <a:pt x="0" y="0"/>
                    </a:moveTo>
                    <a:lnTo>
                      <a:pt x="648072" y="0"/>
                    </a:lnTo>
                    <a:lnTo>
                      <a:pt x="648072" y="146327"/>
                    </a:lnTo>
                    <a:lnTo>
                      <a:pt x="359596" y="243840"/>
                    </a:lnTo>
                    <a:lnTo>
                      <a:pt x="0" y="128585"/>
                    </a:lnTo>
                    <a:close/>
                  </a:path>
                </a:pathLst>
              </a:custGeom>
              <a:solidFill>
                <a:schemeClr val="dk1">
                  <a:alpha val="2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" name="Google Shape;723;p2"/>
            <p:cNvSpPr/>
            <p:nvPr/>
          </p:nvSpPr>
          <p:spPr>
            <a:xfrm flipH="1">
              <a:off x="113442" y="205676"/>
              <a:ext cx="3099195" cy="792507"/>
            </a:xfrm>
            <a:custGeom>
              <a:avLst/>
              <a:gdLst/>
              <a:ahLst/>
              <a:cxnLst/>
              <a:rect l="l" t="t" r="r" b="b"/>
              <a:pathLst>
                <a:path w="1513840" h="487680" extrusionOk="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" name="Google Shape;724;p2"/>
            <p:cNvCxnSpPr/>
            <p:nvPr/>
          </p:nvCxnSpPr>
          <p:spPr>
            <a:xfrm flipH="1">
              <a:off x="842671" y="474919"/>
              <a:ext cx="768370" cy="289277"/>
            </a:xfrm>
            <a:prstGeom prst="straightConnector1">
              <a:avLst/>
            </a:prstGeom>
            <a:solidFill>
              <a:schemeClr val="accent4"/>
            </a:solidFill>
            <a:ln w="19050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" name="Google Shape;725;p2"/>
            <p:cNvCxnSpPr/>
            <p:nvPr/>
          </p:nvCxnSpPr>
          <p:spPr>
            <a:xfrm>
              <a:off x="842671" y="753653"/>
              <a:ext cx="3378" cy="5629428"/>
            </a:xfrm>
            <a:prstGeom prst="straightConnector1">
              <a:avLst/>
            </a:prstGeom>
            <a:solidFill>
              <a:schemeClr val="accent4"/>
            </a:solidFill>
            <a:ln w="19050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" name="Google Shape;726;p2"/>
            <p:cNvCxnSpPr/>
            <p:nvPr/>
          </p:nvCxnSpPr>
          <p:spPr>
            <a:xfrm rot="10800000">
              <a:off x="3969916" y="576056"/>
              <a:ext cx="7726785" cy="10582"/>
            </a:xfrm>
            <a:prstGeom prst="straightConnector1">
              <a:avLst/>
            </a:prstGeom>
            <a:solidFill>
              <a:schemeClr val="accent4"/>
            </a:solidFill>
            <a:ln w="19050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4" name="Google Shape;727;p2"/>
            <p:cNvSpPr/>
            <p:nvPr/>
          </p:nvSpPr>
          <p:spPr>
            <a:xfrm flipH="1">
              <a:off x="3852370" y="1546415"/>
              <a:ext cx="235095" cy="429806"/>
            </a:xfrm>
            <a:custGeom>
              <a:avLst/>
              <a:gdLst/>
              <a:ahLst/>
              <a:cxnLst/>
              <a:rect l="l" t="t" r="r" b="b"/>
              <a:pathLst>
                <a:path w="235095" h="429805" extrusionOk="0">
                  <a:moveTo>
                    <a:pt x="235095" y="429805"/>
                  </a:moveTo>
                  <a:lnTo>
                    <a:pt x="142960" y="109986"/>
                  </a:lnTo>
                  <a:lnTo>
                    <a:pt x="160155" y="102863"/>
                  </a:lnTo>
                  <a:cubicBezTo>
                    <a:pt x="171060" y="91959"/>
                    <a:pt x="177804" y="76895"/>
                    <a:pt x="177804" y="60256"/>
                  </a:cubicBezTo>
                  <a:cubicBezTo>
                    <a:pt x="177804" y="26978"/>
                    <a:pt x="150826" y="0"/>
                    <a:pt x="117548" y="0"/>
                  </a:cubicBezTo>
                  <a:cubicBezTo>
                    <a:pt x="84270" y="0"/>
                    <a:pt x="57292" y="26978"/>
                    <a:pt x="57292" y="60256"/>
                  </a:cubicBezTo>
                  <a:cubicBezTo>
                    <a:pt x="57292" y="76895"/>
                    <a:pt x="64037" y="91959"/>
                    <a:pt x="74941" y="102863"/>
                  </a:cubicBezTo>
                  <a:lnTo>
                    <a:pt x="92135" y="109985"/>
                  </a:lnTo>
                  <a:lnTo>
                    <a:pt x="0" y="429805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" name="Google Shape;728;p2"/>
            <p:cNvCxnSpPr/>
            <p:nvPr/>
          </p:nvCxnSpPr>
          <p:spPr>
            <a:xfrm flipH="1">
              <a:off x="846049" y="6383081"/>
              <a:ext cx="10850651" cy="0"/>
            </a:xfrm>
            <a:prstGeom prst="straightConnector1">
              <a:avLst/>
            </a:prstGeom>
            <a:solidFill>
              <a:schemeClr val="accent4"/>
            </a:solidFill>
            <a:ln w="19050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" name="Google Shape;729;p2"/>
            <p:cNvCxnSpPr/>
            <p:nvPr/>
          </p:nvCxnSpPr>
          <p:spPr>
            <a:xfrm>
              <a:off x="11696700" y="586638"/>
              <a:ext cx="0" cy="5806986"/>
            </a:xfrm>
            <a:prstGeom prst="straightConnector1">
              <a:avLst/>
            </a:prstGeom>
            <a:solidFill>
              <a:schemeClr val="accent4"/>
            </a:solidFill>
            <a:ln w="19050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" name="Google Shape;730;p2"/>
            <p:cNvCxnSpPr/>
            <p:nvPr/>
          </p:nvCxnSpPr>
          <p:spPr>
            <a:xfrm>
              <a:off x="3969916" y="572552"/>
              <a:ext cx="1" cy="1304806"/>
            </a:xfrm>
            <a:prstGeom prst="straightConnector1">
              <a:avLst/>
            </a:prstGeom>
            <a:solidFill>
              <a:schemeClr val="accent4"/>
            </a:solidFill>
            <a:ln w="19050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3271894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703385" y="1215815"/>
            <a:ext cx="10088545" cy="4426370"/>
            <a:chOff x="113442" y="205676"/>
            <a:chExt cx="11583259" cy="6187948"/>
          </a:xfrm>
        </p:grpSpPr>
        <p:grpSp>
          <p:nvGrpSpPr>
            <p:cNvPr id="9" name="그룹 8"/>
            <p:cNvGrpSpPr/>
            <p:nvPr/>
          </p:nvGrpSpPr>
          <p:grpSpPr>
            <a:xfrm>
              <a:off x="703421" y="529076"/>
              <a:ext cx="1919236" cy="900198"/>
              <a:chOff x="995890" y="529076"/>
              <a:chExt cx="1326759" cy="900198"/>
            </a:xfrm>
          </p:grpSpPr>
          <p:sp>
            <p:nvSpPr>
              <p:cNvPr id="18" name="Google Shape;721;p2"/>
              <p:cNvSpPr/>
              <p:nvPr/>
            </p:nvSpPr>
            <p:spPr>
              <a:xfrm flipH="1">
                <a:off x="995890" y="529076"/>
                <a:ext cx="1326759" cy="900198"/>
              </a:xfrm>
              <a:custGeom>
                <a:avLst/>
                <a:gdLst/>
                <a:ahLst/>
                <a:cxnLst/>
                <a:rect l="l" t="t" r="r" b="b"/>
                <a:pathLst>
                  <a:path w="2897024" h="2264776" extrusionOk="0">
                    <a:moveTo>
                      <a:pt x="0" y="0"/>
                    </a:moveTo>
                    <a:lnTo>
                      <a:pt x="2897024" y="0"/>
                    </a:lnTo>
                    <a:lnTo>
                      <a:pt x="2897024" y="1891127"/>
                    </a:lnTo>
                    <a:cubicBezTo>
                      <a:pt x="2802822" y="1872712"/>
                      <a:pt x="2847405" y="1801618"/>
                      <a:pt x="2606215" y="1863893"/>
                    </a:cubicBezTo>
                    <a:cubicBezTo>
                      <a:pt x="2365025" y="1926168"/>
                      <a:pt x="1736930" y="2014603"/>
                      <a:pt x="1449884" y="2264776"/>
                    </a:cubicBezTo>
                    <a:cubicBezTo>
                      <a:pt x="1164010" y="2014157"/>
                      <a:pt x="872259" y="1863893"/>
                      <a:pt x="462219" y="1863893"/>
                    </a:cubicBezTo>
                    <a:cubicBezTo>
                      <a:pt x="301614" y="1863893"/>
                      <a:pt x="146393" y="1886946"/>
                      <a:pt x="0" y="193100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722;p2"/>
              <p:cNvSpPr/>
              <p:nvPr/>
            </p:nvSpPr>
            <p:spPr>
              <a:xfrm flipH="1">
                <a:off x="995890" y="704185"/>
                <a:ext cx="1326759" cy="433258"/>
              </a:xfrm>
              <a:custGeom>
                <a:avLst/>
                <a:gdLst/>
                <a:ahLst/>
                <a:cxnLst/>
                <a:rect l="l" t="t" r="r" b="b"/>
                <a:pathLst>
                  <a:path w="648072" h="243840" extrusionOk="0">
                    <a:moveTo>
                      <a:pt x="0" y="0"/>
                    </a:moveTo>
                    <a:lnTo>
                      <a:pt x="648072" y="0"/>
                    </a:lnTo>
                    <a:lnTo>
                      <a:pt x="648072" y="146327"/>
                    </a:lnTo>
                    <a:lnTo>
                      <a:pt x="359596" y="243840"/>
                    </a:lnTo>
                    <a:lnTo>
                      <a:pt x="0" y="128585"/>
                    </a:lnTo>
                    <a:close/>
                  </a:path>
                </a:pathLst>
              </a:custGeom>
              <a:solidFill>
                <a:schemeClr val="dk1">
                  <a:alpha val="2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" name="Google Shape;723;p2"/>
            <p:cNvSpPr/>
            <p:nvPr/>
          </p:nvSpPr>
          <p:spPr>
            <a:xfrm flipH="1">
              <a:off x="113442" y="205676"/>
              <a:ext cx="3099195" cy="792507"/>
            </a:xfrm>
            <a:custGeom>
              <a:avLst/>
              <a:gdLst/>
              <a:ahLst/>
              <a:cxnLst/>
              <a:rect l="l" t="t" r="r" b="b"/>
              <a:pathLst>
                <a:path w="1513840" h="487680" extrusionOk="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" name="Google Shape;724;p2"/>
            <p:cNvCxnSpPr/>
            <p:nvPr/>
          </p:nvCxnSpPr>
          <p:spPr>
            <a:xfrm flipH="1">
              <a:off x="842671" y="474919"/>
              <a:ext cx="768370" cy="289277"/>
            </a:xfrm>
            <a:prstGeom prst="straightConnector1">
              <a:avLst/>
            </a:prstGeom>
            <a:solidFill>
              <a:schemeClr val="accent4"/>
            </a:solidFill>
            <a:ln w="19050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" name="Google Shape;725;p2"/>
            <p:cNvCxnSpPr/>
            <p:nvPr/>
          </p:nvCxnSpPr>
          <p:spPr>
            <a:xfrm>
              <a:off x="842671" y="753653"/>
              <a:ext cx="3378" cy="5629428"/>
            </a:xfrm>
            <a:prstGeom prst="straightConnector1">
              <a:avLst/>
            </a:prstGeom>
            <a:solidFill>
              <a:schemeClr val="accent4"/>
            </a:solidFill>
            <a:ln w="19050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" name="Google Shape;726;p2"/>
            <p:cNvCxnSpPr/>
            <p:nvPr/>
          </p:nvCxnSpPr>
          <p:spPr>
            <a:xfrm rot="10800000">
              <a:off x="3969916" y="576056"/>
              <a:ext cx="7726785" cy="10582"/>
            </a:xfrm>
            <a:prstGeom prst="straightConnector1">
              <a:avLst/>
            </a:prstGeom>
            <a:solidFill>
              <a:schemeClr val="accent4"/>
            </a:solidFill>
            <a:ln w="19050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4" name="Google Shape;727;p2"/>
            <p:cNvSpPr/>
            <p:nvPr/>
          </p:nvSpPr>
          <p:spPr>
            <a:xfrm flipH="1">
              <a:off x="3852370" y="1546415"/>
              <a:ext cx="235095" cy="429806"/>
            </a:xfrm>
            <a:custGeom>
              <a:avLst/>
              <a:gdLst/>
              <a:ahLst/>
              <a:cxnLst/>
              <a:rect l="l" t="t" r="r" b="b"/>
              <a:pathLst>
                <a:path w="235095" h="429805" extrusionOk="0">
                  <a:moveTo>
                    <a:pt x="235095" y="429805"/>
                  </a:moveTo>
                  <a:lnTo>
                    <a:pt x="142960" y="109986"/>
                  </a:lnTo>
                  <a:lnTo>
                    <a:pt x="160155" y="102863"/>
                  </a:lnTo>
                  <a:cubicBezTo>
                    <a:pt x="171060" y="91959"/>
                    <a:pt x="177804" y="76895"/>
                    <a:pt x="177804" y="60256"/>
                  </a:cubicBezTo>
                  <a:cubicBezTo>
                    <a:pt x="177804" y="26978"/>
                    <a:pt x="150826" y="0"/>
                    <a:pt x="117548" y="0"/>
                  </a:cubicBezTo>
                  <a:cubicBezTo>
                    <a:pt x="84270" y="0"/>
                    <a:pt x="57292" y="26978"/>
                    <a:pt x="57292" y="60256"/>
                  </a:cubicBezTo>
                  <a:cubicBezTo>
                    <a:pt x="57292" y="76895"/>
                    <a:pt x="64037" y="91959"/>
                    <a:pt x="74941" y="102863"/>
                  </a:cubicBezTo>
                  <a:lnTo>
                    <a:pt x="92135" y="109985"/>
                  </a:lnTo>
                  <a:lnTo>
                    <a:pt x="0" y="429805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" name="Google Shape;728;p2"/>
            <p:cNvCxnSpPr/>
            <p:nvPr/>
          </p:nvCxnSpPr>
          <p:spPr>
            <a:xfrm flipH="1">
              <a:off x="846049" y="6383081"/>
              <a:ext cx="10850651" cy="0"/>
            </a:xfrm>
            <a:prstGeom prst="straightConnector1">
              <a:avLst/>
            </a:prstGeom>
            <a:solidFill>
              <a:schemeClr val="accent4"/>
            </a:solidFill>
            <a:ln w="19050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" name="Google Shape;729;p2"/>
            <p:cNvCxnSpPr/>
            <p:nvPr/>
          </p:nvCxnSpPr>
          <p:spPr>
            <a:xfrm>
              <a:off x="11696700" y="586638"/>
              <a:ext cx="0" cy="5806986"/>
            </a:xfrm>
            <a:prstGeom prst="straightConnector1">
              <a:avLst/>
            </a:prstGeom>
            <a:solidFill>
              <a:schemeClr val="accent4"/>
            </a:solidFill>
            <a:ln w="19050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" name="Google Shape;730;p2"/>
            <p:cNvCxnSpPr/>
            <p:nvPr/>
          </p:nvCxnSpPr>
          <p:spPr>
            <a:xfrm>
              <a:off x="3969916" y="572552"/>
              <a:ext cx="1" cy="1304806"/>
            </a:xfrm>
            <a:prstGeom prst="straightConnector1">
              <a:avLst/>
            </a:prstGeom>
            <a:solidFill>
              <a:schemeClr val="accent4"/>
            </a:solidFill>
            <a:ln w="19050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0" name="Google Shape;661;p1">
            <a:extLst>
              <a:ext uri="{FF2B5EF4-FFF2-40B4-BE49-F238E27FC236}">
                <a16:creationId xmlns:a16="http://schemas.microsoft.com/office/drawing/2014/main" id="{8B0266F5-1760-440D-84C0-0807CB35A956}"/>
              </a:ext>
            </a:extLst>
          </p:cNvPr>
          <p:cNvSpPr txBox="1"/>
          <p:nvPr/>
        </p:nvSpPr>
        <p:spPr>
          <a:xfrm>
            <a:off x="3" y="3013523"/>
            <a:ext cx="12191995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모델링</a:t>
            </a:r>
            <a:r>
              <a:rPr lang="en-US" altLang="ko-KR" sz="4800" dirty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: </a:t>
            </a:r>
            <a:r>
              <a:rPr lang="ko-KR" altLang="en-US" sz="4800" dirty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취업여부 분석</a:t>
            </a:r>
            <a:endParaRPr sz="4800" dirty="0"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0979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/>
          <p:cNvSpPr txBox="1"/>
          <p:nvPr/>
        </p:nvSpPr>
        <p:spPr>
          <a:xfrm>
            <a:off x="1286714" y="2308523"/>
            <a:ext cx="3721548" cy="367720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2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객관적인 지표에 해당하는 독립변수만 추출</a:t>
            </a:r>
            <a:endParaRPr lang="en-US" altLang="ko-KR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374796" y="293337"/>
            <a:ext cx="5458119" cy="871962"/>
            <a:chOff x="3374796" y="293337"/>
            <a:chExt cx="5458119" cy="871962"/>
          </a:xfrm>
        </p:grpSpPr>
        <p:sp>
          <p:nvSpPr>
            <p:cNvPr id="57" name="TextBox 56"/>
            <p:cNvSpPr txBox="1"/>
            <p:nvPr/>
          </p:nvSpPr>
          <p:spPr>
            <a:xfrm>
              <a:off x="4285778" y="703645"/>
              <a:ext cx="38763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</a:rPr>
                <a:t>취업 여부 분류 및 과정 요약</a:t>
              </a:r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3393649" y="641043"/>
              <a:ext cx="5439266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>
              <a:off x="3374796" y="1165299"/>
              <a:ext cx="5458119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68D17E74-73BC-4BBB-9FEA-474B2211D296}"/>
                </a:ext>
              </a:extLst>
            </p:cNvPr>
            <p:cNvGrpSpPr/>
            <p:nvPr/>
          </p:nvGrpSpPr>
          <p:grpSpPr>
            <a:xfrm>
              <a:off x="3823991" y="819432"/>
              <a:ext cx="166028" cy="157173"/>
              <a:chOff x="3937115" y="819432"/>
              <a:chExt cx="166028" cy="157173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69" name="모서리가 둥근 직사각형 124">
                <a:extLst>
                  <a:ext uri="{FF2B5EF4-FFF2-40B4-BE49-F238E27FC236}">
                    <a16:creationId xmlns:a16="http://schemas.microsoft.com/office/drawing/2014/main" id="{584883F2-7D0A-4258-9988-26051162B35D}"/>
                  </a:ext>
                </a:extLst>
              </p:cNvPr>
              <p:cNvSpPr/>
              <p:nvPr/>
            </p:nvSpPr>
            <p:spPr>
              <a:xfrm>
                <a:off x="3937115" y="819432"/>
                <a:ext cx="166028" cy="157173"/>
              </a:xfrm>
              <a:prstGeom prst="roundRect">
                <a:avLst>
                  <a:gd name="adj" fmla="val 355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3181A168-F785-4A5A-9F0E-0569CB54B987}"/>
                  </a:ext>
                </a:extLst>
              </p:cNvPr>
              <p:cNvGrpSpPr/>
              <p:nvPr/>
            </p:nvGrpSpPr>
            <p:grpSpPr>
              <a:xfrm>
                <a:off x="3988795" y="858620"/>
                <a:ext cx="53242" cy="78797"/>
                <a:chOff x="3939638" y="866631"/>
                <a:chExt cx="53242" cy="78797"/>
              </a:xfrm>
              <a:grpFill/>
            </p:grpSpPr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610D56AF-E37A-4C20-8999-F485EDD25003}"/>
                    </a:ext>
                  </a:extLst>
                </p:cNvPr>
                <p:cNvCxnSpPr/>
                <p:nvPr/>
              </p:nvCxnSpPr>
              <p:spPr>
                <a:xfrm>
                  <a:off x="3949065" y="866631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9E3AE36E-5717-4F67-BE2E-4DD89C426508}"/>
                    </a:ext>
                  </a:extLst>
                </p:cNvPr>
                <p:cNvCxnSpPr/>
                <p:nvPr/>
              </p:nvCxnSpPr>
              <p:spPr>
                <a:xfrm flipV="1">
                  <a:off x="3939638" y="901613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3" name="사각형: 둥근 모서리 4">
              <a:extLst>
                <a:ext uri="{FF2B5EF4-FFF2-40B4-BE49-F238E27FC236}">
                  <a16:creationId xmlns:a16="http://schemas.microsoft.com/office/drawing/2014/main" id="{BE5CA3E0-2C30-4D11-BC26-809768FD22DF}"/>
                </a:ext>
              </a:extLst>
            </p:cNvPr>
            <p:cNvSpPr/>
            <p:nvPr/>
          </p:nvSpPr>
          <p:spPr>
            <a:xfrm>
              <a:off x="4846462" y="293337"/>
              <a:ext cx="2509697" cy="280734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299B3F-E0FB-439C-A9AD-92E0D41B6AD0}"/>
                </a:ext>
              </a:extLst>
            </p:cNvPr>
            <p:cNvSpPr txBox="1"/>
            <p:nvPr/>
          </p:nvSpPr>
          <p:spPr>
            <a:xfrm>
              <a:off x="5205878" y="308463"/>
              <a:ext cx="1790876" cy="2616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spc="300" dirty="0">
                  <a:ln>
                    <a:solidFill>
                      <a:srgbClr val="F1ECE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Medium" pitchFamily="50" charset="-127"/>
                  <a:ea typeface="G마켓 산스 Medium" pitchFamily="50" charset="-127"/>
                </a:rPr>
                <a:t>모델링 및 성능평가</a:t>
              </a: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9BFF532-E985-6048-BF5E-75A5AD48D57A}"/>
              </a:ext>
            </a:extLst>
          </p:cNvPr>
          <p:cNvSpPr/>
          <p:nvPr/>
        </p:nvSpPr>
        <p:spPr>
          <a:xfrm>
            <a:off x="2586524" y="1739664"/>
            <a:ext cx="965329" cy="325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b="1" dirty="0">
                <a:ln>
                  <a:solidFill>
                    <a:srgbClr val="FD3E3B"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과정 요약</a:t>
            </a:r>
            <a:endParaRPr lang="en-US" altLang="ko-KR" sz="1400" b="1" dirty="0">
              <a:ln>
                <a:solidFill>
                  <a:srgbClr val="FD3E3B">
                    <a:alpha val="0"/>
                  </a:srgb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A1069DCE-AC69-964C-978B-D4593B2AE952}"/>
              </a:ext>
            </a:extLst>
          </p:cNvPr>
          <p:cNvSpPr/>
          <p:nvPr/>
        </p:nvSpPr>
        <p:spPr>
          <a:xfrm>
            <a:off x="1978542" y="1720329"/>
            <a:ext cx="2181290" cy="36408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C491204-5FF4-D44A-B762-EF8094C7F504}"/>
              </a:ext>
            </a:extLst>
          </p:cNvPr>
          <p:cNvSpPr/>
          <p:nvPr/>
        </p:nvSpPr>
        <p:spPr>
          <a:xfrm>
            <a:off x="1115594" y="2188473"/>
            <a:ext cx="218479" cy="2242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</a:t>
            </a:r>
            <a:endParaRPr kumimoji="1" lang="ko-Kore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5001A87-CB8C-8A44-AF09-F1F343264396}"/>
              </a:ext>
            </a:extLst>
          </p:cNvPr>
          <p:cNvSpPr txBox="1"/>
          <p:nvPr/>
        </p:nvSpPr>
        <p:spPr>
          <a:xfrm>
            <a:off x="1286714" y="2954068"/>
            <a:ext cx="3721548" cy="367720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2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수치형 변수 이상치 확인 및 제거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EF4895D-DA90-504E-917A-2A092A0E8631}"/>
              </a:ext>
            </a:extLst>
          </p:cNvPr>
          <p:cNvSpPr/>
          <p:nvPr/>
        </p:nvSpPr>
        <p:spPr>
          <a:xfrm>
            <a:off x="1115594" y="2834018"/>
            <a:ext cx="218479" cy="2242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</a:t>
            </a:r>
            <a:endParaRPr kumimoji="1" lang="ko-Kore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0C6D74D-47A5-A041-8FA4-6B3326EB480C}"/>
              </a:ext>
            </a:extLst>
          </p:cNvPr>
          <p:cNvSpPr txBox="1"/>
          <p:nvPr/>
        </p:nvSpPr>
        <p:spPr>
          <a:xfrm>
            <a:off x="1286714" y="3673219"/>
            <a:ext cx="3721548" cy="367720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2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Train:Validaion:Test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with SMOTE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DEE3670-945D-994C-B5D9-E6640B74C6CC}"/>
              </a:ext>
            </a:extLst>
          </p:cNvPr>
          <p:cNvSpPr/>
          <p:nvPr/>
        </p:nvSpPr>
        <p:spPr>
          <a:xfrm>
            <a:off x="1115594" y="3553169"/>
            <a:ext cx="218479" cy="2242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</a:t>
            </a:r>
            <a:endParaRPr kumimoji="1" lang="ko-Kore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D9ABD6C-EBB4-454C-B3E7-3E987A8FB010}"/>
              </a:ext>
            </a:extLst>
          </p:cNvPr>
          <p:cNvSpPr txBox="1"/>
          <p:nvPr/>
        </p:nvSpPr>
        <p:spPr>
          <a:xfrm>
            <a:off x="1300343" y="4032673"/>
            <a:ext cx="40351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맑은 고딕 Semilight" panose="020B0502040204020203" pitchFamily="50" charset="-127"/>
              </a:rPr>
              <a:t>종속변수 이진분류에 대해 데이터 불균형 문제 </a:t>
            </a:r>
            <a:r>
              <a:rPr lang="en-US" altLang="ko-KR" sz="10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맑은 고딕 Semilight" panose="020B0502040204020203" pitchFamily="50" charset="-127"/>
              </a:rPr>
              <a:t>SMOTE </a:t>
            </a:r>
            <a:r>
              <a:rPr lang="ko-KR" altLang="en-US" sz="10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맑은 고딕 Semilight" panose="020B0502040204020203" pitchFamily="50" charset="-127"/>
              </a:rPr>
              <a:t>처리</a:t>
            </a:r>
            <a:endParaRPr lang="en-US" altLang="ko-KR" sz="1000" dirty="0">
              <a:latin typeface="G마켓 산스 Light" panose="02000000000000000000" pitchFamily="50" charset="-127"/>
              <a:ea typeface="G마켓 산스 Light" panose="02000000000000000000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 sz="10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맑은 고딕 Semilight" panose="020B0502040204020203" pitchFamily="50" charset="-127"/>
              </a:rPr>
              <a:t>Train : Validation : Test = 6:2:2 </a:t>
            </a:r>
            <a:r>
              <a:rPr lang="ko-KR" altLang="en-US" sz="10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맑은 고딕 Semilight" panose="020B0502040204020203" pitchFamily="50" charset="-127"/>
              </a:rPr>
              <a:t>로 학습 진행</a:t>
            </a:r>
            <a:r>
              <a:rPr lang="en-US" altLang="ko-KR" sz="10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1000" dirty="0" err="1">
                <a:latin typeface="G마켓 산스 Light" panose="02000000000000000000" pitchFamily="50" charset="-127"/>
                <a:ea typeface="G마켓 산스 Light" panose="02000000000000000000" pitchFamily="50" charset="-127"/>
                <a:cs typeface="맑은 고딕 Semilight" panose="020B0502040204020203" pitchFamily="50" charset="-127"/>
              </a:rPr>
              <a:t>과적합</a:t>
            </a:r>
            <a:r>
              <a:rPr lang="ko-KR" altLang="en-US" sz="10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맑은 고딕 Semilight" panose="020B0502040204020203" pitchFamily="50" charset="-127"/>
              </a:rPr>
              <a:t> 방지</a:t>
            </a:r>
            <a:r>
              <a:rPr lang="en-US" altLang="ko-KR" sz="10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맑은 고딕 Semilight" panose="020B0502040204020203" pitchFamily="50" charset="-127"/>
              </a:rPr>
              <a:t>)</a:t>
            </a:r>
            <a:endParaRPr lang="ko-KR" altLang="en-US" sz="1000" dirty="0">
              <a:latin typeface="G마켓 산스 Light" panose="02000000000000000000" pitchFamily="50" charset="-127"/>
              <a:ea typeface="G마켓 산스 Light" panose="02000000000000000000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54747B1-5228-D64F-A11D-64049165332F}"/>
              </a:ext>
            </a:extLst>
          </p:cNvPr>
          <p:cNvSpPr txBox="1"/>
          <p:nvPr/>
        </p:nvSpPr>
        <p:spPr>
          <a:xfrm>
            <a:off x="1286714" y="4521882"/>
            <a:ext cx="3721548" cy="367720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2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각 </a:t>
            </a:r>
            <a:r>
              <a:rPr lang="ko-KR" altLang="en-US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모델별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기본 성능 비교 및 모델 선택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2390694-1384-5545-A477-06A45CE72040}"/>
              </a:ext>
            </a:extLst>
          </p:cNvPr>
          <p:cNvSpPr/>
          <p:nvPr/>
        </p:nvSpPr>
        <p:spPr>
          <a:xfrm>
            <a:off x="1115594" y="4401832"/>
            <a:ext cx="218479" cy="2242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4</a:t>
            </a:r>
            <a:endParaRPr kumimoji="1" lang="ko-Kore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FC6C8E3-22A4-6244-A339-F303F6BA4230}"/>
              </a:ext>
            </a:extLst>
          </p:cNvPr>
          <p:cNvSpPr txBox="1"/>
          <p:nvPr/>
        </p:nvSpPr>
        <p:spPr>
          <a:xfrm>
            <a:off x="1286714" y="5092342"/>
            <a:ext cx="3721548" cy="444941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2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메인 </a:t>
            </a:r>
            <a:r>
              <a:rPr lang="ko-KR" altLang="en-US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하이퍼파라미터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선정 후 </a:t>
            </a: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GridSearchCV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위한 각 성능 확인 및 범주화 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B6FE29A-0509-5443-8C85-FFEFB80B52F0}"/>
              </a:ext>
            </a:extLst>
          </p:cNvPr>
          <p:cNvSpPr/>
          <p:nvPr/>
        </p:nvSpPr>
        <p:spPr>
          <a:xfrm>
            <a:off x="1115594" y="5010902"/>
            <a:ext cx="218479" cy="2242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5</a:t>
            </a:r>
            <a:endParaRPr kumimoji="1" lang="ko-Kore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CC68BF4-E685-6242-8D6F-7DB0E9007E33}"/>
              </a:ext>
            </a:extLst>
          </p:cNvPr>
          <p:cNvSpPr txBox="1"/>
          <p:nvPr/>
        </p:nvSpPr>
        <p:spPr>
          <a:xfrm>
            <a:off x="1300343" y="5492106"/>
            <a:ext cx="40351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 err="1">
                <a:latin typeface="G마켓 산스 Light" panose="02000000000000000000" pitchFamily="50" charset="-127"/>
                <a:ea typeface="G마켓 산스 Light" panose="02000000000000000000" pitchFamily="50" charset="-127"/>
                <a:cs typeface="맑은 고딕 Semilight" panose="020B0502040204020203" pitchFamily="50" charset="-127"/>
              </a:rPr>
              <a:t>랜덤포레스트</a:t>
            </a:r>
            <a:r>
              <a:rPr lang="en-US" altLang="ko-KR" sz="10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맑은 고딕 Semilight" panose="020B0502040204020203" pitchFamily="50" charset="-127"/>
              </a:rPr>
              <a:t>,</a:t>
            </a:r>
            <a:r>
              <a:rPr lang="ko-KR" altLang="en-US" sz="10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000" dirty="0" err="1">
                <a:latin typeface="G마켓 산스 Light" panose="02000000000000000000" pitchFamily="50" charset="-127"/>
                <a:ea typeface="G마켓 산스 Light" panose="02000000000000000000" pitchFamily="50" charset="-127"/>
                <a:cs typeface="맑은 고딕 Semilight" panose="020B0502040204020203" pitchFamily="50" charset="-127"/>
              </a:rPr>
              <a:t>XGBoost</a:t>
            </a:r>
            <a:r>
              <a:rPr lang="en-US" altLang="ko-KR" sz="10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0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맑은 고딕 Semilight" panose="020B0502040204020203" pitchFamily="50" charset="-127"/>
              </a:rPr>
              <a:t>적용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9F57D3E-756C-C04D-A8A1-8D5DB39AD66A}"/>
              </a:ext>
            </a:extLst>
          </p:cNvPr>
          <p:cNvSpPr txBox="1"/>
          <p:nvPr/>
        </p:nvSpPr>
        <p:spPr>
          <a:xfrm>
            <a:off x="1286714" y="5981726"/>
            <a:ext cx="3721548" cy="367720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2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모델 성능 평가 및 각 </a:t>
            </a:r>
            <a:r>
              <a:rPr lang="ko-KR" altLang="en-US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변수별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영향도 확인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BE93E82-F7BF-1746-9160-7E0CFCF4C032}"/>
              </a:ext>
            </a:extLst>
          </p:cNvPr>
          <p:cNvSpPr/>
          <p:nvPr/>
        </p:nvSpPr>
        <p:spPr>
          <a:xfrm>
            <a:off x="1115594" y="5861676"/>
            <a:ext cx="218479" cy="2242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6</a:t>
            </a:r>
            <a:endParaRPr kumimoji="1" lang="ko-Kore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FFB94DD-8885-4176-9819-07D1793A13C8}"/>
              </a:ext>
            </a:extLst>
          </p:cNvPr>
          <p:cNvSpPr txBox="1"/>
          <p:nvPr/>
        </p:nvSpPr>
        <p:spPr>
          <a:xfrm>
            <a:off x="1329610" y="3313368"/>
            <a:ext cx="4101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맑은 고딕 Semilight" panose="020B0502040204020203" pitchFamily="50" charset="-127"/>
              </a:rPr>
              <a:t>대졸자</a:t>
            </a:r>
            <a:r>
              <a:rPr lang="en-US" altLang="ko-KR" sz="10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 sz="10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맑은 고딕 Semilight" panose="020B0502040204020203" pitchFamily="50" charset="-127"/>
              </a:rPr>
              <a:t>청년</a:t>
            </a:r>
            <a:r>
              <a:rPr lang="en-US" altLang="ko-KR" sz="10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맑은 고딕 Semilight" panose="020B0502040204020203" pitchFamily="50" charset="-127"/>
              </a:rPr>
              <a:t>)</a:t>
            </a:r>
            <a:r>
              <a:rPr lang="ko-KR" altLang="en-US" sz="10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맑은 고딕 Semilight" panose="020B0502040204020203" pitchFamily="50" charset="-127"/>
              </a:rPr>
              <a:t>에 대해 가장 영향을 주는 </a:t>
            </a:r>
            <a:r>
              <a:rPr lang="en-US" altLang="ko-KR" sz="10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맑은 고딕 Semilight" panose="020B0502040204020203" pitchFamily="50" charset="-127"/>
              </a:rPr>
              <a:t>‘</a:t>
            </a:r>
            <a:r>
              <a:rPr lang="ko-KR" altLang="en-US" sz="10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맑은 고딕 Semilight" panose="020B0502040204020203" pitchFamily="50" charset="-127"/>
              </a:rPr>
              <a:t>연령</a:t>
            </a:r>
            <a:r>
              <a:rPr lang="en-US" altLang="ko-KR" sz="10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맑은 고딕 Semilight" panose="020B0502040204020203" pitchFamily="50" charset="-127"/>
              </a:rPr>
              <a:t>’ </a:t>
            </a:r>
            <a:r>
              <a:rPr lang="ko-KR" altLang="en-US" sz="10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맑은 고딕 Semilight" panose="020B0502040204020203" pitchFamily="50" charset="-127"/>
              </a:rPr>
              <a:t>이상치 제거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76128E9-F9A7-4B1C-AE28-CB55622D877D}"/>
              </a:ext>
            </a:extLst>
          </p:cNvPr>
          <p:cNvGrpSpPr/>
          <p:nvPr/>
        </p:nvGrpSpPr>
        <p:grpSpPr>
          <a:xfrm>
            <a:off x="6681247" y="1738337"/>
            <a:ext cx="4126897" cy="3715772"/>
            <a:chOff x="6488440" y="1921218"/>
            <a:chExt cx="4126897" cy="3715772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58A0962-5E87-401F-9025-0181C0066E6E}"/>
                </a:ext>
              </a:extLst>
            </p:cNvPr>
            <p:cNvSpPr/>
            <p:nvPr/>
          </p:nvSpPr>
          <p:spPr>
            <a:xfrm>
              <a:off x="10528683" y="2048552"/>
              <a:ext cx="86654" cy="357329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1196A773-DE89-43CD-907A-194E18DFAF9E}"/>
                </a:ext>
              </a:extLst>
            </p:cNvPr>
            <p:cNvSpPr/>
            <p:nvPr/>
          </p:nvSpPr>
          <p:spPr>
            <a:xfrm rot="16200000">
              <a:off x="8587228" y="3617947"/>
              <a:ext cx="86654" cy="395143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74B92BF-6B41-4B75-A07B-225A3392A69D}"/>
                </a:ext>
              </a:extLst>
            </p:cNvPr>
            <p:cNvSpPr/>
            <p:nvPr/>
          </p:nvSpPr>
          <p:spPr>
            <a:xfrm>
              <a:off x="6510265" y="1921218"/>
              <a:ext cx="4018418" cy="3621044"/>
            </a:xfrm>
            <a:prstGeom prst="rect">
              <a:avLst/>
            </a:prstGeom>
            <a:solidFill>
              <a:schemeClr val="bg1">
                <a:alpha val="35000"/>
              </a:schemeClr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861CCADA-4B2F-46C7-AB18-26CB9EAD4FC9}"/>
                </a:ext>
              </a:extLst>
            </p:cNvPr>
            <p:cNvSpPr/>
            <p:nvPr/>
          </p:nvSpPr>
          <p:spPr>
            <a:xfrm>
              <a:off x="8272991" y="2136662"/>
              <a:ext cx="625558" cy="2548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400" b="1" dirty="0">
                  <a:ln>
                    <a:solidFill>
                      <a:srgbClr val="FD3E3B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SMOTE</a:t>
              </a:r>
            </a:p>
          </p:txBody>
        </p:sp>
        <p:sp>
          <p:nvSpPr>
            <p:cNvPr id="80" name="모서리가 둥근 직사각형 45">
              <a:extLst>
                <a:ext uri="{FF2B5EF4-FFF2-40B4-BE49-F238E27FC236}">
                  <a16:creationId xmlns:a16="http://schemas.microsoft.com/office/drawing/2014/main" id="{0D1F7AF7-0CCE-4EF9-839B-63A6E37A859E}"/>
                </a:ext>
              </a:extLst>
            </p:cNvPr>
            <p:cNvSpPr/>
            <p:nvPr/>
          </p:nvSpPr>
          <p:spPr>
            <a:xfrm>
              <a:off x="8061380" y="2170157"/>
              <a:ext cx="1048785" cy="285184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/>
                </a:solidFill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8A86E03A-5007-44C0-A1B6-84E6EAF55E56}"/>
                </a:ext>
              </a:extLst>
            </p:cNvPr>
            <p:cNvSpPr/>
            <p:nvPr/>
          </p:nvSpPr>
          <p:spPr>
            <a:xfrm>
              <a:off x="7307158" y="3971214"/>
              <a:ext cx="426720" cy="6093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2800" dirty="0">
                  <a:ln>
                    <a:solidFill>
                      <a:srgbClr val="FD3E3B">
                        <a:alpha val="0"/>
                      </a:srgbClr>
                    </a:solidFill>
                  </a:ln>
                  <a:solidFill>
                    <a:schemeClr val="accent1">
                      <a:lumMod val="60000"/>
                      <a:lumOff val="40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3</a:t>
              </a: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7F410AFB-1A2A-4165-8BD6-9B20086CE905}"/>
                </a:ext>
              </a:extLst>
            </p:cNvPr>
            <p:cNvSpPr/>
            <p:nvPr/>
          </p:nvSpPr>
          <p:spPr>
            <a:xfrm>
              <a:off x="9397501" y="3971214"/>
              <a:ext cx="409087" cy="6093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2800" dirty="0">
                  <a:ln>
                    <a:solidFill>
                      <a:srgbClr val="FD3E3B">
                        <a:alpha val="0"/>
                      </a:srgb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7</a:t>
              </a: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3FEDB098-CE97-4FC0-A8A0-B097DA774524}"/>
                </a:ext>
              </a:extLst>
            </p:cNvPr>
            <p:cNvSpPr/>
            <p:nvPr/>
          </p:nvSpPr>
          <p:spPr>
            <a:xfrm>
              <a:off x="8791170" y="2525171"/>
              <a:ext cx="1580627" cy="1580626"/>
            </a:xfrm>
            <a:prstGeom prst="ellipse">
              <a:avLst/>
            </a:prstGeom>
            <a:solidFill>
              <a:schemeClr val="accent1">
                <a:lumMod val="75000"/>
                <a:alpha val="71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7BD8141D-0A25-4EDE-98AE-A0114601D6F9}"/>
                </a:ext>
              </a:extLst>
            </p:cNvPr>
            <p:cNvSpPr/>
            <p:nvPr/>
          </p:nvSpPr>
          <p:spPr>
            <a:xfrm>
              <a:off x="7006186" y="2824763"/>
              <a:ext cx="981444" cy="98144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997C1D7-0A91-48EF-993E-581551B591DB}"/>
                </a:ext>
              </a:extLst>
            </p:cNvPr>
            <p:cNvSpPr txBox="1"/>
            <p:nvPr/>
          </p:nvSpPr>
          <p:spPr>
            <a:xfrm>
              <a:off x="7260724" y="3090105"/>
              <a:ext cx="472369" cy="43756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200" b="1" spc="-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Bold" pitchFamily="50" charset="-127"/>
                  <a:ea typeface="G마켓 산스 Bold" pitchFamily="50" charset="-127"/>
                </a:rPr>
                <a:t>미취업</a:t>
              </a:r>
              <a:endParaRPr lang="en-US" altLang="ko-KR" sz="12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ko-KR" sz="1200" b="1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Bold" pitchFamily="50" charset="-127"/>
                  <a:ea typeface="G마켓 산스 Bold" pitchFamily="50" charset="-127"/>
                </a:rPr>
                <a:t>0</a:t>
              </a:r>
              <a:endParaRPr lang="ko-KR" altLang="en-US" sz="12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7BE191BE-FA97-46FB-8C0C-0A23264427AD}"/>
                </a:ext>
              </a:extLst>
            </p:cNvPr>
            <p:cNvSpPr/>
            <p:nvPr/>
          </p:nvSpPr>
          <p:spPr>
            <a:xfrm>
              <a:off x="9090762" y="2812511"/>
              <a:ext cx="981444" cy="98144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8EACBAC-54D5-4172-8F8F-64BA903DE5D4}"/>
                </a:ext>
              </a:extLst>
            </p:cNvPr>
            <p:cNvSpPr txBox="1"/>
            <p:nvPr/>
          </p:nvSpPr>
          <p:spPr>
            <a:xfrm>
              <a:off x="9396870" y="3077854"/>
              <a:ext cx="363129" cy="4375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200" b="1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Bold" pitchFamily="50" charset="-127"/>
                  <a:ea typeface="G마켓 산스 Bold" pitchFamily="50" charset="-127"/>
                </a:rPr>
                <a:t>취업</a:t>
              </a:r>
              <a:endParaRPr lang="en-US" altLang="ko-KR" sz="12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ko-KR" sz="1200" b="1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Bold" pitchFamily="50" charset="-127"/>
                  <a:ea typeface="G마켓 산스 Bold" pitchFamily="50" charset="-127"/>
                </a:rPr>
                <a:t>1</a:t>
              </a:r>
              <a:endParaRPr lang="ko-KR" altLang="en-US" sz="12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endParaRPr>
            </a:p>
          </p:txBody>
        </p: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6286B8E0-8D01-4D57-B5A1-644064BB3CDE}"/>
                </a:ext>
              </a:extLst>
            </p:cNvPr>
            <p:cNvCxnSpPr/>
            <p:nvPr/>
          </p:nvCxnSpPr>
          <p:spPr>
            <a:xfrm flipH="1">
              <a:off x="8512024" y="3204105"/>
              <a:ext cx="122517" cy="111379"/>
            </a:xfrm>
            <a:prstGeom prst="line">
              <a:avLst/>
            </a:prstGeom>
            <a:ln w="317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ABDE02FA-FF19-4A00-8023-3D89E3FD815B}"/>
                </a:ext>
              </a:extLst>
            </p:cNvPr>
            <p:cNvCxnSpPr/>
            <p:nvPr/>
          </p:nvCxnSpPr>
          <p:spPr>
            <a:xfrm flipH="1" flipV="1">
              <a:off x="8512024" y="3306418"/>
              <a:ext cx="122517" cy="111379"/>
            </a:xfrm>
            <a:prstGeom prst="line">
              <a:avLst/>
            </a:prstGeom>
            <a:ln w="317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725F397-FAAA-4EFB-84CD-1A5E713ED23B}"/>
                </a:ext>
              </a:extLst>
            </p:cNvPr>
            <p:cNvSpPr/>
            <p:nvPr/>
          </p:nvSpPr>
          <p:spPr>
            <a:xfrm>
              <a:off x="6488440" y="4608593"/>
              <a:ext cx="4068743" cy="3508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dirty="0">
                  <a:ln>
                    <a:solidFill>
                      <a:srgbClr val="FD3E3B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itchFamily="50" charset="-127"/>
                  <a:ea typeface="G마켓 산스 Medium" pitchFamily="50" charset="-127"/>
                </a:rPr>
                <a:t>데이터 불균형으로 인해 종속변수 이진분류 </a:t>
              </a:r>
              <a:r>
                <a:rPr lang="ko-KR" altLang="en-US" dirty="0" err="1">
                  <a:ln>
                    <a:solidFill>
                      <a:srgbClr val="FD3E3B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itchFamily="50" charset="-127"/>
                  <a:ea typeface="G마켓 산스 Medium" pitchFamily="50" charset="-127"/>
                </a:rPr>
                <a:t>과적합</a:t>
              </a:r>
              <a:endParaRPr lang="en-US" altLang="ko-KR" dirty="0">
                <a:ln>
                  <a:solidFill>
                    <a:srgbClr val="FD3E3B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itchFamily="50" charset="-127"/>
                <a:ea typeface="G마켓 산스 Medium" pitchFamily="50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417C4F9-30D3-442A-8A2D-B1ED72EA7661}"/>
                </a:ext>
              </a:extLst>
            </p:cNvPr>
            <p:cNvSpPr txBox="1"/>
            <p:nvPr/>
          </p:nvSpPr>
          <p:spPr>
            <a:xfrm>
              <a:off x="6867203" y="4923016"/>
              <a:ext cx="3437159" cy="558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2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SMOTE </a:t>
              </a:r>
              <a:r>
                <a:rPr lang="ko-KR" altLang="en-US" sz="12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기법을 사용하여 </a:t>
              </a:r>
              <a:r>
                <a:rPr lang="en-US" altLang="ko-KR" sz="12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5:5 </a:t>
              </a:r>
              <a:r>
                <a:rPr lang="ko-KR" altLang="en-US" sz="12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비율로 데이터 균형화</a:t>
              </a:r>
              <a:endParaRPr lang="en-US" altLang="ko-KR" sz="12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ko-KR" sz="12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Train :</a:t>
              </a:r>
              <a:r>
                <a:rPr lang="en-US" altLang="ko-KR" sz="1200" spc="-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Validation:Test</a:t>
              </a:r>
              <a:r>
                <a:rPr lang="en-US" altLang="ko-KR" sz="12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= 6:2:2 Split </a:t>
              </a:r>
              <a:r>
                <a:rPr lang="ko-KR" altLang="en-US" sz="12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하여 </a:t>
              </a:r>
              <a:r>
                <a:rPr lang="ko-KR" altLang="en-US" sz="1200" spc="-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과적합</a:t>
              </a:r>
              <a:r>
                <a:rPr lang="ko-KR" altLang="en-US" sz="12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 방지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FF58BAC0-EE08-4E6B-89DA-317CF0126494}"/>
                </a:ext>
              </a:extLst>
            </p:cNvPr>
            <p:cNvSpPr/>
            <p:nvPr/>
          </p:nvSpPr>
          <p:spPr>
            <a:xfrm>
              <a:off x="8388687" y="3974073"/>
              <a:ext cx="238822" cy="4239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2800" dirty="0">
                  <a:ln>
                    <a:solidFill>
                      <a:srgbClr val="FD3E3B">
                        <a:alpha val="0"/>
                      </a:srgbClr>
                    </a:solidFill>
                  </a:ln>
                  <a:solidFill>
                    <a:schemeClr val="accent1">
                      <a:lumMod val="60000"/>
                      <a:lumOff val="40000"/>
                    </a:schemeClr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:</a:t>
              </a:r>
            </a:p>
          </p:txBody>
        </p:sp>
      </p:grpSp>
      <p:pic>
        <p:nvPicPr>
          <p:cNvPr id="110" name="그림 109">
            <a:extLst>
              <a:ext uri="{FF2B5EF4-FFF2-40B4-BE49-F238E27FC236}">
                <a16:creationId xmlns:a16="http://schemas.microsoft.com/office/drawing/2014/main" id="{3562E851-7F48-4DBA-B23C-9C4D2BC8F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607" y="5547748"/>
            <a:ext cx="4144176" cy="112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42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74188CD-8404-EF42-93A1-7A3EF6B7C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97" y="1377092"/>
            <a:ext cx="11018807" cy="494351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3534771" y="703645"/>
            <a:ext cx="53783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취업 여부 분류 및 사용 독립변수 목록</a:t>
            </a:r>
          </a:p>
        </p:txBody>
      </p:sp>
      <p:cxnSp>
        <p:nvCxnSpPr>
          <p:cNvPr id="58" name="직선 연결선 57"/>
          <p:cNvCxnSpPr>
            <a:cxnSpLocks/>
          </p:cNvCxnSpPr>
          <p:nvPr/>
        </p:nvCxnSpPr>
        <p:spPr>
          <a:xfrm>
            <a:off x="3152108" y="641043"/>
            <a:ext cx="5784857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68D17E74-73BC-4BBB-9FEA-474B2211D296}"/>
              </a:ext>
            </a:extLst>
          </p:cNvPr>
          <p:cNvGrpSpPr/>
          <p:nvPr/>
        </p:nvGrpSpPr>
        <p:grpSpPr>
          <a:xfrm>
            <a:off x="3211518" y="819432"/>
            <a:ext cx="166028" cy="157173"/>
            <a:chOff x="3937115" y="819432"/>
            <a:chExt cx="166028" cy="157173"/>
          </a:xfrm>
          <a:solidFill>
            <a:schemeClr val="accent1">
              <a:lumMod val="50000"/>
            </a:schemeClr>
          </a:solidFill>
        </p:grpSpPr>
        <p:sp>
          <p:nvSpPr>
            <p:cNvPr id="69" name="모서리가 둥근 직사각형 124">
              <a:extLst>
                <a:ext uri="{FF2B5EF4-FFF2-40B4-BE49-F238E27FC236}">
                  <a16:creationId xmlns:a16="http://schemas.microsoft.com/office/drawing/2014/main" id="{584883F2-7D0A-4258-9988-26051162B35D}"/>
                </a:ext>
              </a:extLst>
            </p:cNvPr>
            <p:cNvSpPr/>
            <p:nvPr/>
          </p:nvSpPr>
          <p:spPr>
            <a:xfrm>
              <a:off x="3937115" y="819432"/>
              <a:ext cx="166028" cy="157173"/>
            </a:xfrm>
            <a:prstGeom prst="roundRect">
              <a:avLst>
                <a:gd name="adj" fmla="val 35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3181A168-F785-4A5A-9F0E-0569CB54B987}"/>
                </a:ext>
              </a:extLst>
            </p:cNvPr>
            <p:cNvGrpSpPr/>
            <p:nvPr/>
          </p:nvGrpSpPr>
          <p:grpSpPr>
            <a:xfrm>
              <a:off x="3988795" y="858620"/>
              <a:ext cx="53242" cy="78797"/>
              <a:chOff x="3939638" y="866631"/>
              <a:chExt cx="53242" cy="78797"/>
            </a:xfrm>
            <a:grpFill/>
          </p:grpSpPr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610D56AF-E37A-4C20-8999-F485EDD25003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grpFill/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9E3AE36E-5717-4F67-BE2E-4DD89C426508}"/>
                  </a:ext>
                </a:extLst>
              </p:cNvPr>
              <p:cNvCxnSpPr/>
              <p:nvPr/>
            </p:nvCxnSpPr>
            <p:spPr>
              <a:xfrm flipV="1">
                <a:off x="3939638" y="901613"/>
                <a:ext cx="43815" cy="43815"/>
              </a:xfrm>
              <a:prstGeom prst="line">
                <a:avLst/>
              </a:prstGeom>
              <a:grpFill/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3" name="사각형: 둥근 모서리 4">
            <a:extLst>
              <a:ext uri="{FF2B5EF4-FFF2-40B4-BE49-F238E27FC236}">
                <a16:creationId xmlns:a16="http://schemas.microsoft.com/office/drawing/2014/main" id="{BE5CA3E0-2C30-4D11-BC26-809768FD22DF}"/>
              </a:ext>
            </a:extLst>
          </p:cNvPr>
          <p:cNvSpPr/>
          <p:nvPr/>
        </p:nvSpPr>
        <p:spPr>
          <a:xfrm>
            <a:off x="4846462" y="293337"/>
            <a:ext cx="2509697" cy="28073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0299B3F-E0FB-439C-A9AD-92E0D41B6AD0}"/>
              </a:ext>
            </a:extLst>
          </p:cNvPr>
          <p:cNvSpPr txBox="1"/>
          <p:nvPr/>
        </p:nvSpPr>
        <p:spPr>
          <a:xfrm>
            <a:off x="5205878" y="308463"/>
            <a:ext cx="1790876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300" dirty="0">
                <a:ln>
                  <a:solidFill>
                    <a:srgbClr val="F1ECE6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itchFamily="50" charset="-127"/>
                <a:ea typeface="G마켓 산스 Medium" pitchFamily="50" charset="-127"/>
              </a:rPr>
              <a:t>모델링 및 성능평가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E0078CD-DA1B-B74D-BE74-7733A89B4B76}"/>
              </a:ext>
            </a:extLst>
          </p:cNvPr>
          <p:cNvSpPr/>
          <p:nvPr/>
        </p:nvSpPr>
        <p:spPr>
          <a:xfrm>
            <a:off x="2226399" y="1912805"/>
            <a:ext cx="470619" cy="2018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320E08A-2000-4D48-9DDF-5C2386B853D6}"/>
              </a:ext>
            </a:extLst>
          </p:cNvPr>
          <p:cNvSpPr/>
          <p:nvPr/>
        </p:nvSpPr>
        <p:spPr>
          <a:xfrm>
            <a:off x="2760149" y="1912805"/>
            <a:ext cx="470619" cy="2018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1F707BC-154B-2147-8403-4ACDAEF51B9E}"/>
              </a:ext>
            </a:extLst>
          </p:cNvPr>
          <p:cNvSpPr/>
          <p:nvPr/>
        </p:nvSpPr>
        <p:spPr>
          <a:xfrm>
            <a:off x="3330712" y="1912805"/>
            <a:ext cx="721524" cy="2018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3ED4105-E576-354C-B120-554B87B548B8}"/>
              </a:ext>
            </a:extLst>
          </p:cNvPr>
          <p:cNvSpPr/>
          <p:nvPr/>
        </p:nvSpPr>
        <p:spPr>
          <a:xfrm>
            <a:off x="4101511" y="1912805"/>
            <a:ext cx="470619" cy="2018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B1B4B13-D9D7-9548-AE2F-EEB923C9168D}"/>
              </a:ext>
            </a:extLst>
          </p:cNvPr>
          <p:cNvSpPr/>
          <p:nvPr/>
        </p:nvSpPr>
        <p:spPr>
          <a:xfrm>
            <a:off x="4649652" y="1912805"/>
            <a:ext cx="470619" cy="2018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101AC3D-5516-0440-988D-DF3A6870AA57}"/>
              </a:ext>
            </a:extLst>
          </p:cNvPr>
          <p:cNvSpPr/>
          <p:nvPr/>
        </p:nvSpPr>
        <p:spPr>
          <a:xfrm>
            <a:off x="5205878" y="1912805"/>
            <a:ext cx="684783" cy="2018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5AE5AE2-9E54-5442-94A2-64EE8F3159BB}"/>
              </a:ext>
            </a:extLst>
          </p:cNvPr>
          <p:cNvSpPr/>
          <p:nvPr/>
        </p:nvSpPr>
        <p:spPr>
          <a:xfrm>
            <a:off x="6713948" y="1912805"/>
            <a:ext cx="470619" cy="2018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9BBBEC1-FFE4-794F-8DDB-8F0A065E16AA}"/>
              </a:ext>
            </a:extLst>
          </p:cNvPr>
          <p:cNvSpPr/>
          <p:nvPr/>
        </p:nvSpPr>
        <p:spPr>
          <a:xfrm>
            <a:off x="7294559" y="1912805"/>
            <a:ext cx="684783" cy="2018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2290DCD-9B23-F543-B130-02320A26A077}"/>
              </a:ext>
            </a:extLst>
          </p:cNvPr>
          <p:cNvSpPr/>
          <p:nvPr/>
        </p:nvSpPr>
        <p:spPr>
          <a:xfrm>
            <a:off x="8090361" y="1912805"/>
            <a:ext cx="322119" cy="2018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9025248-D3A7-DC44-8EC9-DA61696B731E}"/>
              </a:ext>
            </a:extLst>
          </p:cNvPr>
          <p:cNvSpPr/>
          <p:nvPr/>
        </p:nvSpPr>
        <p:spPr>
          <a:xfrm>
            <a:off x="8481900" y="1912805"/>
            <a:ext cx="322119" cy="2018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8F190A9-5449-DE4C-BAFB-EF7BBBC0AC87}"/>
              </a:ext>
            </a:extLst>
          </p:cNvPr>
          <p:cNvSpPr/>
          <p:nvPr/>
        </p:nvSpPr>
        <p:spPr>
          <a:xfrm>
            <a:off x="3095402" y="2390810"/>
            <a:ext cx="619950" cy="2018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C6C8B0A-EF5E-B549-A89B-56C07F32AEFB}"/>
              </a:ext>
            </a:extLst>
          </p:cNvPr>
          <p:cNvSpPr/>
          <p:nvPr/>
        </p:nvSpPr>
        <p:spPr>
          <a:xfrm>
            <a:off x="2274525" y="2714184"/>
            <a:ext cx="619950" cy="2018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B8CFC9B4-65F8-6045-B86D-54FE5C41DD85}"/>
              </a:ext>
            </a:extLst>
          </p:cNvPr>
          <p:cNvSpPr/>
          <p:nvPr/>
        </p:nvSpPr>
        <p:spPr>
          <a:xfrm>
            <a:off x="2274524" y="5871264"/>
            <a:ext cx="1122395" cy="2018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F231DF73-AD9A-264C-B93C-B67AFF8F2D98}"/>
              </a:ext>
            </a:extLst>
          </p:cNvPr>
          <p:cNvSpPr/>
          <p:nvPr/>
        </p:nvSpPr>
        <p:spPr>
          <a:xfrm>
            <a:off x="3521064" y="5871264"/>
            <a:ext cx="619950" cy="2018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458A766-6323-5843-8F4C-CECBDC77DBAE}"/>
              </a:ext>
            </a:extLst>
          </p:cNvPr>
          <p:cNvSpPr/>
          <p:nvPr/>
        </p:nvSpPr>
        <p:spPr>
          <a:xfrm>
            <a:off x="4216887" y="5871264"/>
            <a:ext cx="619950" cy="2018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7758B2F-28D2-7C42-B605-F9E06E808F79}"/>
              </a:ext>
            </a:extLst>
          </p:cNvPr>
          <p:cNvSpPr/>
          <p:nvPr/>
        </p:nvSpPr>
        <p:spPr>
          <a:xfrm>
            <a:off x="4909069" y="5871264"/>
            <a:ext cx="619950" cy="2018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C9B3270-80D6-4449-8452-6796B7F6E18B}"/>
              </a:ext>
            </a:extLst>
          </p:cNvPr>
          <p:cNvSpPr/>
          <p:nvPr/>
        </p:nvSpPr>
        <p:spPr>
          <a:xfrm>
            <a:off x="5604019" y="5871264"/>
            <a:ext cx="619950" cy="2018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BE0F98-A334-8640-9BC7-77A55F53A2FA}"/>
              </a:ext>
            </a:extLst>
          </p:cNvPr>
          <p:cNvSpPr/>
          <p:nvPr/>
        </p:nvSpPr>
        <p:spPr>
          <a:xfrm>
            <a:off x="2255275" y="3107777"/>
            <a:ext cx="709306" cy="2018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461074B8-81B0-7642-BF94-F00871E3E19E}"/>
              </a:ext>
            </a:extLst>
          </p:cNvPr>
          <p:cNvSpPr/>
          <p:nvPr/>
        </p:nvSpPr>
        <p:spPr>
          <a:xfrm>
            <a:off x="3076151" y="3107777"/>
            <a:ext cx="1760685" cy="2018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4F937ED-E102-3F4D-A945-45B0696F8371}"/>
              </a:ext>
            </a:extLst>
          </p:cNvPr>
          <p:cNvSpPr/>
          <p:nvPr/>
        </p:nvSpPr>
        <p:spPr>
          <a:xfrm>
            <a:off x="4959211" y="3108303"/>
            <a:ext cx="322119" cy="2018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54F8644-AB7A-F940-B5B9-98187C0ECB4A}"/>
              </a:ext>
            </a:extLst>
          </p:cNvPr>
          <p:cNvSpPr/>
          <p:nvPr/>
        </p:nvSpPr>
        <p:spPr>
          <a:xfrm>
            <a:off x="5358334" y="3108303"/>
            <a:ext cx="836760" cy="201311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B569632D-823D-9C45-BF32-70CEF076DAEF}"/>
              </a:ext>
            </a:extLst>
          </p:cNvPr>
          <p:cNvSpPr/>
          <p:nvPr/>
        </p:nvSpPr>
        <p:spPr>
          <a:xfrm>
            <a:off x="6278407" y="3107776"/>
            <a:ext cx="464416" cy="201311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40F55BB-5CC6-4B44-9D5D-A4233E3AA8E3}"/>
              </a:ext>
            </a:extLst>
          </p:cNvPr>
          <p:cNvSpPr/>
          <p:nvPr/>
        </p:nvSpPr>
        <p:spPr>
          <a:xfrm>
            <a:off x="6868322" y="3108304"/>
            <a:ext cx="966642" cy="200784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9C426CAF-DBC4-4849-A588-B12C56D5661B}"/>
              </a:ext>
            </a:extLst>
          </p:cNvPr>
          <p:cNvSpPr/>
          <p:nvPr/>
        </p:nvSpPr>
        <p:spPr>
          <a:xfrm>
            <a:off x="2274525" y="5073410"/>
            <a:ext cx="504874" cy="2018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325BC77-7A79-D648-9A0B-E17F45789CA1}"/>
              </a:ext>
            </a:extLst>
          </p:cNvPr>
          <p:cNvSpPr/>
          <p:nvPr/>
        </p:nvSpPr>
        <p:spPr>
          <a:xfrm>
            <a:off x="2255274" y="3885805"/>
            <a:ext cx="896833" cy="2018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A202AF5-7AA7-7A49-8DC1-DE33BAB95BCE}"/>
              </a:ext>
            </a:extLst>
          </p:cNvPr>
          <p:cNvSpPr/>
          <p:nvPr/>
        </p:nvSpPr>
        <p:spPr>
          <a:xfrm>
            <a:off x="3246763" y="3885805"/>
            <a:ext cx="619950" cy="2018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7CE9D9C-09FC-8E4F-95E4-9EC5F7F91137}"/>
              </a:ext>
            </a:extLst>
          </p:cNvPr>
          <p:cNvSpPr/>
          <p:nvPr/>
        </p:nvSpPr>
        <p:spPr>
          <a:xfrm>
            <a:off x="5339828" y="3885804"/>
            <a:ext cx="489882" cy="2018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48B1A9F-4599-7343-8A55-06F3BF632027}"/>
              </a:ext>
            </a:extLst>
          </p:cNvPr>
          <p:cNvSpPr/>
          <p:nvPr/>
        </p:nvSpPr>
        <p:spPr>
          <a:xfrm>
            <a:off x="2255275" y="3501839"/>
            <a:ext cx="709306" cy="1986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B49D2821-5ED3-2F45-9F58-494BA35A3395}"/>
              </a:ext>
            </a:extLst>
          </p:cNvPr>
          <p:cNvSpPr/>
          <p:nvPr/>
        </p:nvSpPr>
        <p:spPr>
          <a:xfrm>
            <a:off x="3061874" y="3490613"/>
            <a:ext cx="489882" cy="2018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62B7B952-1128-0140-B5C2-9C439E651FFE}"/>
              </a:ext>
            </a:extLst>
          </p:cNvPr>
          <p:cNvSpPr/>
          <p:nvPr/>
        </p:nvSpPr>
        <p:spPr>
          <a:xfrm>
            <a:off x="3639424" y="3501839"/>
            <a:ext cx="322119" cy="2018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887921F-979D-C944-A454-6EC2E29EE8D9}"/>
              </a:ext>
            </a:extLst>
          </p:cNvPr>
          <p:cNvSpPr/>
          <p:nvPr/>
        </p:nvSpPr>
        <p:spPr>
          <a:xfrm>
            <a:off x="4024326" y="3501839"/>
            <a:ext cx="322119" cy="2018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DB2E6841-6283-9B45-A33F-3481C2E4351B}"/>
              </a:ext>
            </a:extLst>
          </p:cNvPr>
          <p:cNvSpPr/>
          <p:nvPr/>
        </p:nvSpPr>
        <p:spPr>
          <a:xfrm>
            <a:off x="4429275" y="3501839"/>
            <a:ext cx="322119" cy="2018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437D0D9A-1972-244F-BE4B-D3006DE26982}"/>
              </a:ext>
            </a:extLst>
          </p:cNvPr>
          <p:cNvSpPr/>
          <p:nvPr/>
        </p:nvSpPr>
        <p:spPr>
          <a:xfrm>
            <a:off x="4836837" y="3501839"/>
            <a:ext cx="322119" cy="2018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FA4E59DA-F90B-8D41-AD2C-53F7FB38F7CB}"/>
              </a:ext>
            </a:extLst>
          </p:cNvPr>
          <p:cNvSpPr/>
          <p:nvPr/>
        </p:nvSpPr>
        <p:spPr>
          <a:xfrm>
            <a:off x="5216524" y="3501839"/>
            <a:ext cx="322119" cy="2018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57C8BC0-82E3-B642-8B2C-E05E4DE02A35}"/>
              </a:ext>
            </a:extLst>
          </p:cNvPr>
          <p:cNvSpPr txBox="1"/>
          <p:nvPr/>
        </p:nvSpPr>
        <p:spPr>
          <a:xfrm>
            <a:off x="750788" y="6224691"/>
            <a:ext cx="3850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*</a:t>
            </a:r>
            <a:r>
              <a:rPr kumimoji="1"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구직기간은 취업자 응답과 구직자 응답이 나누어져 있어 결합함</a:t>
            </a:r>
            <a:endParaRPr kumimoji="1" lang="ko-Kore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6A8B7EA-F80B-7E41-BBB7-83DA76D69FAE}"/>
              </a:ext>
            </a:extLst>
          </p:cNvPr>
          <p:cNvSpPr txBox="1"/>
          <p:nvPr/>
        </p:nvSpPr>
        <p:spPr>
          <a:xfrm>
            <a:off x="2983535" y="2307931"/>
            <a:ext cx="2439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b="1" dirty="0">
                <a:solidFill>
                  <a:schemeClr val="bg2"/>
                </a:solidFill>
              </a:rPr>
              <a:t>*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34C8AFD-5B20-FB4E-8760-86BB08DBFDE5}"/>
              </a:ext>
            </a:extLst>
          </p:cNvPr>
          <p:cNvSpPr txBox="1"/>
          <p:nvPr/>
        </p:nvSpPr>
        <p:spPr>
          <a:xfrm>
            <a:off x="2152535" y="2630534"/>
            <a:ext cx="2439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b="1" dirty="0">
                <a:solidFill>
                  <a:schemeClr val="bg2"/>
                </a:solidFill>
              </a:rPr>
              <a:t>*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8666C12-D06F-4BBF-A1E8-7A8B4E9AFB46}"/>
              </a:ext>
            </a:extLst>
          </p:cNvPr>
          <p:cNvSpPr/>
          <p:nvPr/>
        </p:nvSpPr>
        <p:spPr>
          <a:xfrm>
            <a:off x="937227" y="1078179"/>
            <a:ext cx="2347117" cy="325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b="1" dirty="0">
                <a:ln>
                  <a:solidFill>
                    <a:srgbClr val="FD3E3B"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독립변수 및 종속변수 분류</a:t>
            </a:r>
            <a:endParaRPr lang="en-US" altLang="ko-KR" sz="1400" b="1" dirty="0">
              <a:ln>
                <a:solidFill>
                  <a:srgbClr val="FD3E3B">
                    <a:alpha val="0"/>
                  </a:srgb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모서리가 둥근 직사각형 37">
            <a:extLst>
              <a:ext uri="{FF2B5EF4-FFF2-40B4-BE49-F238E27FC236}">
                <a16:creationId xmlns:a16="http://schemas.microsoft.com/office/drawing/2014/main" id="{C1573EF8-7497-4AD2-B67B-21C376CE0D05}"/>
              </a:ext>
            </a:extLst>
          </p:cNvPr>
          <p:cNvSpPr/>
          <p:nvPr/>
        </p:nvSpPr>
        <p:spPr>
          <a:xfrm>
            <a:off x="883944" y="1058844"/>
            <a:ext cx="2435273" cy="36408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3883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/>
          <p:cNvSpPr txBox="1"/>
          <p:nvPr/>
        </p:nvSpPr>
        <p:spPr>
          <a:xfrm>
            <a:off x="3982812" y="703645"/>
            <a:ext cx="4482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취업 여부 </a:t>
            </a:r>
            <a:r>
              <a:rPr lang="en-US" altLang="ko-KR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: </a:t>
            </a:r>
            <a:r>
              <a:rPr lang="en-US" altLang="ko-KR" sz="2000" spc="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RandomForest</a:t>
            </a:r>
            <a:endParaRPr lang="ko-KR" altLang="en-US" sz="20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cxnSp>
        <p:nvCxnSpPr>
          <p:cNvPr id="58" name="직선 연결선 57"/>
          <p:cNvCxnSpPr>
            <a:cxnSpLocks/>
          </p:cNvCxnSpPr>
          <p:nvPr/>
        </p:nvCxnSpPr>
        <p:spPr>
          <a:xfrm>
            <a:off x="3152108" y="641043"/>
            <a:ext cx="5784857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68D17E74-73BC-4BBB-9FEA-474B2211D296}"/>
              </a:ext>
            </a:extLst>
          </p:cNvPr>
          <p:cNvGrpSpPr/>
          <p:nvPr/>
        </p:nvGrpSpPr>
        <p:grpSpPr>
          <a:xfrm>
            <a:off x="3707631" y="819432"/>
            <a:ext cx="166028" cy="157173"/>
            <a:chOff x="3937115" y="819432"/>
            <a:chExt cx="166028" cy="157173"/>
          </a:xfrm>
          <a:solidFill>
            <a:schemeClr val="accent1">
              <a:lumMod val="50000"/>
            </a:schemeClr>
          </a:solidFill>
        </p:grpSpPr>
        <p:sp>
          <p:nvSpPr>
            <p:cNvPr id="69" name="모서리가 둥근 직사각형 124">
              <a:extLst>
                <a:ext uri="{FF2B5EF4-FFF2-40B4-BE49-F238E27FC236}">
                  <a16:creationId xmlns:a16="http://schemas.microsoft.com/office/drawing/2014/main" id="{584883F2-7D0A-4258-9988-26051162B35D}"/>
                </a:ext>
              </a:extLst>
            </p:cNvPr>
            <p:cNvSpPr/>
            <p:nvPr/>
          </p:nvSpPr>
          <p:spPr>
            <a:xfrm>
              <a:off x="3937115" y="819432"/>
              <a:ext cx="166028" cy="157173"/>
            </a:xfrm>
            <a:prstGeom prst="roundRect">
              <a:avLst>
                <a:gd name="adj" fmla="val 35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3181A168-F785-4A5A-9F0E-0569CB54B987}"/>
                </a:ext>
              </a:extLst>
            </p:cNvPr>
            <p:cNvGrpSpPr/>
            <p:nvPr/>
          </p:nvGrpSpPr>
          <p:grpSpPr>
            <a:xfrm>
              <a:off x="3988795" y="858620"/>
              <a:ext cx="53242" cy="78797"/>
              <a:chOff x="3939638" y="866631"/>
              <a:chExt cx="53242" cy="78797"/>
            </a:xfrm>
            <a:grpFill/>
          </p:grpSpPr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610D56AF-E37A-4C20-8999-F485EDD25003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grpFill/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9E3AE36E-5717-4F67-BE2E-4DD89C426508}"/>
                  </a:ext>
                </a:extLst>
              </p:cNvPr>
              <p:cNvCxnSpPr/>
              <p:nvPr/>
            </p:nvCxnSpPr>
            <p:spPr>
              <a:xfrm flipV="1">
                <a:off x="3939638" y="901613"/>
                <a:ext cx="43815" cy="43815"/>
              </a:xfrm>
              <a:prstGeom prst="line">
                <a:avLst/>
              </a:prstGeom>
              <a:grpFill/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3" name="사각형: 둥근 모서리 4">
            <a:extLst>
              <a:ext uri="{FF2B5EF4-FFF2-40B4-BE49-F238E27FC236}">
                <a16:creationId xmlns:a16="http://schemas.microsoft.com/office/drawing/2014/main" id="{BE5CA3E0-2C30-4D11-BC26-809768FD22DF}"/>
              </a:ext>
            </a:extLst>
          </p:cNvPr>
          <p:cNvSpPr/>
          <p:nvPr/>
        </p:nvSpPr>
        <p:spPr>
          <a:xfrm>
            <a:off x="4846462" y="293337"/>
            <a:ext cx="2509697" cy="28073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0299B3F-E0FB-439C-A9AD-92E0D41B6AD0}"/>
              </a:ext>
            </a:extLst>
          </p:cNvPr>
          <p:cNvSpPr txBox="1"/>
          <p:nvPr/>
        </p:nvSpPr>
        <p:spPr>
          <a:xfrm>
            <a:off x="5205878" y="308463"/>
            <a:ext cx="1790876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300" dirty="0">
                <a:ln>
                  <a:solidFill>
                    <a:srgbClr val="F1ECE6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itchFamily="50" charset="-127"/>
                <a:ea typeface="G마켓 산스 Medium" pitchFamily="50" charset="-127"/>
              </a:rPr>
              <a:t>모델링 및 성능평가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8666C12-D06F-4BBF-A1E8-7A8B4E9AFB46}"/>
              </a:ext>
            </a:extLst>
          </p:cNvPr>
          <p:cNvSpPr/>
          <p:nvPr/>
        </p:nvSpPr>
        <p:spPr>
          <a:xfrm>
            <a:off x="1622554" y="1087907"/>
            <a:ext cx="1268296" cy="325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b="1" dirty="0" err="1">
                <a:ln>
                  <a:solidFill>
                    <a:srgbClr val="FD3E3B"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n_estimators</a:t>
            </a:r>
            <a:endParaRPr lang="en-US" altLang="ko-KR" sz="1400" b="1" dirty="0">
              <a:ln>
                <a:solidFill>
                  <a:srgbClr val="FD3E3B">
                    <a:alpha val="0"/>
                  </a:srgb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모서리가 둥근 직사각형 37">
            <a:extLst>
              <a:ext uri="{FF2B5EF4-FFF2-40B4-BE49-F238E27FC236}">
                <a16:creationId xmlns:a16="http://schemas.microsoft.com/office/drawing/2014/main" id="{C1573EF8-7497-4AD2-B67B-21C376CE0D05}"/>
              </a:ext>
            </a:extLst>
          </p:cNvPr>
          <p:cNvSpPr/>
          <p:nvPr/>
        </p:nvSpPr>
        <p:spPr>
          <a:xfrm>
            <a:off x="1331420" y="1068572"/>
            <a:ext cx="1810618" cy="36408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5E1761-1234-493D-A0F2-7EFF985CB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54" y="1472606"/>
            <a:ext cx="3762900" cy="25149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E8560C-18B6-43FD-81D8-185BA6CC2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054" y="2011708"/>
            <a:ext cx="1788815" cy="14172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9964A05-D5A2-4683-88DF-A2F35C952E6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491056"/>
            <a:ext cx="3762000" cy="25164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50B8951-29A4-4A59-A978-A54651D107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7871" y="1323434"/>
            <a:ext cx="1585417" cy="26423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2CCB954-8F1B-42E0-BF84-58A8CF4BB28D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51978" y="4305836"/>
            <a:ext cx="3762000" cy="25164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0C9ABFC-9535-4007-B1FF-335B121E3FEE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4305836"/>
            <a:ext cx="3762000" cy="2516400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2B44C183-7E1F-43BC-BEED-D77F949F8D8D}"/>
              </a:ext>
            </a:extLst>
          </p:cNvPr>
          <p:cNvSpPr/>
          <p:nvPr/>
        </p:nvSpPr>
        <p:spPr>
          <a:xfrm>
            <a:off x="7671966" y="1120612"/>
            <a:ext cx="1122423" cy="325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b="1" dirty="0" err="1">
                <a:ln>
                  <a:solidFill>
                    <a:srgbClr val="FD3E3B"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max_depth</a:t>
            </a:r>
            <a:endParaRPr lang="en-US" altLang="ko-KR" sz="1400" b="1" dirty="0">
              <a:ln>
                <a:solidFill>
                  <a:srgbClr val="FD3E3B">
                    <a:alpha val="0"/>
                  </a:srgb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모서리가 둥근 직사각형 37">
            <a:extLst>
              <a:ext uri="{FF2B5EF4-FFF2-40B4-BE49-F238E27FC236}">
                <a16:creationId xmlns:a16="http://schemas.microsoft.com/office/drawing/2014/main" id="{8B82D941-8F48-4F6C-9FAB-909FBEE69A74}"/>
              </a:ext>
            </a:extLst>
          </p:cNvPr>
          <p:cNvSpPr/>
          <p:nvPr/>
        </p:nvSpPr>
        <p:spPr>
          <a:xfrm>
            <a:off x="7307892" y="1101277"/>
            <a:ext cx="1810618" cy="36408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A3D1F78-8341-4BE5-9B9D-041EEE5F0548}"/>
              </a:ext>
            </a:extLst>
          </p:cNvPr>
          <p:cNvSpPr/>
          <p:nvPr/>
        </p:nvSpPr>
        <p:spPr>
          <a:xfrm>
            <a:off x="1398139" y="3974378"/>
            <a:ext cx="1717138" cy="325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b="1" dirty="0" err="1">
                <a:ln>
                  <a:solidFill>
                    <a:srgbClr val="FD3E3B"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min_samples_split</a:t>
            </a:r>
            <a:endParaRPr lang="en-US" altLang="ko-KR" sz="1400" b="1" dirty="0">
              <a:ln>
                <a:solidFill>
                  <a:srgbClr val="FD3E3B">
                    <a:alpha val="0"/>
                  </a:srgb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모서리가 둥근 직사각형 37">
            <a:extLst>
              <a:ext uri="{FF2B5EF4-FFF2-40B4-BE49-F238E27FC236}">
                <a16:creationId xmlns:a16="http://schemas.microsoft.com/office/drawing/2014/main" id="{8FA555B7-D6A4-4669-8FE0-4C22440717F6}"/>
              </a:ext>
            </a:extLst>
          </p:cNvPr>
          <p:cNvSpPr/>
          <p:nvPr/>
        </p:nvSpPr>
        <p:spPr>
          <a:xfrm>
            <a:off x="1331420" y="3955043"/>
            <a:ext cx="1810618" cy="36408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FE51DFB-294A-4851-9AF8-C8B8B74D2E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88092" y="4639900"/>
            <a:ext cx="1810618" cy="16764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7" name="직사각형 86">
            <a:extLst>
              <a:ext uri="{FF2B5EF4-FFF2-40B4-BE49-F238E27FC236}">
                <a16:creationId xmlns:a16="http://schemas.microsoft.com/office/drawing/2014/main" id="{9EB7CAC9-35F6-469D-B44F-B09B8D9FB8BF}"/>
              </a:ext>
            </a:extLst>
          </p:cNvPr>
          <p:cNvSpPr/>
          <p:nvPr/>
        </p:nvSpPr>
        <p:spPr>
          <a:xfrm>
            <a:off x="7399458" y="4031935"/>
            <a:ext cx="1667444" cy="325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b="1" dirty="0" err="1">
                <a:ln>
                  <a:solidFill>
                    <a:srgbClr val="FD3E3B"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min_samples_leaf</a:t>
            </a:r>
            <a:endParaRPr lang="en-US" altLang="ko-KR" sz="1400" b="1" dirty="0">
              <a:ln>
                <a:solidFill>
                  <a:srgbClr val="FD3E3B">
                    <a:alpha val="0"/>
                  </a:srgb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모서리가 둥근 직사각형 37">
            <a:extLst>
              <a:ext uri="{FF2B5EF4-FFF2-40B4-BE49-F238E27FC236}">
                <a16:creationId xmlns:a16="http://schemas.microsoft.com/office/drawing/2014/main" id="{8CC4BB59-1F65-4EBD-8E9C-633B274D2FEF}"/>
              </a:ext>
            </a:extLst>
          </p:cNvPr>
          <p:cNvSpPr/>
          <p:nvPr/>
        </p:nvSpPr>
        <p:spPr>
          <a:xfrm>
            <a:off x="7307892" y="4012600"/>
            <a:ext cx="1810618" cy="36408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44631ED-0AE7-4C62-843C-4C0109E7EA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54675" y="4638798"/>
            <a:ext cx="1811808" cy="1677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B2E31F5-8283-442A-815E-FA47B5F83976}"/>
              </a:ext>
            </a:extLst>
          </p:cNvPr>
          <p:cNvSpPr/>
          <p:nvPr/>
        </p:nvSpPr>
        <p:spPr>
          <a:xfrm>
            <a:off x="853671" y="1491056"/>
            <a:ext cx="1039675" cy="222328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6F959A5-4D06-49DC-9BC8-5FA05BC90B6B}"/>
              </a:ext>
            </a:extLst>
          </p:cNvPr>
          <p:cNvSpPr/>
          <p:nvPr/>
        </p:nvSpPr>
        <p:spPr>
          <a:xfrm>
            <a:off x="7307892" y="1491056"/>
            <a:ext cx="2223383" cy="222328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39F3FEE-E463-432A-80D3-27982E6DDE71}"/>
              </a:ext>
            </a:extLst>
          </p:cNvPr>
          <p:cNvSpPr/>
          <p:nvPr/>
        </p:nvSpPr>
        <p:spPr>
          <a:xfrm>
            <a:off x="963039" y="4311351"/>
            <a:ext cx="736669" cy="222328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85C5810-B98A-45E4-8F03-76B2952EB1D2}"/>
              </a:ext>
            </a:extLst>
          </p:cNvPr>
          <p:cNvSpPr/>
          <p:nvPr/>
        </p:nvSpPr>
        <p:spPr>
          <a:xfrm>
            <a:off x="6989103" y="4377687"/>
            <a:ext cx="682864" cy="222328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23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2204298" y="293337"/>
            <a:ext cx="6628617" cy="1087267"/>
            <a:chOff x="2204298" y="293337"/>
            <a:chExt cx="6628617" cy="1087267"/>
          </a:xfrm>
        </p:grpSpPr>
        <p:sp>
          <p:nvSpPr>
            <p:cNvPr id="57" name="TextBox 56"/>
            <p:cNvSpPr txBox="1"/>
            <p:nvPr/>
          </p:nvSpPr>
          <p:spPr>
            <a:xfrm>
              <a:off x="3994838" y="703645"/>
              <a:ext cx="44582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3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</a:rPr>
                <a:t>Randomforest</a:t>
              </a:r>
              <a:r>
                <a:rPr lang="ko-KR" altLang="en-US" sz="2000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</a:rPr>
                <a:t> </a:t>
              </a:r>
              <a:r>
                <a:rPr lang="en-US" altLang="ko-KR" sz="2000" spc="3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</a:rPr>
                <a:t>GridSearchCV</a:t>
              </a:r>
              <a:endParaRPr lang="ko-KR" altLang="en-US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endParaRPr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3393649" y="641043"/>
              <a:ext cx="5439266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>
              <a:off x="3374796" y="1165299"/>
              <a:ext cx="5458119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9E3AE36E-5717-4F67-BE2E-4DD89C426508}"/>
                </a:ext>
              </a:extLst>
            </p:cNvPr>
            <p:cNvCxnSpPr/>
            <p:nvPr/>
          </p:nvCxnSpPr>
          <p:spPr>
            <a:xfrm flipV="1">
              <a:off x="2204298" y="1336789"/>
              <a:ext cx="43815" cy="43815"/>
            </a:xfrm>
            <a:prstGeom prst="line">
              <a:avLst/>
            </a:prstGeom>
            <a:solidFill>
              <a:schemeClr val="accent1">
                <a:lumMod val="50000"/>
              </a:schemeClr>
            </a:solidFill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사각형: 둥근 모서리 4">
              <a:extLst>
                <a:ext uri="{FF2B5EF4-FFF2-40B4-BE49-F238E27FC236}">
                  <a16:creationId xmlns:a16="http://schemas.microsoft.com/office/drawing/2014/main" id="{BE5CA3E0-2C30-4D11-BC26-809768FD22DF}"/>
                </a:ext>
              </a:extLst>
            </p:cNvPr>
            <p:cNvSpPr/>
            <p:nvPr/>
          </p:nvSpPr>
          <p:spPr>
            <a:xfrm>
              <a:off x="4846462" y="293337"/>
              <a:ext cx="2509697" cy="280734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299B3F-E0FB-439C-A9AD-92E0D41B6AD0}"/>
                </a:ext>
              </a:extLst>
            </p:cNvPr>
            <p:cNvSpPr txBox="1"/>
            <p:nvPr/>
          </p:nvSpPr>
          <p:spPr>
            <a:xfrm>
              <a:off x="5205878" y="308463"/>
              <a:ext cx="1790876" cy="2616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spc="300" dirty="0">
                  <a:ln>
                    <a:solidFill>
                      <a:srgbClr val="F1ECE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Medium" pitchFamily="50" charset="-127"/>
                  <a:ea typeface="G마켓 산스 Medium" pitchFamily="50" charset="-127"/>
                </a:rPr>
                <a:t>모델링 및 성능평가</a:t>
              </a:r>
            </a:p>
          </p:txBody>
        </p:sp>
      </p:grpSp>
      <p:grpSp>
        <p:nvGrpSpPr>
          <p:cNvPr id="37" name="Google Shape;1318;p22"/>
          <p:cNvGrpSpPr/>
          <p:nvPr/>
        </p:nvGrpSpPr>
        <p:grpSpPr>
          <a:xfrm rot="10800000">
            <a:off x="6893051" y="4485398"/>
            <a:ext cx="2833315" cy="288032"/>
            <a:chOff x="11277065" y="4868268"/>
            <a:chExt cx="2833315" cy="288032"/>
          </a:xfrm>
        </p:grpSpPr>
        <p:sp>
          <p:nvSpPr>
            <p:cNvPr id="100" name="Google Shape;1333;p22">
              <a:extLst>
                <a:ext uri="{FF2B5EF4-FFF2-40B4-BE49-F238E27FC236}">
                  <a16:creationId xmlns:a16="http://schemas.microsoft.com/office/drawing/2014/main" id="{2A7F224D-E2D8-504C-A002-886B0323ABA3}"/>
                </a:ext>
              </a:extLst>
            </p:cNvPr>
            <p:cNvSpPr/>
            <p:nvPr/>
          </p:nvSpPr>
          <p:spPr>
            <a:xfrm>
              <a:off x="13551793" y="4868268"/>
              <a:ext cx="108000" cy="288032"/>
            </a:xfrm>
            <a:prstGeom prst="flowChartProcess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333;p22">
              <a:extLst>
                <a:ext uri="{FF2B5EF4-FFF2-40B4-BE49-F238E27FC236}">
                  <a16:creationId xmlns:a16="http://schemas.microsoft.com/office/drawing/2014/main" id="{11CA05D1-35E9-E343-A6DD-9B2F21243803}"/>
                </a:ext>
              </a:extLst>
            </p:cNvPr>
            <p:cNvSpPr/>
            <p:nvPr/>
          </p:nvSpPr>
          <p:spPr>
            <a:xfrm>
              <a:off x="13708053" y="4868268"/>
              <a:ext cx="108000" cy="288032"/>
            </a:xfrm>
            <a:prstGeom prst="flowChartProcess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333;p22">
              <a:extLst>
                <a:ext uri="{FF2B5EF4-FFF2-40B4-BE49-F238E27FC236}">
                  <a16:creationId xmlns:a16="http://schemas.microsoft.com/office/drawing/2014/main" id="{F9E21605-1BCE-A843-B390-758E77B47F2A}"/>
                </a:ext>
              </a:extLst>
            </p:cNvPr>
            <p:cNvSpPr/>
            <p:nvPr/>
          </p:nvSpPr>
          <p:spPr>
            <a:xfrm>
              <a:off x="13854932" y="4868268"/>
              <a:ext cx="108000" cy="288032"/>
            </a:xfrm>
            <a:prstGeom prst="flowChartProcess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333;p22">
              <a:extLst>
                <a:ext uri="{FF2B5EF4-FFF2-40B4-BE49-F238E27FC236}">
                  <a16:creationId xmlns:a16="http://schemas.microsoft.com/office/drawing/2014/main" id="{FECC236E-0E12-F14A-BCE2-2FEE4D099A5E}"/>
                </a:ext>
              </a:extLst>
            </p:cNvPr>
            <p:cNvSpPr/>
            <p:nvPr/>
          </p:nvSpPr>
          <p:spPr>
            <a:xfrm>
              <a:off x="14002380" y="4868268"/>
              <a:ext cx="108000" cy="288032"/>
            </a:xfrm>
            <a:prstGeom prst="flowChartProcess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319;p22"/>
            <p:cNvSpPr/>
            <p:nvPr/>
          </p:nvSpPr>
          <p:spPr>
            <a:xfrm>
              <a:off x="11277065" y="4868268"/>
              <a:ext cx="108000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320;p22"/>
            <p:cNvSpPr/>
            <p:nvPr/>
          </p:nvSpPr>
          <p:spPr>
            <a:xfrm>
              <a:off x="11428634" y="4868268"/>
              <a:ext cx="108000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321;p22"/>
            <p:cNvSpPr/>
            <p:nvPr/>
          </p:nvSpPr>
          <p:spPr>
            <a:xfrm>
              <a:off x="11580203" y="4868268"/>
              <a:ext cx="108000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322;p22"/>
            <p:cNvSpPr/>
            <p:nvPr/>
          </p:nvSpPr>
          <p:spPr>
            <a:xfrm>
              <a:off x="11731772" y="4868268"/>
              <a:ext cx="108000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323;p22"/>
            <p:cNvSpPr/>
            <p:nvPr/>
          </p:nvSpPr>
          <p:spPr>
            <a:xfrm>
              <a:off x="11883341" y="4868268"/>
              <a:ext cx="108000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324;p22"/>
            <p:cNvSpPr/>
            <p:nvPr/>
          </p:nvSpPr>
          <p:spPr>
            <a:xfrm>
              <a:off x="12034910" y="4868268"/>
              <a:ext cx="108000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325;p22"/>
            <p:cNvSpPr/>
            <p:nvPr/>
          </p:nvSpPr>
          <p:spPr>
            <a:xfrm>
              <a:off x="12186479" y="4868268"/>
              <a:ext cx="108000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326;p22"/>
            <p:cNvSpPr/>
            <p:nvPr/>
          </p:nvSpPr>
          <p:spPr>
            <a:xfrm>
              <a:off x="12338048" y="4868268"/>
              <a:ext cx="108000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327;p22"/>
            <p:cNvSpPr/>
            <p:nvPr/>
          </p:nvSpPr>
          <p:spPr>
            <a:xfrm>
              <a:off x="12489617" y="4868268"/>
              <a:ext cx="108000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328;p22"/>
            <p:cNvSpPr/>
            <p:nvPr/>
          </p:nvSpPr>
          <p:spPr>
            <a:xfrm>
              <a:off x="12641186" y="4868268"/>
              <a:ext cx="108000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329;p22"/>
            <p:cNvSpPr/>
            <p:nvPr/>
          </p:nvSpPr>
          <p:spPr>
            <a:xfrm>
              <a:off x="12792755" y="4868268"/>
              <a:ext cx="108000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330;p22"/>
            <p:cNvSpPr/>
            <p:nvPr/>
          </p:nvSpPr>
          <p:spPr>
            <a:xfrm>
              <a:off x="12944324" y="4868268"/>
              <a:ext cx="108000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331;p22"/>
            <p:cNvSpPr/>
            <p:nvPr/>
          </p:nvSpPr>
          <p:spPr>
            <a:xfrm>
              <a:off x="13095893" y="4868268"/>
              <a:ext cx="108000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332;p22"/>
            <p:cNvSpPr/>
            <p:nvPr/>
          </p:nvSpPr>
          <p:spPr>
            <a:xfrm>
              <a:off x="13247462" y="4868268"/>
              <a:ext cx="108000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333;p22"/>
            <p:cNvSpPr/>
            <p:nvPr/>
          </p:nvSpPr>
          <p:spPr>
            <a:xfrm>
              <a:off x="13399031" y="4868268"/>
              <a:ext cx="108000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" name="직사각형 83"/>
          <p:cNvSpPr/>
          <p:nvPr/>
        </p:nvSpPr>
        <p:spPr>
          <a:xfrm>
            <a:off x="2774269" y="1873512"/>
            <a:ext cx="809837" cy="325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b="1" dirty="0">
                <a:ln>
                  <a:solidFill>
                    <a:srgbClr val="FD3E3B"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Params</a:t>
            </a:r>
            <a:endParaRPr lang="en-US" altLang="ko-KR" sz="1400" b="1" dirty="0">
              <a:ln>
                <a:solidFill>
                  <a:srgbClr val="FD3E3B">
                    <a:alpha val="0"/>
                  </a:srgb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2313987" y="1852515"/>
            <a:ext cx="1730402" cy="36408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7F59276-13A2-5F47-BA5B-46FBE69A18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23732"/>
              </p:ext>
            </p:extLst>
          </p:nvPr>
        </p:nvGraphicFramePr>
        <p:xfrm>
          <a:off x="2226206" y="2430957"/>
          <a:ext cx="7500160" cy="2054436"/>
        </p:xfrm>
        <a:graphic>
          <a:graphicData uri="http://schemas.openxmlformats.org/drawingml/2006/table">
            <a:tbl>
              <a:tblPr firstRow="1" bandRow="1">
                <a:tableStyleId>{A5D924D7-4D2D-4857-B12F-8B2FB14442F4}</a:tableStyleId>
              </a:tblPr>
              <a:tblGrid>
                <a:gridCol w="2020542">
                  <a:extLst>
                    <a:ext uri="{9D8B030D-6E8A-4147-A177-3AD203B41FA5}">
                      <a16:colId xmlns:a16="http://schemas.microsoft.com/office/drawing/2014/main" val="3311269481"/>
                    </a:ext>
                  </a:extLst>
                </a:gridCol>
                <a:gridCol w="5479618">
                  <a:extLst>
                    <a:ext uri="{9D8B030D-6E8A-4147-A177-3AD203B41FA5}">
                      <a16:colId xmlns:a16="http://schemas.microsoft.com/office/drawing/2014/main" val="2564785103"/>
                    </a:ext>
                  </a:extLst>
                </a:gridCol>
              </a:tblGrid>
              <a:tr h="5136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n_estimators</a:t>
                      </a:r>
                      <a:endParaRPr lang="en-US" altLang="ko-Kore-KR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/>
                          <a:sym typeface="Arial"/>
                        </a:rPr>
                        <a:t>5        10        15        20        25        30        35        40</a:t>
                      </a:r>
                      <a:endParaRPr lang="ko-Kore-KR" alt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964090"/>
                  </a:ext>
                </a:extLst>
              </a:tr>
              <a:tr h="5136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max_depth</a:t>
                      </a:r>
                      <a:endParaRPr lang="en-US" altLang="ko-Kore-KR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/>
                          <a:sym typeface="Arial"/>
                        </a:rPr>
                        <a:t>5           6            7            8            20</a:t>
                      </a:r>
                      <a:endParaRPr lang="ko-Kore-KR" alt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8910672"/>
                  </a:ext>
                </a:extLst>
              </a:tr>
              <a:tr h="5136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min_samples_split</a:t>
                      </a:r>
                      <a:endParaRPr lang="en-US" altLang="ko-Kore-KR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/>
                          <a:sym typeface="Arial"/>
                        </a:rPr>
                        <a:t> 2        4        6        8        10        12        30        52        54</a:t>
                      </a:r>
                      <a:endParaRPr lang="ko-Kore-KR" alt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5774229"/>
                  </a:ext>
                </a:extLst>
              </a:tr>
              <a:tr h="5136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min_samples_leaf</a:t>
                      </a:r>
                      <a:endParaRPr lang="en-US" altLang="ko-Kore-KR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/>
                          <a:sym typeface="Arial"/>
                        </a:rPr>
                        <a:t> 1        2        14        32        34</a:t>
                      </a:r>
                      <a:endParaRPr lang="ko-Kore-KR" alt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9363410"/>
                  </a:ext>
                </a:extLst>
              </a:tr>
            </a:tbl>
          </a:graphicData>
        </a:graphic>
      </p:graphicFrame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4372CA-E58B-0645-B22E-2D7E03684E12}"/>
              </a:ext>
            </a:extLst>
          </p:cNvPr>
          <p:cNvSpPr/>
          <p:nvPr/>
        </p:nvSpPr>
        <p:spPr>
          <a:xfrm>
            <a:off x="8404019" y="2505496"/>
            <a:ext cx="562173" cy="304874"/>
          </a:xfrm>
          <a:prstGeom prst="rect">
            <a:avLst/>
          </a:prstGeom>
          <a:solidFill>
            <a:schemeClr val="bg2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270A3CC-20D3-1148-93BF-49182220A5A2}"/>
              </a:ext>
            </a:extLst>
          </p:cNvPr>
          <p:cNvSpPr/>
          <p:nvPr/>
        </p:nvSpPr>
        <p:spPr>
          <a:xfrm>
            <a:off x="6966258" y="3025643"/>
            <a:ext cx="562173" cy="304874"/>
          </a:xfrm>
          <a:prstGeom prst="rect">
            <a:avLst/>
          </a:prstGeom>
          <a:solidFill>
            <a:schemeClr val="bg2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2F84171-194F-5945-9770-5DDF1AFF4EBC}"/>
              </a:ext>
            </a:extLst>
          </p:cNvPr>
          <p:cNvSpPr/>
          <p:nvPr/>
        </p:nvSpPr>
        <p:spPr>
          <a:xfrm>
            <a:off x="7000057" y="3537785"/>
            <a:ext cx="278746" cy="304874"/>
          </a:xfrm>
          <a:prstGeom prst="rect">
            <a:avLst/>
          </a:prstGeom>
          <a:solidFill>
            <a:schemeClr val="bg2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89D1B6D-F4B3-F04F-88AA-7FDDFF9FB78C}"/>
              </a:ext>
            </a:extLst>
          </p:cNvPr>
          <p:cNvSpPr/>
          <p:nvPr/>
        </p:nvSpPr>
        <p:spPr>
          <a:xfrm>
            <a:off x="4293255" y="4060357"/>
            <a:ext cx="278746" cy="304874"/>
          </a:xfrm>
          <a:prstGeom prst="rect">
            <a:avLst/>
          </a:prstGeom>
          <a:solidFill>
            <a:schemeClr val="bg2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57A95ED-B605-8443-8E2E-818AB4484D77}"/>
              </a:ext>
            </a:extLst>
          </p:cNvPr>
          <p:cNvSpPr txBox="1"/>
          <p:nvPr/>
        </p:nvSpPr>
        <p:spPr>
          <a:xfrm>
            <a:off x="2355530" y="1601404"/>
            <a:ext cx="83747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5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Menlo" panose="020B0609030804020204" pitchFamily="49" charset="0"/>
              </a:rPr>
              <a:t>cv = 5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3271D86-7F02-8B4A-81AB-2CE38C0F9608}"/>
              </a:ext>
            </a:extLst>
          </p:cNvPr>
          <p:cNvSpPr txBox="1"/>
          <p:nvPr/>
        </p:nvSpPr>
        <p:spPr>
          <a:xfrm>
            <a:off x="7408212" y="1294540"/>
            <a:ext cx="17251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수행</a:t>
            </a:r>
            <a:r>
              <a:rPr kumimoji="1"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시간 </a:t>
            </a:r>
            <a:r>
              <a:rPr kumimoji="1"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</a:t>
            </a:r>
            <a:r>
              <a:rPr kumimoji="1"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kumimoji="1"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13m 01.6s</a:t>
            </a:r>
            <a:endParaRPr kumimoji="1" lang="ko-Kore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5" name="Google Shape;1333;p22">
            <a:extLst>
              <a:ext uri="{FF2B5EF4-FFF2-40B4-BE49-F238E27FC236}">
                <a16:creationId xmlns:a16="http://schemas.microsoft.com/office/drawing/2014/main" id="{668CBA23-E206-4776-B4DF-7DCDCBC22339}"/>
              </a:ext>
            </a:extLst>
          </p:cNvPr>
          <p:cNvSpPr/>
          <p:nvPr/>
        </p:nvSpPr>
        <p:spPr>
          <a:xfrm rot="10800000">
            <a:off x="6743894" y="4491881"/>
            <a:ext cx="108000" cy="288032"/>
          </a:xfrm>
          <a:prstGeom prst="flowChartProcess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1317;p22">
            <a:extLst>
              <a:ext uri="{FF2B5EF4-FFF2-40B4-BE49-F238E27FC236}">
                <a16:creationId xmlns:a16="http://schemas.microsoft.com/office/drawing/2014/main" id="{5C9F179A-318C-4F78-9744-A8E3B81D0534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6625962" y="4685459"/>
            <a:ext cx="1101883" cy="1077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r" eaLnBrk="1" hangingPunct="1"/>
            <a:r>
              <a:rPr lang="ko-KR" altLang="en-US" sz="1600" b="1" dirty="0">
                <a:solidFill>
                  <a:srgbClr val="3F3F3F"/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교차검증</a:t>
            </a:r>
            <a:endParaRPr lang="en-US" altLang="ko-KR" sz="1600" b="1" dirty="0">
              <a:solidFill>
                <a:srgbClr val="3F3F3F"/>
              </a:solidFill>
              <a:latin typeface="맑은 고딕" panose="020B0503020000020004" pitchFamily="50" charset="-127"/>
              <a:cs typeface="맑은 고딕 Semilight" panose="020B0502040204020203" pitchFamily="50" charset="-127"/>
            </a:endParaRPr>
          </a:p>
          <a:p>
            <a:pPr algn="r" eaLnBrk="1" hangingPunct="1"/>
            <a:r>
              <a:rPr lang="ko-KR" altLang="en-US" sz="1600" b="1" dirty="0">
                <a:solidFill>
                  <a:srgbClr val="3F3F3F"/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정확도</a:t>
            </a:r>
            <a:endParaRPr lang="en-US" altLang="ko-KR" sz="1600" b="1" dirty="0">
              <a:solidFill>
                <a:srgbClr val="3F3F3F"/>
              </a:solidFill>
              <a:latin typeface="맑은 고딕" panose="020B0503020000020004" pitchFamily="50" charset="-127"/>
              <a:cs typeface="맑은 고딕 Semilight" panose="020B0502040204020203" pitchFamily="50" charset="-127"/>
            </a:endParaRPr>
          </a:p>
          <a:p>
            <a:pPr algn="r" eaLnBrk="1" hangingPunct="1"/>
            <a:r>
              <a:rPr lang="en-US" altLang="ko-KR" sz="1600" b="1" dirty="0">
                <a:solidFill>
                  <a:srgbClr val="3F3F3F"/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Train-Val</a:t>
            </a:r>
            <a:endParaRPr lang="ko-KR" altLang="ko-KR" sz="1600" b="1" dirty="0">
              <a:solidFill>
                <a:srgbClr val="3F3F3F"/>
              </a:solidFill>
              <a:latin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6" name="Google Shape;1339;p22">
            <a:extLst>
              <a:ext uri="{FF2B5EF4-FFF2-40B4-BE49-F238E27FC236}">
                <a16:creationId xmlns:a16="http://schemas.microsoft.com/office/drawing/2014/main" id="{7781F66D-0C46-4078-8806-E8902443015E}"/>
              </a:ext>
            </a:extLst>
          </p:cNvPr>
          <p:cNvSpPr txBox="1"/>
          <p:nvPr/>
        </p:nvSpPr>
        <p:spPr>
          <a:xfrm flipH="1">
            <a:off x="7756525" y="4790439"/>
            <a:ext cx="2273300" cy="769938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4400" b="1" kern="0" dirty="0">
                <a:solidFill>
                  <a:schemeClr val="accent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78.1</a:t>
            </a:r>
            <a:r>
              <a:rPr lang="en-US" sz="4400" b="1" kern="0" dirty="0">
                <a:solidFill>
                  <a:schemeClr val="accent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%</a:t>
            </a:r>
            <a:endParaRPr sz="4400" b="1" kern="0" dirty="0">
              <a:solidFill>
                <a:schemeClr val="accent3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Arial"/>
              <a:sym typeface="Arial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48B638C-951D-4E31-AE9E-F385AC1BCB40}"/>
              </a:ext>
            </a:extLst>
          </p:cNvPr>
          <p:cNvSpPr/>
          <p:nvPr/>
        </p:nvSpPr>
        <p:spPr>
          <a:xfrm>
            <a:off x="8839200" y="1906588"/>
            <a:ext cx="836613" cy="288925"/>
          </a:xfrm>
          <a:prstGeom prst="rect">
            <a:avLst/>
          </a:prstGeom>
          <a:solidFill>
            <a:schemeClr val="bg2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1" lang="en-US" altLang="ko-Kore-KR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charset="-127"/>
                <a:ea typeface="나눔스퀘어" panose="020B0600000101010101" charset="-127"/>
                <a:sym typeface="Arial"/>
              </a:rPr>
              <a:t>best</a:t>
            </a:r>
            <a:endParaRPr kumimoji="1" lang="ko-Kore-KR" altLang="en-US" b="1" kern="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charset="-127"/>
              <a:ea typeface="나눔스퀘어" panose="020B0600000101010101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3112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CFFAA80-1005-45E3-A69C-481BF2880889}"/>
              </a:ext>
            </a:extLst>
          </p:cNvPr>
          <p:cNvGrpSpPr/>
          <p:nvPr/>
        </p:nvGrpSpPr>
        <p:grpSpPr>
          <a:xfrm>
            <a:off x="5322567" y="2108959"/>
            <a:ext cx="6803620" cy="3515204"/>
            <a:chOff x="5322567" y="2108959"/>
            <a:chExt cx="6803620" cy="351520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18E028F-BE83-466F-A6B6-92B07BBBD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2567" y="2108959"/>
              <a:ext cx="6803620" cy="3515204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4893D40-EB7E-4C1E-98C5-963407B8C0E7}"/>
                </a:ext>
              </a:extLst>
            </p:cNvPr>
            <p:cNvSpPr/>
            <p:nvPr/>
          </p:nvSpPr>
          <p:spPr>
            <a:xfrm>
              <a:off x="5894962" y="2108959"/>
              <a:ext cx="6231225" cy="98074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7817904-D0BA-41AF-A8C0-029A613AF4A6}"/>
                </a:ext>
              </a:extLst>
            </p:cNvPr>
            <p:cNvSpPr/>
            <p:nvPr/>
          </p:nvSpPr>
          <p:spPr>
            <a:xfrm>
              <a:off x="11808865" y="2154247"/>
              <a:ext cx="282642" cy="9267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374796" y="293337"/>
            <a:ext cx="5458119" cy="871962"/>
            <a:chOff x="3374796" y="293337"/>
            <a:chExt cx="5458119" cy="871962"/>
          </a:xfrm>
        </p:grpSpPr>
        <p:sp>
          <p:nvSpPr>
            <p:cNvPr id="57" name="TextBox 56"/>
            <p:cNvSpPr txBox="1"/>
            <p:nvPr/>
          </p:nvSpPr>
          <p:spPr>
            <a:xfrm>
              <a:off x="4073383" y="703645"/>
              <a:ext cx="43011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</a:rPr>
                <a:t>취업여부 </a:t>
              </a:r>
              <a:r>
                <a:rPr lang="en-US" altLang="ko-KR" sz="2000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</a:rPr>
                <a:t>: </a:t>
              </a:r>
              <a:r>
                <a:rPr lang="en-US" altLang="ko-KR" sz="2000" spc="3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</a:rPr>
                <a:t>Randomforest</a:t>
              </a:r>
              <a:endParaRPr lang="ko-KR" altLang="en-US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endParaRPr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3393649" y="641043"/>
              <a:ext cx="5439266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>
              <a:off x="3374796" y="1165299"/>
              <a:ext cx="5458119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68D17E74-73BC-4BBB-9FEA-474B2211D296}"/>
                </a:ext>
              </a:extLst>
            </p:cNvPr>
            <p:cNvGrpSpPr/>
            <p:nvPr/>
          </p:nvGrpSpPr>
          <p:grpSpPr>
            <a:xfrm>
              <a:off x="3823991" y="819432"/>
              <a:ext cx="166028" cy="157173"/>
              <a:chOff x="3937115" y="819432"/>
              <a:chExt cx="166028" cy="157173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69" name="모서리가 둥근 직사각형 124">
                <a:extLst>
                  <a:ext uri="{FF2B5EF4-FFF2-40B4-BE49-F238E27FC236}">
                    <a16:creationId xmlns:a16="http://schemas.microsoft.com/office/drawing/2014/main" id="{584883F2-7D0A-4258-9988-26051162B35D}"/>
                  </a:ext>
                </a:extLst>
              </p:cNvPr>
              <p:cNvSpPr/>
              <p:nvPr/>
            </p:nvSpPr>
            <p:spPr>
              <a:xfrm>
                <a:off x="3937115" y="819432"/>
                <a:ext cx="166028" cy="157173"/>
              </a:xfrm>
              <a:prstGeom prst="roundRect">
                <a:avLst>
                  <a:gd name="adj" fmla="val 355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3181A168-F785-4A5A-9F0E-0569CB54B987}"/>
                  </a:ext>
                </a:extLst>
              </p:cNvPr>
              <p:cNvGrpSpPr/>
              <p:nvPr/>
            </p:nvGrpSpPr>
            <p:grpSpPr>
              <a:xfrm>
                <a:off x="3988795" y="858620"/>
                <a:ext cx="53242" cy="78797"/>
                <a:chOff x="3939638" y="866631"/>
                <a:chExt cx="53242" cy="78797"/>
              </a:xfrm>
              <a:grpFill/>
            </p:grpSpPr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610D56AF-E37A-4C20-8999-F485EDD25003}"/>
                    </a:ext>
                  </a:extLst>
                </p:cNvPr>
                <p:cNvCxnSpPr/>
                <p:nvPr/>
              </p:nvCxnSpPr>
              <p:spPr>
                <a:xfrm>
                  <a:off x="3949065" y="866631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9E3AE36E-5717-4F67-BE2E-4DD89C426508}"/>
                    </a:ext>
                  </a:extLst>
                </p:cNvPr>
                <p:cNvCxnSpPr/>
                <p:nvPr/>
              </p:nvCxnSpPr>
              <p:spPr>
                <a:xfrm flipV="1">
                  <a:off x="3939638" y="901613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3" name="사각형: 둥근 모서리 4">
              <a:extLst>
                <a:ext uri="{FF2B5EF4-FFF2-40B4-BE49-F238E27FC236}">
                  <a16:creationId xmlns:a16="http://schemas.microsoft.com/office/drawing/2014/main" id="{BE5CA3E0-2C30-4D11-BC26-809768FD22DF}"/>
                </a:ext>
              </a:extLst>
            </p:cNvPr>
            <p:cNvSpPr/>
            <p:nvPr/>
          </p:nvSpPr>
          <p:spPr>
            <a:xfrm>
              <a:off x="4846462" y="293337"/>
              <a:ext cx="2509697" cy="280734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299B3F-E0FB-439C-A9AD-92E0D41B6AD0}"/>
                </a:ext>
              </a:extLst>
            </p:cNvPr>
            <p:cNvSpPr txBox="1"/>
            <p:nvPr/>
          </p:nvSpPr>
          <p:spPr>
            <a:xfrm>
              <a:off x="5205878" y="308463"/>
              <a:ext cx="1790876" cy="2616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spc="300" dirty="0">
                  <a:ln>
                    <a:solidFill>
                      <a:srgbClr val="F1ECE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Medium" pitchFamily="50" charset="-127"/>
                  <a:ea typeface="G마켓 산스 Medium" pitchFamily="50" charset="-127"/>
                </a:rPr>
                <a:t>모델링 및 성능평가</a:t>
              </a:r>
            </a:p>
          </p:txBody>
        </p:sp>
      </p:grpSp>
      <p:sp>
        <p:nvSpPr>
          <p:cNvPr id="84" name="직사각형 83"/>
          <p:cNvSpPr/>
          <p:nvPr/>
        </p:nvSpPr>
        <p:spPr>
          <a:xfrm>
            <a:off x="7853205" y="1702669"/>
            <a:ext cx="2608406" cy="325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b="1" dirty="0">
                <a:ln>
                  <a:solidFill>
                    <a:srgbClr val="FD3E3B"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Feature </a:t>
            </a:r>
            <a:r>
              <a:rPr lang="en-US" altLang="ko-KR" b="1" dirty="0" err="1">
                <a:ln>
                  <a:solidFill>
                    <a:srgbClr val="FD3E3B"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Importances</a:t>
            </a:r>
            <a:r>
              <a:rPr lang="en-US" altLang="ko-KR" b="1" dirty="0">
                <a:ln>
                  <a:solidFill>
                    <a:srgbClr val="FD3E3B"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Top 20</a:t>
            </a:r>
            <a:endParaRPr lang="en-US" altLang="ko-KR" sz="1400" b="1" dirty="0">
              <a:ln>
                <a:solidFill>
                  <a:srgbClr val="FD3E3B">
                    <a:alpha val="0"/>
                  </a:srgb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7757286" y="1683334"/>
            <a:ext cx="2800244" cy="36408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86" name="Google Shape;1317;p22"/>
          <p:cNvSpPr txBox="1"/>
          <p:nvPr/>
        </p:nvSpPr>
        <p:spPr>
          <a:xfrm flipH="1">
            <a:off x="577375" y="1578822"/>
            <a:ext cx="308165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>
                <a:solidFill>
                  <a:srgbClr val="3F3F3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하이퍼</a:t>
            </a:r>
            <a:r>
              <a:rPr lang="ko-KR" altLang="en-US" sz="2000" dirty="0">
                <a:solidFill>
                  <a:srgbClr val="3F3F3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파라미터 조정 후</a:t>
            </a:r>
            <a:endParaRPr lang="en-US" altLang="ko-KR" sz="2000" dirty="0">
              <a:solidFill>
                <a:srgbClr val="3F3F3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lvl="0" algn="r"/>
            <a:r>
              <a:rPr lang="en-US" altLang="ko-KR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Randomforest</a:t>
            </a:r>
            <a:r>
              <a:rPr lang="ko-KR" altLang="en-US" sz="2000" dirty="0">
                <a:solidFill>
                  <a:srgbClr val="3F3F3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결과</a:t>
            </a:r>
            <a:endParaRPr sz="2000" dirty="0">
              <a:solidFill>
                <a:srgbClr val="3F3F3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4A8C988-DA45-8D4C-9769-E6405313B98F}"/>
              </a:ext>
            </a:extLst>
          </p:cNvPr>
          <p:cNvSpPr txBox="1"/>
          <p:nvPr/>
        </p:nvSpPr>
        <p:spPr>
          <a:xfrm>
            <a:off x="2393062" y="2230756"/>
            <a:ext cx="1263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수행</a:t>
            </a:r>
            <a:r>
              <a:rPr kumimoji="1"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kumimoji="1" lang="ko-KR" altLang="en-US" sz="120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시간 </a:t>
            </a:r>
            <a:r>
              <a:rPr kumimoji="1"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</a:t>
            </a:r>
            <a:r>
              <a:rPr kumimoji="1"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kumimoji="1"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2.7s</a:t>
            </a:r>
            <a:endParaRPr kumimoji="1" lang="ko-Kore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3" name="Google Shape;1317;p22">
            <a:extLst>
              <a:ext uri="{FF2B5EF4-FFF2-40B4-BE49-F238E27FC236}">
                <a16:creationId xmlns:a16="http://schemas.microsoft.com/office/drawing/2014/main" id="{22D9AF6F-594D-4464-9400-7302D2620C97}"/>
              </a:ext>
            </a:extLst>
          </p:cNvPr>
          <p:cNvSpPr txBox="1"/>
          <p:nvPr/>
        </p:nvSpPr>
        <p:spPr>
          <a:xfrm flipH="1">
            <a:off x="3887418" y="5332412"/>
            <a:ext cx="925706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Precision</a:t>
            </a:r>
            <a:endParaRPr sz="1800" b="1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1317;p22">
            <a:extLst>
              <a:ext uri="{FF2B5EF4-FFF2-40B4-BE49-F238E27FC236}">
                <a16:creationId xmlns:a16="http://schemas.microsoft.com/office/drawing/2014/main" id="{7C7FBAB3-C98B-4FCB-B20F-FC224ACEA711}"/>
              </a:ext>
            </a:extLst>
          </p:cNvPr>
          <p:cNvSpPr txBox="1"/>
          <p:nvPr/>
        </p:nvSpPr>
        <p:spPr>
          <a:xfrm flipH="1">
            <a:off x="3887418" y="5807478"/>
            <a:ext cx="925706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3F3F3F"/>
                </a:solidFill>
              </a:rPr>
              <a:t>Recall</a:t>
            </a:r>
            <a:endParaRPr sz="1800" b="1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1339;p22">
            <a:extLst>
              <a:ext uri="{FF2B5EF4-FFF2-40B4-BE49-F238E27FC236}">
                <a16:creationId xmlns:a16="http://schemas.microsoft.com/office/drawing/2014/main" id="{4BB6F4F4-7AC8-47BB-BC8C-46A90B3E0CD2}"/>
              </a:ext>
            </a:extLst>
          </p:cNvPr>
          <p:cNvSpPr txBox="1"/>
          <p:nvPr/>
        </p:nvSpPr>
        <p:spPr>
          <a:xfrm flipH="1">
            <a:off x="4859762" y="5634354"/>
            <a:ext cx="1120105" cy="62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85</a:t>
            </a:r>
            <a:r>
              <a:rPr lang="en-US" sz="2400" b="1" dirty="0">
                <a:solidFill>
                  <a:schemeClr val="accent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sym typeface="Arial"/>
              </a:rPr>
              <a:t>.8</a:t>
            </a:r>
            <a:r>
              <a:rPr lang="en-US" sz="1050" b="1" dirty="0">
                <a:solidFill>
                  <a:schemeClr val="accent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sym typeface="Arial"/>
              </a:rPr>
              <a:t>%</a:t>
            </a:r>
            <a:endParaRPr sz="1050" b="1" dirty="0">
              <a:solidFill>
                <a:schemeClr val="accent3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sym typeface="Arial"/>
            </a:endParaRPr>
          </a:p>
        </p:txBody>
      </p:sp>
      <p:sp>
        <p:nvSpPr>
          <p:cNvPr id="60" name="Google Shape;1317;p22">
            <a:extLst>
              <a:ext uri="{FF2B5EF4-FFF2-40B4-BE49-F238E27FC236}">
                <a16:creationId xmlns:a16="http://schemas.microsoft.com/office/drawing/2014/main" id="{C0933672-69CD-42A9-A4EE-2230048857A3}"/>
              </a:ext>
            </a:extLst>
          </p:cNvPr>
          <p:cNvSpPr txBox="1"/>
          <p:nvPr/>
        </p:nvSpPr>
        <p:spPr>
          <a:xfrm flipH="1">
            <a:off x="3887418" y="6316967"/>
            <a:ext cx="925706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F1-score</a:t>
            </a:r>
            <a:endParaRPr sz="1800" b="1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1339;p22">
            <a:extLst>
              <a:ext uri="{FF2B5EF4-FFF2-40B4-BE49-F238E27FC236}">
                <a16:creationId xmlns:a16="http://schemas.microsoft.com/office/drawing/2014/main" id="{DE7534B3-56CA-41A2-81EC-2110F938D4A8}"/>
              </a:ext>
            </a:extLst>
          </p:cNvPr>
          <p:cNvSpPr txBox="1"/>
          <p:nvPr/>
        </p:nvSpPr>
        <p:spPr>
          <a:xfrm flipH="1">
            <a:off x="4859762" y="6143843"/>
            <a:ext cx="1120105" cy="62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83</a:t>
            </a:r>
            <a:r>
              <a:rPr lang="en-US" sz="2400" b="1" dirty="0">
                <a:solidFill>
                  <a:schemeClr val="accent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sym typeface="Arial"/>
              </a:rPr>
              <a:t>.7</a:t>
            </a:r>
            <a:r>
              <a:rPr lang="en-US" sz="1050" b="1" dirty="0">
                <a:solidFill>
                  <a:schemeClr val="accent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sym typeface="Arial"/>
              </a:rPr>
              <a:t>%</a:t>
            </a:r>
            <a:endParaRPr sz="1050" b="1" dirty="0">
              <a:solidFill>
                <a:schemeClr val="accent3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306F96D-47F1-4F78-9182-3B3F46E29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813" y="2625352"/>
            <a:ext cx="3478306" cy="2614727"/>
          </a:xfrm>
          <a:prstGeom prst="rect">
            <a:avLst/>
          </a:prstGeom>
        </p:spPr>
      </p:pic>
      <p:sp>
        <p:nvSpPr>
          <p:cNvPr id="54" name="Google Shape;1339;p22">
            <a:extLst>
              <a:ext uri="{FF2B5EF4-FFF2-40B4-BE49-F238E27FC236}">
                <a16:creationId xmlns:a16="http://schemas.microsoft.com/office/drawing/2014/main" id="{CC12EFDF-9FBD-4930-80B9-E6B5B986A137}"/>
              </a:ext>
            </a:extLst>
          </p:cNvPr>
          <p:cNvSpPr txBox="1"/>
          <p:nvPr/>
        </p:nvSpPr>
        <p:spPr>
          <a:xfrm flipH="1">
            <a:off x="4859762" y="5159288"/>
            <a:ext cx="1120105" cy="62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81</a:t>
            </a:r>
            <a:r>
              <a:rPr lang="en-US" sz="2400" b="1" dirty="0">
                <a:solidFill>
                  <a:schemeClr val="accent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sym typeface="Arial"/>
              </a:rPr>
              <a:t>.6</a:t>
            </a:r>
            <a:r>
              <a:rPr lang="en-US" sz="1050" b="1" dirty="0">
                <a:solidFill>
                  <a:schemeClr val="accent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sym typeface="Arial"/>
              </a:rPr>
              <a:t>%</a:t>
            </a:r>
            <a:endParaRPr sz="1050" b="1" dirty="0">
              <a:solidFill>
                <a:schemeClr val="accent3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sym typeface="Arial"/>
            </a:endParaRPr>
          </a:p>
        </p:txBody>
      </p:sp>
      <p:sp>
        <p:nvSpPr>
          <p:cNvPr id="66" name="Google Shape;1317;p22">
            <a:extLst>
              <a:ext uri="{FF2B5EF4-FFF2-40B4-BE49-F238E27FC236}">
                <a16:creationId xmlns:a16="http://schemas.microsoft.com/office/drawing/2014/main" id="{8EC3020E-3DA7-4090-999B-3115AC85DE6E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417813" y="5833253"/>
            <a:ext cx="1190956" cy="584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45700" rIns="91425" bIns="45700" anchor="ctr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ko-KR" sz="1600" b="1" dirty="0">
                <a:solidFill>
                  <a:srgbClr val="3F3F3F"/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Train-Test</a:t>
            </a:r>
          </a:p>
          <a:p>
            <a:pPr algn="r" eaLnBrk="1" hangingPunct="1"/>
            <a:r>
              <a:rPr lang="ko-KR" altLang="en-US" sz="1600" b="1" dirty="0">
                <a:solidFill>
                  <a:srgbClr val="3F3F3F"/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정확도</a:t>
            </a:r>
            <a:endParaRPr lang="ko-KR" altLang="ko-KR" sz="1600" b="1" dirty="0">
              <a:solidFill>
                <a:srgbClr val="3F3F3F"/>
              </a:solidFill>
              <a:latin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7" name="Google Shape;1339;p22">
            <a:extLst>
              <a:ext uri="{FF2B5EF4-FFF2-40B4-BE49-F238E27FC236}">
                <a16:creationId xmlns:a16="http://schemas.microsoft.com/office/drawing/2014/main" id="{673B6201-3C7D-4107-BE29-DDB21A4D5EE2}"/>
              </a:ext>
            </a:extLst>
          </p:cNvPr>
          <p:cNvSpPr txBox="1"/>
          <p:nvPr/>
        </p:nvSpPr>
        <p:spPr>
          <a:xfrm flipH="1">
            <a:off x="1716719" y="5740651"/>
            <a:ext cx="2273300" cy="769938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4400" b="1" kern="0" dirty="0">
                <a:solidFill>
                  <a:schemeClr val="accent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74.4</a:t>
            </a:r>
            <a:r>
              <a:rPr lang="en-US" sz="4400" b="1" kern="0" dirty="0">
                <a:solidFill>
                  <a:schemeClr val="accent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%</a:t>
            </a:r>
            <a:endParaRPr sz="4400" b="1" kern="0" dirty="0">
              <a:solidFill>
                <a:schemeClr val="accent3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Arial"/>
              <a:sym typeface="Arial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3A56D6F-EF63-4E4C-BCAB-F735C3A86112}"/>
              </a:ext>
            </a:extLst>
          </p:cNvPr>
          <p:cNvGrpSpPr/>
          <p:nvPr/>
        </p:nvGrpSpPr>
        <p:grpSpPr>
          <a:xfrm>
            <a:off x="754086" y="5420996"/>
            <a:ext cx="2987810" cy="288032"/>
            <a:chOff x="754086" y="5420996"/>
            <a:chExt cx="2987810" cy="288032"/>
          </a:xfrm>
        </p:grpSpPr>
        <p:sp>
          <p:nvSpPr>
            <p:cNvPr id="38" name="Google Shape;1319;p22"/>
            <p:cNvSpPr/>
            <p:nvPr/>
          </p:nvSpPr>
          <p:spPr>
            <a:xfrm rot="10800000">
              <a:off x="3633896" y="5420996"/>
              <a:ext cx="108000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320;p22"/>
            <p:cNvSpPr/>
            <p:nvPr/>
          </p:nvSpPr>
          <p:spPr>
            <a:xfrm rot="10800000">
              <a:off x="3482323" y="5420996"/>
              <a:ext cx="108000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321;p22"/>
            <p:cNvSpPr/>
            <p:nvPr/>
          </p:nvSpPr>
          <p:spPr>
            <a:xfrm rot="10800000">
              <a:off x="3330754" y="5420996"/>
              <a:ext cx="108000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322;p22"/>
            <p:cNvSpPr/>
            <p:nvPr/>
          </p:nvSpPr>
          <p:spPr>
            <a:xfrm rot="10800000">
              <a:off x="3179185" y="5420996"/>
              <a:ext cx="108000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323;p22"/>
            <p:cNvSpPr/>
            <p:nvPr/>
          </p:nvSpPr>
          <p:spPr>
            <a:xfrm rot="10800000">
              <a:off x="3027616" y="5420996"/>
              <a:ext cx="108000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324;p22"/>
            <p:cNvSpPr/>
            <p:nvPr/>
          </p:nvSpPr>
          <p:spPr>
            <a:xfrm rot="10800000">
              <a:off x="2876047" y="5420996"/>
              <a:ext cx="108000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325;p22"/>
            <p:cNvSpPr/>
            <p:nvPr/>
          </p:nvSpPr>
          <p:spPr>
            <a:xfrm rot="10800000">
              <a:off x="2724478" y="5420996"/>
              <a:ext cx="108000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326;p22"/>
            <p:cNvSpPr/>
            <p:nvPr/>
          </p:nvSpPr>
          <p:spPr>
            <a:xfrm rot="10800000">
              <a:off x="2572909" y="5420996"/>
              <a:ext cx="108000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327;p22"/>
            <p:cNvSpPr/>
            <p:nvPr/>
          </p:nvSpPr>
          <p:spPr>
            <a:xfrm rot="10800000">
              <a:off x="2421340" y="5420996"/>
              <a:ext cx="108000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328;p22"/>
            <p:cNvSpPr/>
            <p:nvPr/>
          </p:nvSpPr>
          <p:spPr>
            <a:xfrm rot="10800000">
              <a:off x="2269771" y="5420996"/>
              <a:ext cx="108000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329;p22"/>
            <p:cNvSpPr/>
            <p:nvPr/>
          </p:nvSpPr>
          <p:spPr>
            <a:xfrm rot="10800000">
              <a:off x="2118202" y="5420996"/>
              <a:ext cx="108000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330;p22"/>
            <p:cNvSpPr/>
            <p:nvPr/>
          </p:nvSpPr>
          <p:spPr>
            <a:xfrm rot="10800000">
              <a:off x="1966633" y="5420996"/>
              <a:ext cx="108000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331;p22"/>
            <p:cNvSpPr/>
            <p:nvPr/>
          </p:nvSpPr>
          <p:spPr>
            <a:xfrm rot="10800000">
              <a:off x="1815064" y="5420996"/>
              <a:ext cx="108000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334;p22"/>
            <p:cNvSpPr/>
            <p:nvPr/>
          </p:nvSpPr>
          <p:spPr>
            <a:xfrm rot="10800000">
              <a:off x="1360362" y="5420996"/>
              <a:ext cx="108000" cy="288032"/>
            </a:xfrm>
            <a:prstGeom prst="flowChartProcess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335;p22"/>
            <p:cNvSpPr/>
            <p:nvPr/>
          </p:nvSpPr>
          <p:spPr>
            <a:xfrm rot="10800000">
              <a:off x="1208793" y="5420996"/>
              <a:ext cx="108000" cy="288032"/>
            </a:xfrm>
            <a:prstGeom prst="flowChartProcess">
              <a:avLst/>
            </a:prstGeom>
            <a:solidFill>
              <a:srgbClr val="BFBFB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336;p22"/>
            <p:cNvSpPr/>
            <p:nvPr/>
          </p:nvSpPr>
          <p:spPr>
            <a:xfrm rot="10800000">
              <a:off x="1057224" y="5420996"/>
              <a:ext cx="108000" cy="288032"/>
            </a:xfrm>
            <a:prstGeom prst="flowChartProcess">
              <a:avLst/>
            </a:prstGeom>
            <a:solidFill>
              <a:srgbClr val="BFBFB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337;p22"/>
            <p:cNvSpPr/>
            <p:nvPr/>
          </p:nvSpPr>
          <p:spPr>
            <a:xfrm rot="10800000">
              <a:off x="905655" y="5420996"/>
              <a:ext cx="108000" cy="288032"/>
            </a:xfrm>
            <a:prstGeom prst="flowChartProcess">
              <a:avLst/>
            </a:prstGeom>
            <a:solidFill>
              <a:srgbClr val="BFBFB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338;p22"/>
            <p:cNvSpPr/>
            <p:nvPr/>
          </p:nvSpPr>
          <p:spPr>
            <a:xfrm rot="10800000">
              <a:off x="754086" y="5420996"/>
              <a:ext cx="108000" cy="288032"/>
            </a:xfrm>
            <a:prstGeom prst="flowChartProcess">
              <a:avLst/>
            </a:prstGeom>
            <a:solidFill>
              <a:srgbClr val="BFBFB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3185FFD-2A59-49C0-B7DC-311A78C54C23}"/>
                </a:ext>
              </a:extLst>
            </p:cNvPr>
            <p:cNvGrpSpPr/>
            <p:nvPr/>
          </p:nvGrpSpPr>
          <p:grpSpPr>
            <a:xfrm>
              <a:off x="1663500" y="5421344"/>
              <a:ext cx="107995" cy="287337"/>
              <a:chOff x="1360311" y="5421313"/>
              <a:chExt cx="107995" cy="287337"/>
            </a:xfrm>
          </p:grpSpPr>
          <p:sp>
            <p:nvSpPr>
              <p:cNvPr id="68" name="Google Shape;1334;p22">
                <a:extLst>
                  <a:ext uri="{FF2B5EF4-FFF2-40B4-BE49-F238E27FC236}">
                    <a16:creationId xmlns:a16="http://schemas.microsoft.com/office/drawing/2014/main" id="{13211A21-D78B-4A78-8EB2-168BAE014D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360311" y="5421313"/>
                <a:ext cx="107995" cy="287337"/>
              </a:xfrm>
              <a:prstGeom prst="flowChartProcess">
                <a:avLst/>
              </a:prstGeom>
              <a:solidFill>
                <a:srgbClr val="BFBFBF">
                  <a:alpha val="7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ko-KR" altLang="ko-KR" sz="2700">
                  <a:solidFill>
                    <a:srgbClr val="FFFFFF"/>
                  </a:solidFill>
                </a:endParaRPr>
              </a:p>
            </p:txBody>
          </p:sp>
          <p:sp>
            <p:nvSpPr>
              <p:cNvPr id="73" name="Google Shape;1333;p22">
                <a:extLst>
                  <a:ext uri="{FF2B5EF4-FFF2-40B4-BE49-F238E27FC236}">
                    <a16:creationId xmlns:a16="http://schemas.microsoft.com/office/drawing/2014/main" id="{74960793-315D-452A-9E34-2966D21306E9}"/>
                  </a:ext>
                </a:extLst>
              </p:cNvPr>
              <p:cNvSpPr/>
              <p:nvPr/>
            </p:nvSpPr>
            <p:spPr>
              <a:xfrm rot="10800000">
                <a:off x="1428750" y="5421313"/>
                <a:ext cx="36513" cy="287337"/>
              </a:xfrm>
              <a:prstGeom prst="flowChartProcess">
                <a:avLst/>
              </a:prstGeom>
              <a:solidFill>
                <a:schemeClr val="accent3">
                  <a:alpha val="80000"/>
                </a:schemeClr>
              </a:solidFill>
              <a:ln>
                <a:noFill/>
              </a:ln>
            </p:spPr>
            <p:txBody>
              <a:bodyPr lIns="91425" tIns="45700" rIns="91425" bIns="45700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ko-KR" altLang="ko-KR" sz="27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74" name="Google Shape;1334;p22">
              <a:extLst>
                <a:ext uri="{FF2B5EF4-FFF2-40B4-BE49-F238E27FC236}">
                  <a16:creationId xmlns:a16="http://schemas.microsoft.com/office/drawing/2014/main" id="{D5A643B2-7192-4C14-84E9-E8CF7B7D62EA}"/>
                </a:ext>
              </a:extLst>
            </p:cNvPr>
            <p:cNvSpPr/>
            <p:nvPr/>
          </p:nvSpPr>
          <p:spPr>
            <a:xfrm rot="10800000">
              <a:off x="1511931" y="5420996"/>
              <a:ext cx="108000" cy="288032"/>
            </a:xfrm>
            <a:prstGeom prst="flowChartProcess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0980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3374796" y="293337"/>
            <a:ext cx="5458119" cy="871962"/>
            <a:chOff x="3374796" y="293337"/>
            <a:chExt cx="5458119" cy="871962"/>
          </a:xfrm>
        </p:grpSpPr>
        <p:sp>
          <p:nvSpPr>
            <p:cNvPr id="57" name="TextBox 56"/>
            <p:cNvSpPr txBox="1"/>
            <p:nvPr/>
          </p:nvSpPr>
          <p:spPr>
            <a:xfrm>
              <a:off x="4291391" y="703645"/>
              <a:ext cx="38651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</a:rPr>
                <a:t>취업여부 </a:t>
              </a:r>
              <a:r>
                <a:rPr lang="en-US" altLang="ko-KR" sz="2000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</a:rPr>
                <a:t>: Feature </a:t>
              </a:r>
              <a:r>
                <a:rPr lang="ko-KR" altLang="en-US" sz="2000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</a:rPr>
                <a:t>비교</a:t>
              </a:r>
              <a:r>
                <a:rPr lang="en-US" altLang="ko-KR" sz="2000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</a:rPr>
                <a:t> </a:t>
              </a:r>
              <a:endParaRPr lang="ko-KR" altLang="en-US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endParaRPr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3393649" y="641043"/>
              <a:ext cx="5439266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>
              <a:off x="3374796" y="1165299"/>
              <a:ext cx="5458119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68D17E74-73BC-4BBB-9FEA-474B2211D296}"/>
                </a:ext>
              </a:extLst>
            </p:cNvPr>
            <p:cNvGrpSpPr/>
            <p:nvPr/>
          </p:nvGrpSpPr>
          <p:grpSpPr>
            <a:xfrm>
              <a:off x="3823991" y="819432"/>
              <a:ext cx="166028" cy="157173"/>
              <a:chOff x="3937115" y="819432"/>
              <a:chExt cx="166028" cy="157173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69" name="모서리가 둥근 직사각형 124">
                <a:extLst>
                  <a:ext uri="{FF2B5EF4-FFF2-40B4-BE49-F238E27FC236}">
                    <a16:creationId xmlns:a16="http://schemas.microsoft.com/office/drawing/2014/main" id="{584883F2-7D0A-4258-9988-26051162B35D}"/>
                  </a:ext>
                </a:extLst>
              </p:cNvPr>
              <p:cNvSpPr/>
              <p:nvPr/>
            </p:nvSpPr>
            <p:spPr>
              <a:xfrm>
                <a:off x="3937115" y="819432"/>
                <a:ext cx="166028" cy="157173"/>
              </a:xfrm>
              <a:prstGeom prst="roundRect">
                <a:avLst>
                  <a:gd name="adj" fmla="val 355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3181A168-F785-4A5A-9F0E-0569CB54B987}"/>
                  </a:ext>
                </a:extLst>
              </p:cNvPr>
              <p:cNvGrpSpPr/>
              <p:nvPr/>
            </p:nvGrpSpPr>
            <p:grpSpPr>
              <a:xfrm>
                <a:off x="3988795" y="858620"/>
                <a:ext cx="53242" cy="78797"/>
                <a:chOff x="3939638" y="866631"/>
                <a:chExt cx="53242" cy="78797"/>
              </a:xfrm>
              <a:grpFill/>
            </p:grpSpPr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610D56AF-E37A-4C20-8999-F485EDD25003}"/>
                    </a:ext>
                  </a:extLst>
                </p:cNvPr>
                <p:cNvCxnSpPr/>
                <p:nvPr/>
              </p:nvCxnSpPr>
              <p:spPr>
                <a:xfrm>
                  <a:off x="3949065" y="866631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9E3AE36E-5717-4F67-BE2E-4DD89C426508}"/>
                    </a:ext>
                  </a:extLst>
                </p:cNvPr>
                <p:cNvCxnSpPr/>
                <p:nvPr/>
              </p:nvCxnSpPr>
              <p:spPr>
                <a:xfrm flipV="1">
                  <a:off x="3939638" y="901613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3" name="사각형: 둥근 모서리 4">
              <a:extLst>
                <a:ext uri="{FF2B5EF4-FFF2-40B4-BE49-F238E27FC236}">
                  <a16:creationId xmlns:a16="http://schemas.microsoft.com/office/drawing/2014/main" id="{BE5CA3E0-2C30-4D11-BC26-809768FD22DF}"/>
                </a:ext>
              </a:extLst>
            </p:cNvPr>
            <p:cNvSpPr/>
            <p:nvPr/>
          </p:nvSpPr>
          <p:spPr>
            <a:xfrm>
              <a:off x="4846462" y="293337"/>
              <a:ext cx="2509697" cy="280734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299B3F-E0FB-439C-A9AD-92E0D41B6AD0}"/>
                </a:ext>
              </a:extLst>
            </p:cNvPr>
            <p:cNvSpPr txBox="1"/>
            <p:nvPr/>
          </p:nvSpPr>
          <p:spPr>
            <a:xfrm>
              <a:off x="5205878" y="308463"/>
              <a:ext cx="1790876" cy="2616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spc="300" dirty="0">
                  <a:ln>
                    <a:solidFill>
                      <a:srgbClr val="F1ECE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Medium" pitchFamily="50" charset="-127"/>
                  <a:ea typeface="G마켓 산스 Medium" pitchFamily="50" charset="-127"/>
                </a:rPr>
                <a:t>모델링 및 성능평가</a:t>
              </a:r>
            </a:p>
          </p:txBody>
        </p:sp>
      </p:grpSp>
      <p:grpSp>
        <p:nvGrpSpPr>
          <p:cNvPr id="37" name="Google Shape;1318;p22"/>
          <p:cNvGrpSpPr/>
          <p:nvPr/>
        </p:nvGrpSpPr>
        <p:grpSpPr>
          <a:xfrm rot="10800000">
            <a:off x="1061005" y="5421344"/>
            <a:ext cx="2987810" cy="288032"/>
            <a:chOff x="11277065" y="4868268"/>
            <a:chExt cx="2987810" cy="288032"/>
          </a:xfrm>
        </p:grpSpPr>
        <p:sp>
          <p:nvSpPr>
            <p:cNvPr id="38" name="Google Shape;1319;p22"/>
            <p:cNvSpPr/>
            <p:nvPr/>
          </p:nvSpPr>
          <p:spPr>
            <a:xfrm>
              <a:off x="11277065" y="4868268"/>
              <a:ext cx="108000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320;p22"/>
            <p:cNvSpPr/>
            <p:nvPr/>
          </p:nvSpPr>
          <p:spPr>
            <a:xfrm>
              <a:off x="11428634" y="4868268"/>
              <a:ext cx="108000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321;p22"/>
            <p:cNvSpPr/>
            <p:nvPr/>
          </p:nvSpPr>
          <p:spPr>
            <a:xfrm>
              <a:off x="11580203" y="4868268"/>
              <a:ext cx="108000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322;p22"/>
            <p:cNvSpPr/>
            <p:nvPr/>
          </p:nvSpPr>
          <p:spPr>
            <a:xfrm>
              <a:off x="11731772" y="4868268"/>
              <a:ext cx="108000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323;p22"/>
            <p:cNvSpPr/>
            <p:nvPr/>
          </p:nvSpPr>
          <p:spPr>
            <a:xfrm>
              <a:off x="11883341" y="4868268"/>
              <a:ext cx="108000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324;p22"/>
            <p:cNvSpPr/>
            <p:nvPr/>
          </p:nvSpPr>
          <p:spPr>
            <a:xfrm>
              <a:off x="12034910" y="4868268"/>
              <a:ext cx="108000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325;p22"/>
            <p:cNvSpPr/>
            <p:nvPr/>
          </p:nvSpPr>
          <p:spPr>
            <a:xfrm>
              <a:off x="12186479" y="4868268"/>
              <a:ext cx="108000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326;p22"/>
            <p:cNvSpPr/>
            <p:nvPr/>
          </p:nvSpPr>
          <p:spPr>
            <a:xfrm>
              <a:off x="12338048" y="4868268"/>
              <a:ext cx="108000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327;p22"/>
            <p:cNvSpPr/>
            <p:nvPr/>
          </p:nvSpPr>
          <p:spPr>
            <a:xfrm>
              <a:off x="12489617" y="4868268"/>
              <a:ext cx="108000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328;p22"/>
            <p:cNvSpPr/>
            <p:nvPr/>
          </p:nvSpPr>
          <p:spPr>
            <a:xfrm>
              <a:off x="12641186" y="4868268"/>
              <a:ext cx="108000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329;p22"/>
            <p:cNvSpPr/>
            <p:nvPr/>
          </p:nvSpPr>
          <p:spPr>
            <a:xfrm>
              <a:off x="12792755" y="4868268"/>
              <a:ext cx="108000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330;p22"/>
            <p:cNvSpPr/>
            <p:nvPr/>
          </p:nvSpPr>
          <p:spPr>
            <a:xfrm>
              <a:off x="12944324" y="4868268"/>
              <a:ext cx="108000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331;p22"/>
            <p:cNvSpPr/>
            <p:nvPr/>
          </p:nvSpPr>
          <p:spPr>
            <a:xfrm>
              <a:off x="13095893" y="4868268"/>
              <a:ext cx="108000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332;p22"/>
            <p:cNvSpPr/>
            <p:nvPr/>
          </p:nvSpPr>
          <p:spPr>
            <a:xfrm>
              <a:off x="13247462" y="4868268"/>
              <a:ext cx="108000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333;p22"/>
            <p:cNvSpPr/>
            <p:nvPr/>
          </p:nvSpPr>
          <p:spPr>
            <a:xfrm>
              <a:off x="13399031" y="4868268"/>
              <a:ext cx="108000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1334;p22"/>
            <p:cNvSpPr/>
            <p:nvPr/>
          </p:nvSpPr>
          <p:spPr>
            <a:xfrm>
              <a:off x="13550600" y="4868268"/>
              <a:ext cx="108000" cy="288032"/>
            </a:xfrm>
            <a:prstGeom prst="flowChartProcess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1335;p22"/>
            <p:cNvSpPr/>
            <p:nvPr/>
          </p:nvSpPr>
          <p:spPr>
            <a:xfrm>
              <a:off x="13702169" y="4868268"/>
              <a:ext cx="108000" cy="288032"/>
            </a:xfrm>
            <a:prstGeom prst="flowChartProcess">
              <a:avLst/>
            </a:prstGeom>
            <a:solidFill>
              <a:srgbClr val="BFBFB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1336;p22"/>
            <p:cNvSpPr/>
            <p:nvPr/>
          </p:nvSpPr>
          <p:spPr>
            <a:xfrm>
              <a:off x="13853738" y="4868268"/>
              <a:ext cx="108000" cy="288032"/>
            </a:xfrm>
            <a:prstGeom prst="flowChartProcess">
              <a:avLst/>
            </a:prstGeom>
            <a:solidFill>
              <a:srgbClr val="BFBFB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1337;p22"/>
            <p:cNvSpPr/>
            <p:nvPr/>
          </p:nvSpPr>
          <p:spPr>
            <a:xfrm>
              <a:off x="14005307" y="4868268"/>
              <a:ext cx="108000" cy="288032"/>
            </a:xfrm>
            <a:prstGeom prst="flowChartProcess">
              <a:avLst/>
            </a:prstGeom>
            <a:solidFill>
              <a:srgbClr val="BFBFB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1338;p22"/>
            <p:cNvSpPr/>
            <p:nvPr/>
          </p:nvSpPr>
          <p:spPr>
            <a:xfrm>
              <a:off x="14156875" y="4868268"/>
              <a:ext cx="108000" cy="288032"/>
            </a:xfrm>
            <a:prstGeom prst="flowChartProcess">
              <a:avLst/>
            </a:prstGeom>
            <a:solidFill>
              <a:srgbClr val="BFBFB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" name="직사각형 83"/>
          <p:cNvSpPr/>
          <p:nvPr/>
        </p:nvSpPr>
        <p:spPr>
          <a:xfrm>
            <a:off x="7509286" y="1344810"/>
            <a:ext cx="3140603" cy="325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b="1" dirty="0">
                <a:ln>
                  <a:solidFill>
                    <a:srgbClr val="FD3E3B"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Feature </a:t>
            </a:r>
            <a:r>
              <a:rPr lang="en-US" altLang="ko-KR" b="1" dirty="0" err="1">
                <a:ln>
                  <a:solidFill>
                    <a:srgbClr val="FD3E3B"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Importances</a:t>
            </a:r>
            <a:r>
              <a:rPr lang="en-US" altLang="ko-KR" b="1" dirty="0">
                <a:ln>
                  <a:solidFill>
                    <a:srgbClr val="FD3E3B"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Top 20 : XGB</a:t>
            </a:r>
            <a:endParaRPr lang="en-US" altLang="ko-KR" sz="1400" b="1" dirty="0">
              <a:ln>
                <a:solidFill>
                  <a:srgbClr val="FD3E3B">
                    <a:alpha val="0"/>
                  </a:srgb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7533548" y="1325475"/>
            <a:ext cx="3081659" cy="36408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1BB0BFD-C7AE-4218-96EE-052E11D5D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971" y="1788186"/>
            <a:ext cx="5453380" cy="32575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73A53CA-156E-46FD-877C-E9F492FE9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53" y="1793698"/>
            <a:ext cx="5454133" cy="3258000"/>
          </a:xfrm>
          <a:prstGeom prst="rect">
            <a:avLst/>
          </a:prstGeom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D9E5AC0B-AAC6-4F7E-881E-9C6DBD588985}"/>
              </a:ext>
            </a:extLst>
          </p:cNvPr>
          <p:cNvSpPr/>
          <p:nvPr/>
        </p:nvSpPr>
        <p:spPr>
          <a:xfrm>
            <a:off x="1645067" y="1362983"/>
            <a:ext cx="2991525" cy="325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b="1" dirty="0">
                <a:ln>
                  <a:solidFill>
                    <a:srgbClr val="FD3E3B"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Feature </a:t>
            </a:r>
            <a:r>
              <a:rPr lang="en-US" altLang="ko-KR" b="1" dirty="0" err="1">
                <a:ln>
                  <a:solidFill>
                    <a:srgbClr val="FD3E3B"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Importances</a:t>
            </a:r>
            <a:r>
              <a:rPr lang="en-US" altLang="ko-KR" b="1" dirty="0">
                <a:ln>
                  <a:solidFill>
                    <a:srgbClr val="FD3E3B"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Top 20 : RF</a:t>
            </a:r>
            <a:endParaRPr lang="en-US" altLang="ko-KR" sz="1400" b="1" dirty="0">
              <a:ln>
                <a:solidFill>
                  <a:srgbClr val="FD3E3B">
                    <a:alpha val="0"/>
                  </a:srgb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모서리가 둥근 직사각형 84">
            <a:extLst>
              <a:ext uri="{FF2B5EF4-FFF2-40B4-BE49-F238E27FC236}">
                <a16:creationId xmlns:a16="http://schemas.microsoft.com/office/drawing/2014/main" id="{F6B022CA-59E4-45BA-9FA6-7FACB2FC6F83}"/>
              </a:ext>
            </a:extLst>
          </p:cNvPr>
          <p:cNvSpPr/>
          <p:nvPr/>
        </p:nvSpPr>
        <p:spPr>
          <a:xfrm>
            <a:off x="1594790" y="1343648"/>
            <a:ext cx="3081659" cy="36408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498C91E-EE5A-4D04-8E04-49FD58D1EFB9}"/>
              </a:ext>
            </a:extLst>
          </p:cNvPr>
          <p:cNvSpPr/>
          <p:nvPr/>
        </p:nvSpPr>
        <p:spPr>
          <a:xfrm>
            <a:off x="514649" y="1968606"/>
            <a:ext cx="5223600" cy="537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874E82D-AB7E-407C-A4DF-120935BA9496}"/>
              </a:ext>
            </a:extLst>
          </p:cNvPr>
          <p:cNvSpPr/>
          <p:nvPr/>
        </p:nvSpPr>
        <p:spPr>
          <a:xfrm>
            <a:off x="514649" y="3150265"/>
            <a:ext cx="5221861" cy="53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83B6964-28AE-471D-9314-D09301C96008}"/>
              </a:ext>
            </a:extLst>
          </p:cNvPr>
          <p:cNvSpPr/>
          <p:nvPr/>
        </p:nvSpPr>
        <p:spPr>
          <a:xfrm>
            <a:off x="6478161" y="2533554"/>
            <a:ext cx="5223600" cy="53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82A8E95-1053-458E-819F-CD6A7E2D60F7}"/>
              </a:ext>
            </a:extLst>
          </p:cNvPr>
          <p:cNvSpPr/>
          <p:nvPr/>
        </p:nvSpPr>
        <p:spPr>
          <a:xfrm>
            <a:off x="6478161" y="3129467"/>
            <a:ext cx="5223600" cy="53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3" name="Google Shape;1318;p22">
            <a:extLst>
              <a:ext uri="{FF2B5EF4-FFF2-40B4-BE49-F238E27FC236}">
                <a16:creationId xmlns:a16="http://schemas.microsoft.com/office/drawing/2014/main" id="{37DA6FEF-98F2-4603-A7F1-02BACDA2B866}"/>
              </a:ext>
            </a:extLst>
          </p:cNvPr>
          <p:cNvGrpSpPr/>
          <p:nvPr/>
        </p:nvGrpSpPr>
        <p:grpSpPr>
          <a:xfrm rot="10800000">
            <a:off x="6931034" y="5383498"/>
            <a:ext cx="2987810" cy="288032"/>
            <a:chOff x="11277065" y="4868268"/>
            <a:chExt cx="2987810" cy="288032"/>
          </a:xfrm>
        </p:grpSpPr>
        <p:sp>
          <p:nvSpPr>
            <p:cNvPr id="87" name="Google Shape;1319;p22">
              <a:extLst>
                <a:ext uri="{FF2B5EF4-FFF2-40B4-BE49-F238E27FC236}">
                  <a16:creationId xmlns:a16="http://schemas.microsoft.com/office/drawing/2014/main" id="{32C40600-1BF3-41AC-B640-0F95A38F9D54}"/>
                </a:ext>
              </a:extLst>
            </p:cNvPr>
            <p:cNvSpPr/>
            <p:nvPr/>
          </p:nvSpPr>
          <p:spPr>
            <a:xfrm>
              <a:off x="11277065" y="4868268"/>
              <a:ext cx="108000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1320;p22">
              <a:extLst>
                <a:ext uri="{FF2B5EF4-FFF2-40B4-BE49-F238E27FC236}">
                  <a16:creationId xmlns:a16="http://schemas.microsoft.com/office/drawing/2014/main" id="{FB9BCB48-C0D4-44DD-B20D-A90F1097084A}"/>
                </a:ext>
              </a:extLst>
            </p:cNvPr>
            <p:cNvSpPr/>
            <p:nvPr/>
          </p:nvSpPr>
          <p:spPr>
            <a:xfrm>
              <a:off x="11428634" y="4868268"/>
              <a:ext cx="108000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1321;p22">
              <a:extLst>
                <a:ext uri="{FF2B5EF4-FFF2-40B4-BE49-F238E27FC236}">
                  <a16:creationId xmlns:a16="http://schemas.microsoft.com/office/drawing/2014/main" id="{BE76F509-2EBB-4B66-ABDC-53E58BA7FFB3}"/>
                </a:ext>
              </a:extLst>
            </p:cNvPr>
            <p:cNvSpPr/>
            <p:nvPr/>
          </p:nvSpPr>
          <p:spPr>
            <a:xfrm>
              <a:off x="11580203" y="4868268"/>
              <a:ext cx="108000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1322;p22">
              <a:extLst>
                <a:ext uri="{FF2B5EF4-FFF2-40B4-BE49-F238E27FC236}">
                  <a16:creationId xmlns:a16="http://schemas.microsoft.com/office/drawing/2014/main" id="{3374B17C-E905-4F3B-B1A6-A9E78D64A57D}"/>
                </a:ext>
              </a:extLst>
            </p:cNvPr>
            <p:cNvSpPr/>
            <p:nvPr/>
          </p:nvSpPr>
          <p:spPr>
            <a:xfrm>
              <a:off x="11731772" y="4868268"/>
              <a:ext cx="108000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1323;p22">
              <a:extLst>
                <a:ext uri="{FF2B5EF4-FFF2-40B4-BE49-F238E27FC236}">
                  <a16:creationId xmlns:a16="http://schemas.microsoft.com/office/drawing/2014/main" id="{75B2A614-CDCF-4760-9A9B-3BB8198E654A}"/>
                </a:ext>
              </a:extLst>
            </p:cNvPr>
            <p:cNvSpPr/>
            <p:nvPr/>
          </p:nvSpPr>
          <p:spPr>
            <a:xfrm>
              <a:off x="11883341" y="4868268"/>
              <a:ext cx="108000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1324;p22">
              <a:extLst>
                <a:ext uri="{FF2B5EF4-FFF2-40B4-BE49-F238E27FC236}">
                  <a16:creationId xmlns:a16="http://schemas.microsoft.com/office/drawing/2014/main" id="{1CAD5B1F-9AF1-4DE1-9F14-6EB3C0279F89}"/>
                </a:ext>
              </a:extLst>
            </p:cNvPr>
            <p:cNvSpPr/>
            <p:nvPr/>
          </p:nvSpPr>
          <p:spPr>
            <a:xfrm>
              <a:off x="12034910" y="4868268"/>
              <a:ext cx="108000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1325;p22">
              <a:extLst>
                <a:ext uri="{FF2B5EF4-FFF2-40B4-BE49-F238E27FC236}">
                  <a16:creationId xmlns:a16="http://schemas.microsoft.com/office/drawing/2014/main" id="{5BF5337F-E02C-4479-808A-D38A8AA3A220}"/>
                </a:ext>
              </a:extLst>
            </p:cNvPr>
            <p:cNvSpPr/>
            <p:nvPr/>
          </p:nvSpPr>
          <p:spPr>
            <a:xfrm>
              <a:off x="12186479" y="4868268"/>
              <a:ext cx="108000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1326;p22">
              <a:extLst>
                <a:ext uri="{FF2B5EF4-FFF2-40B4-BE49-F238E27FC236}">
                  <a16:creationId xmlns:a16="http://schemas.microsoft.com/office/drawing/2014/main" id="{BCDC0CD9-8306-4185-8755-DAA4D9886F24}"/>
                </a:ext>
              </a:extLst>
            </p:cNvPr>
            <p:cNvSpPr/>
            <p:nvPr/>
          </p:nvSpPr>
          <p:spPr>
            <a:xfrm>
              <a:off x="12338048" y="4868268"/>
              <a:ext cx="108000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1327;p22">
              <a:extLst>
                <a:ext uri="{FF2B5EF4-FFF2-40B4-BE49-F238E27FC236}">
                  <a16:creationId xmlns:a16="http://schemas.microsoft.com/office/drawing/2014/main" id="{69FCC682-1BDA-4311-9E52-94342DDC7E5A}"/>
                </a:ext>
              </a:extLst>
            </p:cNvPr>
            <p:cNvSpPr/>
            <p:nvPr/>
          </p:nvSpPr>
          <p:spPr>
            <a:xfrm>
              <a:off x="12489617" y="4868268"/>
              <a:ext cx="108000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1328;p22">
              <a:extLst>
                <a:ext uri="{FF2B5EF4-FFF2-40B4-BE49-F238E27FC236}">
                  <a16:creationId xmlns:a16="http://schemas.microsoft.com/office/drawing/2014/main" id="{5C507649-7ECF-4F3C-87E4-77301D5E98E1}"/>
                </a:ext>
              </a:extLst>
            </p:cNvPr>
            <p:cNvSpPr/>
            <p:nvPr/>
          </p:nvSpPr>
          <p:spPr>
            <a:xfrm>
              <a:off x="12641186" y="4868268"/>
              <a:ext cx="108000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1329;p22">
              <a:extLst>
                <a:ext uri="{FF2B5EF4-FFF2-40B4-BE49-F238E27FC236}">
                  <a16:creationId xmlns:a16="http://schemas.microsoft.com/office/drawing/2014/main" id="{5672CF60-3D2E-467B-BD04-0A36A76AF4F4}"/>
                </a:ext>
              </a:extLst>
            </p:cNvPr>
            <p:cNvSpPr/>
            <p:nvPr/>
          </p:nvSpPr>
          <p:spPr>
            <a:xfrm>
              <a:off x="12792755" y="4868268"/>
              <a:ext cx="108000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1330;p22">
              <a:extLst>
                <a:ext uri="{FF2B5EF4-FFF2-40B4-BE49-F238E27FC236}">
                  <a16:creationId xmlns:a16="http://schemas.microsoft.com/office/drawing/2014/main" id="{88A41D9E-62EF-42DF-88F2-12276BFB4D03}"/>
                </a:ext>
              </a:extLst>
            </p:cNvPr>
            <p:cNvSpPr/>
            <p:nvPr/>
          </p:nvSpPr>
          <p:spPr>
            <a:xfrm>
              <a:off x="12944324" y="4868268"/>
              <a:ext cx="108000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1331;p22">
              <a:extLst>
                <a:ext uri="{FF2B5EF4-FFF2-40B4-BE49-F238E27FC236}">
                  <a16:creationId xmlns:a16="http://schemas.microsoft.com/office/drawing/2014/main" id="{B04C2AC1-631D-498D-913B-53E38A2D6102}"/>
                </a:ext>
              </a:extLst>
            </p:cNvPr>
            <p:cNvSpPr/>
            <p:nvPr/>
          </p:nvSpPr>
          <p:spPr>
            <a:xfrm>
              <a:off x="13095893" y="4868268"/>
              <a:ext cx="108000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332;p22">
              <a:extLst>
                <a:ext uri="{FF2B5EF4-FFF2-40B4-BE49-F238E27FC236}">
                  <a16:creationId xmlns:a16="http://schemas.microsoft.com/office/drawing/2014/main" id="{E5A09E18-2C10-42BC-B847-682DBA7E17E6}"/>
                </a:ext>
              </a:extLst>
            </p:cNvPr>
            <p:cNvSpPr/>
            <p:nvPr/>
          </p:nvSpPr>
          <p:spPr>
            <a:xfrm>
              <a:off x="13247462" y="4868268"/>
              <a:ext cx="108000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333;p22">
              <a:extLst>
                <a:ext uri="{FF2B5EF4-FFF2-40B4-BE49-F238E27FC236}">
                  <a16:creationId xmlns:a16="http://schemas.microsoft.com/office/drawing/2014/main" id="{F3EE4C87-0CE5-4EE6-AA18-D414CA46ED57}"/>
                </a:ext>
              </a:extLst>
            </p:cNvPr>
            <p:cNvSpPr/>
            <p:nvPr/>
          </p:nvSpPr>
          <p:spPr>
            <a:xfrm>
              <a:off x="13399031" y="4868268"/>
              <a:ext cx="108000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334;p22">
              <a:extLst>
                <a:ext uri="{FF2B5EF4-FFF2-40B4-BE49-F238E27FC236}">
                  <a16:creationId xmlns:a16="http://schemas.microsoft.com/office/drawing/2014/main" id="{2B5A2842-BDE6-4FC2-8526-7699084CBC42}"/>
                </a:ext>
              </a:extLst>
            </p:cNvPr>
            <p:cNvSpPr/>
            <p:nvPr/>
          </p:nvSpPr>
          <p:spPr>
            <a:xfrm>
              <a:off x="13550600" y="4868268"/>
              <a:ext cx="108000" cy="288032"/>
            </a:xfrm>
            <a:prstGeom prst="flowChartProcess">
              <a:avLst/>
            </a:prstGeom>
            <a:solidFill>
              <a:srgbClr val="738ED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335;p22">
              <a:extLst>
                <a:ext uri="{FF2B5EF4-FFF2-40B4-BE49-F238E27FC236}">
                  <a16:creationId xmlns:a16="http://schemas.microsoft.com/office/drawing/2014/main" id="{3DD9CF49-7EEE-440D-BE22-8CFE3B480B74}"/>
                </a:ext>
              </a:extLst>
            </p:cNvPr>
            <p:cNvSpPr/>
            <p:nvPr/>
          </p:nvSpPr>
          <p:spPr>
            <a:xfrm>
              <a:off x="13702169" y="4868268"/>
              <a:ext cx="108000" cy="288032"/>
            </a:xfrm>
            <a:prstGeom prst="flowChartProcess">
              <a:avLst/>
            </a:prstGeom>
            <a:solidFill>
              <a:srgbClr val="BFBFB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336;p22">
              <a:extLst>
                <a:ext uri="{FF2B5EF4-FFF2-40B4-BE49-F238E27FC236}">
                  <a16:creationId xmlns:a16="http://schemas.microsoft.com/office/drawing/2014/main" id="{99AAD159-C1DE-4083-854D-28DAFF4AEF6E}"/>
                </a:ext>
              </a:extLst>
            </p:cNvPr>
            <p:cNvSpPr/>
            <p:nvPr/>
          </p:nvSpPr>
          <p:spPr>
            <a:xfrm>
              <a:off x="13853738" y="4868268"/>
              <a:ext cx="108000" cy="288032"/>
            </a:xfrm>
            <a:prstGeom prst="flowChartProcess">
              <a:avLst/>
            </a:prstGeom>
            <a:solidFill>
              <a:srgbClr val="BFBFB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337;p22">
              <a:extLst>
                <a:ext uri="{FF2B5EF4-FFF2-40B4-BE49-F238E27FC236}">
                  <a16:creationId xmlns:a16="http://schemas.microsoft.com/office/drawing/2014/main" id="{389F30B1-B1CF-4CA6-A9CE-E4193D5417ED}"/>
                </a:ext>
              </a:extLst>
            </p:cNvPr>
            <p:cNvSpPr/>
            <p:nvPr/>
          </p:nvSpPr>
          <p:spPr>
            <a:xfrm>
              <a:off x="14005307" y="4868268"/>
              <a:ext cx="108000" cy="288032"/>
            </a:xfrm>
            <a:prstGeom prst="flowChartProcess">
              <a:avLst/>
            </a:prstGeom>
            <a:solidFill>
              <a:srgbClr val="BFBFB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338;p22">
              <a:extLst>
                <a:ext uri="{FF2B5EF4-FFF2-40B4-BE49-F238E27FC236}">
                  <a16:creationId xmlns:a16="http://schemas.microsoft.com/office/drawing/2014/main" id="{18F15D6E-6E04-44EC-B2D9-9C3271F95B57}"/>
                </a:ext>
              </a:extLst>
            </p:cNvPr>
            <p:cNvSpPr/>
            <p:nvPr/>
          </p:nvSpPr>
          <p:spPr>
            <a:xfrm>
              <a:off x="14156875" y="4868268"/>
              <a:ext cx="108000" cy="288032"/>
            </a:xfrm>
            <a:prstGeom prst="flowChartProcess">
              <a:avLst/>
            </a:prstGeom>
            <a:solidFill>
              <a:srgbClr val="BFBFB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" name="Google Shape;1317;p22">
            <a:extLst>
              <a:ext uri="{FF2B5EF4-FFF2-40B4-BE49-F238E27FC236}">
                <a16:creationId xmlns:a16="http://schemas.microsoft.com/office/drawing/2014/main" id="{62DAF94A-1536-477B-8C38-04A284794EC9}"/>
              </a:ext>
            </a:extLst>
          </p:cNvPr>
          <p:cNvSpPr txBox="1"/>
          <p:nvPr/>
        </p:nvSpPr>
        <p:spPr>
          <a:xfrm flipH="1">
            <a:off x="10041246" y="5275045"/>
            <a:ext cx="1303501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err="1">
                <a:solidFill>
                  <a:srgbClr val="3F3F3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n_estimators</a:t>
            </a:r>
            <a:endParaRPr sz="1600" b="1" dirty="0">
              <a:solidFill>
                <a:srgbClr val="3F3F3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sym typeface="Arial"/>
            </a:endParaRPr>
          </a:p>
        </p:txBody>
      </p:sp>
      <p:sp>
        <p:nvSpPr>
          <p:cNvPr id="109" name="Google Shape;1317;p22">
            <a:extLst>
              <a:ext uri="{FF2B5EF4-FFF2-40B4-BE49-F238E27FC236}">
                <a16:creationId xmlns:a16="http://schemas.microsoft.com/office/drawing/2014/main" id="{06319FA4-A941-4818-8480-0DF5B46523B5}"/>
              </a:ext>
            </a:extLst>
          </p:cNvPr>
          <p:cNvSpPr txBox="1"/>
          <p:nvPr/>
        </p:nvSpPr>
        <p:spPr>
          <a:xfrm flipH="1">
            <a:off x="9951014" y="5617068"/>
            <a:ext cx="1716411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err="1">
                <a:solidFill>
                  <a:srgbClr val="3F3F3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min_child_weight</a:t>
            </a:r>
            <a:endParaRPr sz="1600" b="1" dirty="0">
              <a:solidFill>
                <a:srgbClr val="3F3F3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sym typeface="Arial"/>
            </a:endParaRPr>
          </a:p>
        </p:txBody>
      </p:sp>
      <p:sp>
        <p:nvSpPr>
          <p:cNvPr id="110" name="Google Shape;1339;p22">
            <a:extLst>
              <a:ext uri="{FF2B5EF4-FFF2-40B4-BE49-F238E27FC236}">
                <a16:creationId xmlns:a16="http://schemas.microsoft.com/office/drawing/2014/main" id="{3B528AA6-7C30-4DC2-9CC8-E7C1DF620006}"/>
              </a:ext>
            </a:extLst>
          </p:cNvPr>
          <p:cNvSpPr txBox="1"/>
          <p:nvPr/>
        </p:nvSpPr>
        <p:spPr>
          <a:xfrm flipH="1">
            <a:off x="11025664" y="5628596"/>
            <a:ext cx="92570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3"/>
                </a:solidFill>
              </a:rPr>
              <a:t>11</a:t>
            </a:r>
            <a:endParaRPr sz="1800" b="1" dirty="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317;p22">
            <a:extLst>
              <a:ext uri="{FF2B5EF4-FFF2-40B4-BE49-F238E27FC236}">
                <a16:creationId xmlns:a16="http://schemas.microsoft.com/office/drawing/2014/main" id="{4EEC2E02-A3D5-484B-B853-D8592A4E8AEF}"/>
              </a:ext>
            </a:extLst>
          </p:cNvPr>
          <p:cNvSpPr txBox="1"/>
          <p:nvPr/>
        </p:nvSpPr>
        <p:spPr>
          <a:xfrm flipH="1">
            <a:off x="10067357" y="6019501"/>
            <a:ext cx="1120105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err="1">
                <a:solidFill>
                  <a:srgbClr val="3F3F3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max_depth</a:t>
            </a:r>
            <a:endParaRPr sz="1600" b="1" dirty="0">
              <a:solidFill>
                <a:srgbClr val="3F3F3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sym typeface="Arial"/>
            </a:endParaRPr>
          </a:p>
        </p:txBody>
      </p:sp>
      <p:sp>
        <p:nvSpPr>
          <p:cNvPr id="112" name="Google Shape;1339;p22">
            <a:extLst>
              <a:ext uri="{FF2B5EF4-FFF2-40B4-BE49-F238E27FC236}">
                <a16:creationId xmlns:a16="http://schemas.microsoft.com/office/drawing/2014/main" id="{D12164DB-AE98-4F09-AA84-1FFAA9553CAB}"/>
              </a:ext>
            </a:extLst>
          </p:cNvPr>
          <p:cNvSpPr txBox="1"/>
          <p:nvPr/>
        </p:nvSpPr>
        <p:spPr>
          <a:xfrm flipH="1">
            <a:off x="11552006" y="6002152"/>
            <a:ext cx="36137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800" b="1" dirty="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339;p22">
            <a:extLst>
              <a:ext uri="{FF2B5EF4-FFF2-40B4-BE49-F238E27FC236}">
                <a16:creationId xmlns:a16="http://schemas.microsoft.com/office/drawing/2014/main" id="{625BE844-8A22-4999-99DD-3907CE406076}"/>
              </a:ext>
            </a:extLst>
          </p:cNvPr>
          <p:cNvSpPr txBox="1"/>
          <p:nvPr/>
        </p:nvSpPr>
        <p:spPr>
          <a:xfrm flipH="1">
            <a:off x="11357580" y="5282563"/>
            <a:ext cx="58910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3"/>
                </a:solidFill>
              </a:rPr>
              <a:t>40</a:t>
            </a:r>
            <a:endParaRPr sz="900" b="1" dirty="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1317;p22">
            <a:extLst>
              <a:ext uri="{FF2B5EF4-FFF2-40B4-BE49-F238E27FC236}">
                <a16:creationId xmlns:a16="http://schemas.microsoft.com/office/drawing/2014/main" id="{403DBE51-5006-433F-901C-A0595F5B11D2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787682" y="5833253"/>
            <a:ext cx="1190956" cy="584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45700" rIns="91425" bIns="45700" anchor="ctr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ko-KR" sz="1600" b="1" dirty="0">
                <a:solidFill>
                  <a:srgbClr val="3F3F3F"/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Train-Test</a:t>
            </a:r>
          </a:p>
          <a:p>
            <a:pPr algn="r" eaLnBrk="1" hangingPunct="1"/>
            <a:r>
              <a:rPr lang="ko-KR" altLang="en-US" sz="1600" b="1" dirty="0">
                <a:solidFill>
                  <a:srgbClr val="3F3F3F"/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정확도</a:t>
            </a:r>
            <a:endParaRPr lang="ko-KR" altLang="ko-KR" sz="1600" b="1" dirty="0">
              <a:solidFill>
                <a:srgbClr val="3F3F3F"/>
              </a:solidFill>
              <a:latin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4" name="Google Shape;1339;p22">
            <a:extLst>
              <a:ext uri="{FF2B5EF4-FFF2-40B4-BE49-F238E27FC236}">
                <a16:creationId xmlns:a16="http://schemas.microsoft.com/office/drawing/2014/main" id="{0AC79469-6380-44C5-99FB-900CC71DBA71}"/>
              </a:ext>
            </a:extLst>
          </p:cNvPr>
          <p:cNvSpPr txBox="1"/>
          <p:nvPr/>
        </p:nvSpPr>
        <p:spPr>
          <a:xfrm flipH="1">
            <a:off x="2086588" y="5740651"/>
            <a:ext cx="2273300" cy="769938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4400" b="1" kern="0" dirty="0">
                <a:solidFill>
                  <a:schemeClr val="accent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74.4</a:t>
            </a:r>
            <a:r>
              <a:rPr lang="en-US" sz="4400" b="1" kern="0" dirty="0">
                <a:solidFill>
                  <a:schemeClr val="accent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%</a:t>
            </a:r>
            <a:endParaRPr sz="4400" b="1" kern="0" dirty="0">
              <a:solidFill>
                <a:schemeClr val="accent3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Arial"/>
              <a:sym typeface="Arial"/>
            </a:endParaRPr>
          </a:p>
        </p:txBody>
      </p:sp>
      <p:sp>
        <p:nvSpPr>
          <p:cNvPr id="115" name="Google Shape;1317;p22">
            <a:extLst>
              <a:ext uri="{FF2B5EF4-FFF2-40B4-BE49-F238E27FC236}">
                <a16:creationId xmlns:a16="http://schemas.microsoft.com/office/drawing/2014/main" id="{6F9D74FE-6300-4A88-B764-800322F61EEC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6527294" y="5796014"/>
            <a:ext cx="1190956" cy="584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45700" rIns="91425" bIns="45700" anchor="ctr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ko-KR" sz="1600" b="1" dirty="0">
                <a:solidFill>
                  <a:srgbClr val="3F3F3F"/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Train-Test</a:t>
            </a:r>
          </a:p>
          <a:p>
            <a:pPr algn="r" eaLnBrk="1" hangingPunct="1"/>
            <a:r>
              <a:rPr lang="ko-KR" altLang="en-US" sz="1600" b="1" dirty="0">
                <a:solidFill>
                  <a:srgbClr val="3F3F3F"/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정확도</a:t>
            </a:r>
            <a:endParaRPr lang="ko-KR" altLang="ko-KR" sz="1600" b="1" dirty="0">
              <a:solidFill>
                <a:srgbClr val="3F3F3F"/>
              </a:solidFill>
              <a:latin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16" name="Google Shape;1339;p22">
            <a:extLst>
              <a:ext uri="{FF2B5EF4-FFF2-40B4-BE49-F238E27FC236}">
                <a16:creationId xmlns:a16="http://schemas.microsoft.com/office/drawing/2014/main" id="{A6F3E4D5-4519-4FA7-9E64-778BBAAC48D0}"/>
              </a:ext>
            </a:extLst>
          </p:cNvPr>
          <p:cNvSpPr txBox="1"/>
          <p:nvPr/>
        </p:nvSpPr>
        <p:spPr>
          <a:xfrm flipH="1">
            <a:off x="7826200" y="5703412"/>
            <a:ext cx="2273300" cy="769938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4400" b="1" kern="0" dirty="0">
                <a:solidFill>
                  <a:schemeClr val="accent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81.3</a:t>
            </a:r>
            <a:r>
              <a:rPr lang="en-US" sz="4400" b="1" kern="0" dirty="0">
                <a:solidFill>
                  <a:schemeClr val="accent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%</a:t>
            </a:r>
            <a:endParaRPr sz="4400" b="1" kern="0" dirty="0">
              <a:solidFill>
                <a:schemeClr val="accent3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Arial"/>
              <a:sym typeface="Arial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A90E38D6-EFB8-4004-8B4A-F47C8DF568BB}"/>
              </a:ext>
            </a:extLst>
          </p:cNvPr>
          <p:cNvSpPr/>
          <p:nvPr/>
        </p:nvSpPr>
        <p:spPr>
          <a:xfrm>
            <a:off x="5424993" y="1991285"/>
            <a:ext cx="282642" cy="499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A3CA469-BD74-453A-B474-F54DAD532260}"/>
              </a:ext>
            </a:extLst>
          </p:cNvPr>
          <p:cNvSpPr/>
          <p:nvPr/>
        </p:nvSpPr>
        <p:spPr>
          <a:xfrm>
            <a:off x="5399713" y="3170813"/>
            <a:ext cx="282642" cy="499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B88958FA-2C34-488F-ADEF-043F95240DA0}"/>
              </a:ext>
            </a:extLst>
          </p:cNvPr>
          <p:cNvSpPr/>
          <p:nvPr/>
        </p:nvSpPr>
        <p:spPr>
          <a:xfrm>
            <a:off x="11389674" y="2551301"/>
            <a:ext cx="282642" cy="499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F963D2E-EA1E-4E68-9339-E4CF98B858E2}"/>
              </a:ext>
            </a:extLst>
          </p:cNvPr>
          <p:cNvSpPr/>
          <p:nvPr/>
        </p:nvSpPr>
        <p:spPr>
          <a:xfrm>
            <a:off x="11366225" y="3147167"/>
            <a:ext cx="282642" cy="499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860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"/>
          <p:cNvSpPr txBox="1"/>
          <p:nvPr/>
        </p:nvSpPr>
        <p:spPr>
          <a:xfrm>
            <a:off x="3" y="3013523"/>
            <a:ext cx="12191995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기획 배경 및 목표</a:t>
            </a:r>
            <a:endParaRPr sz="4800" dirty="0"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03385" y="1215815"/>
            <a:ext cx="10088545" cy="4426370"/>
            <a:chOff x="113442" y="205676"/>
            <a:chExt cx="11583259" cy="6187948"/>
          </a:xfrm>
        </p:grpSpPr>
        <p:grpSp>
          <p:nvGrpSpPr>
            <p:cNvPr id="9" name="그룹 8"/>
            <p:cNvGrpSpPr/>
            <p:nvPr/>
          </p:nvGrpSpPr>
          <p:grpSpPr>
            <a:xfrm>
              <a:off x="703421" y="529076"/>
              <a:ext cx="1919236" cy="900198"/>
              <a:chOff x="995890" y="529076"/>
              <a:chExt cx="1326759" cy="900198"/>
            </a:xfrm>
          </p:grpSpPr>
          <p:sp>
            <p:nvSpPr>
              <p:cNvPr id="18" name="Google Shape;721;p2"/>
              <p:cNvSpPr/>
              <p:nvPr/>
            </p:nvSpPr>
            <p:spPr>
              <a:xfrm flipH="1">
                <a:off x="995890" y="529076"/>
                <a:ext cx="1326759" cy="900198"/>
              </a:xfrm>
              <a:custGeom>
                <a:avLst/>
                <a:gdLst/>
                <a:ahLst/>
                <a:cxnLst/>
                <a:rect l="l" t="t" r="r" b="b"/>
                <a:pathLst>
                  <a:path w="2897024" h="2264776" extrusionOk="0">
                    <a:moveTo>
                      <a:pt x="0" y="0"/>
                    </a:moveTo>
                    <a:lnTo>
                      <a:pt x="2897024" y="0"/>
                    </a:lnTo>
                    <a:lnTo>
                      <a:pt x="2897024" y="1891127"/>
                    </a:lnTo>
                    <a:cubicBezTo>
                      <a:pt x="2802822" y="1872712"/>
                      <a:pt x="2847405" y="1801618"/>
                      <a:pt x="2606215" y="1863893"/>
                    </a:cubicBezTo>
                    <a:cubicBezTo>
                      <a:pt x="2365025" y="1926168"/>
                      <a:pt x="1736930" y="2014603"/>
                      <a:pt x="1449884" y="2264776"/>
                    </a:cubicBezTo>
                    <a:cubicBezTo>
                      <a:pt x="1164010" y="2014157"/>
                      <a:pt x="872259" y="1863893"/>
                      <a:pt x="462219" y="1863893"/>
                    </a:cubicBezTo>
                    <a:cubicBezTo>
                      <a:pt x="301614" y="1863893"/>
                      <a:pt x="146393" y="1886946"/>
                      <a:pt x="0" y="193100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722;p2"/>
              <p:cNvSpPr/>
              <p:nvPr/>
            </p:nvSpPr>
            <p:spPr>
              <a:xfrm flipH="1">
                <a:off x="995890" y="704185"/>
                <a:ext cx="1326759" cy="433258"/>
              </a:xfrm>
              <a:custGeom>
                <a:avLst/>
                <a:gdLst/>
                <a:ahLst/>
                <a:cxnLst/>
                <a:rect l="l" t="t" r="r" b="b"/>
                <a:pathLst>
                  <a:path w="648072" h="243840" extrusionOk="0">
                    <a:moveTo>
                      <a:pt x="0" y="0"/>
                    </a:moveTo>
                    <a:lnTo>
                      <a:pt x="648072" y="0"/>
                    </a:lnTo>
                    <a:lnTo>
                      <a:pt x="648072" y="146327"/>
                    </a:lnTo>
                    <a:lnTo>
                      <a:pt x="359596" y="243840"/>
                    </a:lnTo>
                    <a:lnTo>
                      <a:pt x="0" y="128585"/>
                    </a:lnTo>
                    <a:close/>
                  </a:path>
                </a:pathLst>
              </a:custGeom>
              <a:solidFill>
                <a:schemeClr val="dk1">
                  <a:alpha val="2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" name="Google Shape;723;p2"/>
            <p:cNvSpPr/>
            <p:nvPr/>
          </p:nvSpPr>
          <p:spPr>
            <a:xfrm flipH="1">
              <a:off x="113442" y="205676"/>
              <a:ext cx="3099195" cy="792507"/>
            </a:xfrm>
            <a:custGeom>
              <a:avLst/>
              <a:gdLst/>
              <a:ahLst/>
              <a:cxnLst/>
              <a:rect l="l" t="t" r="r" b="b"/>
              <a:pathLst>
                <a:path w="1513840" h="487680" extrusionOk="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" name="Google Shape;724;p2"/>
            <p:cNvCxnSpPr/>
            <p:nvPr/>
          </p:nvCxnSpPr>
          <p:spPr>
            <a:xfrm flipH="1">
              <a:off x="842671" y="474919"/>
              <a:ext cx="768370" cy="289277"/>
            </a:xfrm>
            <a:prstGeom prst="straightConnector1">
              <a:avLst/>
            </a:prstGeom>
            <a:solidFill>
              <a:schemeClr val="accent4"/>
            </a:solidFill>
            <a:ln w="19050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" name="Google Shape;725;p2"/>
            <p:cNvCxnSpPr/>
            <p:nvPr/>
          </p:nvCxnSpPr>
          <p:spPr>
            <a:xfrm>
              <a:off x="842671" y="753653"/>
              <a:ext cx="3378" cy="5629428"/>
            </a:xfrm>
            <a:prstGeom prst="straightConnector1">
              <a:avLst/>
            </a:prstGeom>
            <a:solidFill>
              <a:schemeClr val="accent4"/>
            </a:solidFill>
            <a:ln w="19050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" name="Google Shape;726;p2"/>
            <p:cNvCxnSpPr/>
            <p:nvPr/>
          </p:nvCxnSpPr>
          <p:spPr>
            <a:xfrm rot="10800000">
              <a:off x="3969916" y="576056"/>
              <a:ext cx="7726785" cy="10582"/>
            </a:xfrm>
            <a:prstGeom prst="straightConnector1">
              <a:avLst/>
            </a:prstGeom>
            <a:solidFill>
              <a:schemeClr val="accent4"/>
            </a:solidFill>
            <a:ln w="19050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4" name="Google Shape;727;p2"/>
            <p:cNvSpPr/>
            <p:nvPr/>
          </p:nvSpPr>
          <p:spPr>
            <a:xfrm flipH="1">
              <a:off x="3852370" y="1546415"/>
              <a:ext cx="235095" cy="429806"/>
            </a:xfrm>
            <a:custGeom>
              <a:avLst/>
              <a:gdLst/>
              <a:ahLst/>
              <a:cxnLst/>
              <a:rect l="l" t="t" r="r" b="b"/>
              <a:pathLst>
                <a:path w="235095" h="429805" extrusionOk="0">
                  <a:moveTo>
                    <a:pt x="235095" y="429805"/>
                  </a:moveTo>
                  <a:lnTo>
                    <a:pt x="142960" y="109986"/>
                  </a:lnTo>
                  <a:lnTo>
                    <a:pt x="160155" y="102863"/>
                  </a:lnTo>
                  <a:cubicBezTo>
                    <a:pt x="171060" y="91959"/>
                    <a:pt x="177804" y="76895"/>
                    <a:pt x="177804" y="60256"/>
                  </a:cubicBezTo>
                  <a:cubicBezTo>
                    <a:pt x="177804" y="26978"/>
                    <a:pt x="150826" y="0"/>
                    <a:pt x="117548" y="0"/>
                  </a:cubicBezTo>
                  <a:cubicBezTo>
                    <a:pt x="84270" y="0"/>
                    <a:pt x="57292" y="26978"/>
                    <a:pt x="57292" y="60256"/>
                  </a:cubicBezTo>
                  <a:cubicBezTo>
                    <a:pt x="57292" y="76895"/>
                    <a:pt x="64037" y="91959"/>
                    <a:pt x="74941" y="102863"/>
                  </a:cubicBezTo>
                  <a:lnTo>
                    <a:pt x="92135" y="109985"/>
                  </a:lnTo>
                  <a:lnTo>
                    <a:pt x="0" y="429805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" name="Google Shape;728;p2"/>
            <p:cNvCxnSpPr/>
            <p:nvPr/>
          </p:nvCxnSpPr>
          <p:spPr>
            <a:xfrm flipH="1">
              <a:off x="846049" y="6383081"/>
              <a:ext cx="10850651" cy="0"/>
            </a:xfrm>
            <a:prstGeom prst="straightConnector1">
              <a:avLst/>
            </a:prstGeom>
            <a:solidFill>
              <a:schemeClr val="accent4"/>
            </a:solidFill>
            <a:ln w="19050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" name="Google Shape;729;p2"/>
            <p:cNvCxnSpPr/>
            <p:nvPr/>
          </p:nvCxnSpPr>
          <p:spPr>
            <a:xfrm>
              <a:off x="11696700" y="586638"/>
              <a:ext cx="0" cy="5806986"/>
            </a:xfrm>
            <a:prstGeom prst="straightConnector1">
              <a:avLst/>
            </a:prstGeom>
            <a:solidFill>
              <a:schemeClr val="accent4"/>
            </a:solidFill>
            <a:ln w="19050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" name="Google Shape;730;p2"/>
            <p:cNvCxnSpPr/>
            <p:nvPr/>
          </p:nvCxnSpPr>
          <p:spPr>
            <a:xfrm>
              <a:off x="3969916" y="572552"/>
              <a:ext cx="1" cy="1304806"/>
            </a:xfrm>
            <a:prstGeom prst="straightConnector1">
              <a:avLst/>
            </a:prstGeom>
            <a:solidFill>
              <a:schemeClr val="accent4"/>
            </a:solidFill>
            <a:ln w="19050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4217026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3374796" y="293337"/>
            <a:ext cx="5458119" cy="871962"/>
            <a:chOff x="3374796" y="293337"/>
            <a:chExt cx="5458119" cy="871962"/>
          </a:xfrm>
        </p:grpSpPr>
        <p:sp>
          <p:nvSpPr>
            <p:cNvPr id="57" name="TextBox 56"/>
            <p:cNvSpPr txBox="1"/>
            <p:nvPr/>
          </p:nvSpPr>
          <p:spPr>
            <a:xfrm>
              <a:off x="4038121" y="703645"/>
              <a:ext cx="43717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3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</a:rPr>
                <a:t>RandomForest</a:t>
              </a:r>
              <a:r>
                <a:rPr lang="ko-KR" altLang="en-US" sz="2000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</a:rPr>
                <a:t> </a:t>
              </a:r>
              <a:r>
                <a:rPr lang="en-US" altLang="ko-KR" sz="2000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</a:rPr>
                <a:t>: </a:t>
              </a:r>
              <a:r>
                <a:rPr lang="ko-KR" altLang="en-US" sz="2000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</a:rPr>
                <a:t>트리구조</a:t>
              </a:r>
              <a:r>
                <a:rPr lang="en-US" altLang="ko-KR" sz="2000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</a:rPr>
                <a:t> </a:t>
              </a:r>
              <a:endParaRPr lang="ko-KR" altLang="en-US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endParaRPr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3393649" y="641043"/>
              <a:ext cx="5439266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>
              <a:off x="3374796" y="1165299"/>
              <a:ext cx="5458119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68D17E74-73BC-4BBB-9FEA-474B2211D296}"/>
                </a:ext>
              </a:extLst>
            </p:cNvPr>
            <p:cNvGrpSpPr/>
            <p:nvPr/>
          </p:nvGrpSpPr>
          <p:grpSpPr>
            <a:xfrm>
              <a:off x="3823991" y="819432"/>
              <a:ext cx="166028" cy="157173"/>
              <a:chOff x="3937115" y="819432"/>
              <a:chExt cx="166028" cy="157173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69" name="모서리가 둥근 직사각형 124">
                <a:extLst>
                  <a:ext uri="{FF2B5EF4-FFF2-40B4-BE49-F238E27FC236}">
                    <a16:creationId xmlns:a16="http://schemas.microsoft.com/office/drawing/2014/main" id="{584883F2-7D0A-4258-9988-26051162B35D}"/>
                  </a:ext>
                </a:extLst>
              </p:cNvPr>
              <p:cNvSpPr/>
              <p:nvPr/>
            </p:nvSpPr>
            <p:spPr>
              <a:xfrm>
                <a:off x="3937115" y="819432"/>
                <a:ext cx="166028" cy="157173"/>
              </a:xfrm>
              <a:prstGeom prst="roundRect">
                <a:avLst>
                  <a:gd name="adj" fmla="val 355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3181A168-F785-4A5A-9F0E-0569CB54B987}"/>
                  </a:ext>
                </a:extLst>
              </p:cNvPr>
              <p:cNvGrpSpPr/>
              <p:nvPr/>
            </p:nvGrpSpPr>
            <p:grpSpPr>
              <a:xfrm>
                <a:off x="3988795" y="858620"/>
                <a:ext cx="53242" cy="78797"/>
                <a:chOff x="3939638" y="866631"/>
                <a:chExt cx="53242" cy="78797"/>
              </a:xfrm>
              <a:grpFill/>
            </p:grpSpPr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610D56AF-E37A-4C20-8999-F485EDD25003}"/>
                    </a:ext>
                  </a:extLst>
                </p:cNvPr>
                <p:cNvCxnSpPr/>
                <p:nvPr/>
              </p:nvCxnSpPr>
              <p:spPr>
                <a:xfrm>
                  <a:off x="3949065" y="866631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9E3AE36E-5717-4F67-BE2E-4DD89C426508}"/>
                    </a:ext>
                  </a:extLst>
                </p:cNvPr>
                <p:cNvCxnSpPr/>
                <p:nvPr/>
              </p:nvCxnSpPr>
              <p:spPr>
                <a:xfrm flipV="1">
                  <a:off x="3939638" y="901613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3" name="사각형: 둥근 모서리 4">
              <a:extLst>
                <a:ext uri="{FF2B5EF4-FFF2-40B4-BE49-F238E27FC236}">
                  <a16:creationId xmlns:a16="http://schemas.microsoft.com/office/drawing/2014/main" id="{BE5CA3E0-2C30-4D11-BC26-809768FD22DF}"/>
                </a:ext>
              </a:extLst>
            </p:cNvPr>
            <p:cNvSpPr/>
            <p:nvPr/>
          </p:nvSpPr>
          <p:spPr>
            <a:xfrm>
              <a:off x="4846462" y="293337"/>
              <a:ext cx="2509697" cy="280734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299B3F-E0FB-439C-A9AD-92E0D41B6AD0}"/>
                </a:ext>
              </a:extLst>
            </p:cNvPr>
            <p:cNvSpPr txBox="1"/>
            <p:nvPr/>
          </p:nvSpPr>
          <p:spPr>
            <a:xfrm>
              <a:off x="5205878" y="308463"/>
              <a:ext cx="1790876" cy="2616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spc="300" dirty="0">
                  <a:ln>
                    <a:solidFill>
                      <a:srgbClr val="F1ECE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Medium" pitchFamily="50" charset="-127"/>
                  <a:ea typeface="G마켓 산스 Medium" pitchFamily="50" charset="-127"/>
                </a:rPr>
                <a:t>모델링 및 성능평가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4878EE7-11C0-4C5C-B99C-2A15EBC4C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0" y="1689555"/>
            <a:ext cx="12192000" cy="466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848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703385" y="1215815"/>
            <a:ext cx="10088545" cy="4426370"/>
            <a:chOff x="113442" y="205676"/>
            <a:chExt cx="11583259" cy="6187948"/>
          </a:xfrm>
        </p:grpSpPr>
        <p:grpSp>
          <p:nvGrpSpPr>
            <p:cNvPr id="9" name="그룹 8"/>
            <p:cNvGrpSpPr/>
            <p:nvPr/>
          </p:nvGrpSpPr>
          <p:grpSpPr>
            <a:xfrm>
              <a:off x="703421" y="529076"/>
              <a:ext cx="1919236" cy="900198"/>
              <a:chOff x="995890" y="529076"/>
              <a:chExt cx="1326759" cy="900198"/>
            </a:xfrm>
          </p:grpSpPr>
          <p:sp>
            <p:nvSpPr>
              <p:cNvPr id="18" name="Google Shape;721;p2"/>
              <p:cNvSpPr/>
              <p:nvPr/>
            </p:nvSpPr>
            <p:spPr>
              <a:xfrm flipH="1">
                <a:off x="995890" y="529076"/>
                <a:ext cx="1326759" cy="900198"/>
              </a:xfrm>
              <a:custGeom>
                <a:avLst/>
                <a:gdLst/>
                <a:ahLst/>
                <a:cxnLst/>
                <a:rect l="l" t="t" r="r" b="b"/>
                <a:pathLst>
                  <a:path w="2897024" h="2264776" extrusionOk="0">
                    <a:moveTo>
                      <a:pt x="0" y="0"/>
                    </a:moveTo>
                    <a:lnTo>
                      <a:pt x="2897024" y="0"/>
                    </a:lnTo>
                    <a:lnTo>
                      <a:pt x="2897024" y="1891127"/>
                    </a:lnTo>
                    <a:cubicBezTo>
                      <a:pt x="2802822" y="1872712"/>
                      <a:pt x="2847405" y="1801618"/>
                      <a:pt x="2606215" y="1863893"/>
                    </a:cubicBezTo>
                    <a:cubicBezTo>
                      <a:pt x="2365025" y="1926168"/>
                      <a:pt x="1736930" y="2014603"/>
                      <a:pt x="1449884" y="2264776"/>
                    </a:cubicBezTo>
                    <a:cubicBezTo>
                      <a:pt x="1164010" y="2014157"/>
                      <a:pt x="872259" y="1863893"/>
                      <a:pt x="462219" y="1863893"/>
                    </a:cubicBezTo>
                    <a:cubicBezTo>
                      <a:pt x="301614" y="1863893"/>
                      <a:pt x="146393" y="1886946"/>
                      <a:pt x="0" y="193100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722;p2"/>
              <p:cNvSpPr/>
              <p:nvPr/>
            </p:nvSpPr>
            <p:spPr>
              <a:xfrm flipH="1">
                <a:off x="995890" y="704185"/>
                <a:ext cx="1326759" cy="433258"/>
              </a:xfrm>
              <a:custGeom>
                <a:avLst/>
                <a:gdLst/>
                <a:ahLst/>
                <a:cxnLst/>
                <a:rect l="l" t="t" r="r" b="b"/>
                <a:pathLst>
                  <a:path w="648072" h="243840" extrusionOk="0">
                    <a:moveTo>
                      <a:pt x="0" y="0"/>
                    </a:moveTo>
                    <a:lnTo>
                      <a:pt x="648072" y="0"/>
                    </a:lnTo>
                    <a:lnTo>
                      <a:pt x="648072" y="146327"/>
                    </a:lnTo>
                    <a:lnTo>
                      <a:pt x="359596" y="243840"/>
                    </a:lnTo>
                    <a:lnTo>
                      <a:pt x="0" y="128585"/>
                    </a:lnTo>
                    <a:close/>
                  </a:path>
                </a:pathLst>
              </a:custGeom>
              <a:solidFill>
                <a:schemeClr val="dk1">
                  <a:alpha val="2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" name="Google Shape;723;p2"/>
            <p:cNvSpPr/>
            <p:nvPr/>
          </p:nvSpPr>
          <p:spPr>
            <a:xfrm flipH="1">
              <a:off x="113442" y="205676"/>
              <a:ext cx="3099195" cy="792507"/>
            </a:xfrm>
            <a:custGeom>
              <a:avLst/>
              <a:gdLst/>
              <a:ahLst/>
              <a:cxnLst/>
              <a:rect l="l" t="t" r="r" b="b"/>
              <a:pathLst>
                <a:path w="1513840" h="487680" extrusionOk="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" name="Google Shape;724;p2"/>
            <p:cNvCxnSpPr/>
            <p:nvPr/>
          </p:nvCxnSpPr>
          <p:spPr>
            <a:xfrm flipH="1">
              <a:off x="842671" y="474919"/>
              <a:ext cx="768370" cy="289277"/>
            </a:xfrm>
            <a:prstGeom prst="straightConnector1">
              <a:avLst/>
            </a:prstGeom>
            <a:solidFill>
              <a:schemeClr val="accent4"/>
            </a:solidFill>
            <a:ln w="19050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" name="Google Shape;725;p2"/>
            <p:cNvCxnSpPr/>
            <p:nvPr/>
          </p:nvCxnSpPr>
          <p:spPr>
            <a:xfrm>
              <a:off x="842671" y="753653"/>
              <a:ext cx="3378" cy="5629428"/>
            </a:xfrm>
            <a:prstGeom prst="straightConnector1">
              <a:avLst/>
            </a:prstGeom>
            <a:solidFill>
              <a:schemeClr val="accent4"/>
            </a:solidFill>
            <a:ln w="19050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" name="Google Shape;726;p2"/>
            <p:cNvCxnSpPr/>
            <p:nvPr/>
          </p:nvCxnSpPr>
          <p:spPr>
            <a:xfrm rot="10800000">
              <a:off x="3969916" y="576056"/>
              <a:ext cx="7726785" cy="10582"/>
            </a:xfrm>
            <a:prstGeom prst="straightConnector1">
              <a:avLst/>
            </a:prstGeom>
            <a:solidFill>
              <a:schemeClr val="accent4"/>
            </a:solidFill>
            <a:ln w="19050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4" name="Google Shape;727;p2"/>
            <p:cNvSpPr/>
            <p:nvPr/>
          </p:nvSpPr>
          <p:spPr>
            <a:xfrm flipH="1">
              <a:off x="3852370" y="1546415"/>
              <a:ext cx="235095" cy="429806"/>
            </a:xfrm>
            <a:custGeom>
              <a:avLst/>
              <a:gdLst/>
              <a:ahLst/>
              <a:cxnLst/>
              <a:rect l="l" t="t" r="r" b="b"/>
              <a:pathLst>
                <a:path w="235095" h="429805" extrusionOk="0">
                  <a:moveTo>
                    <a:pt x="235095" y="429805"/>
                  </a:moveTo>
                  <a:lnTo>
                    <a:pt x="142960" y="109986"/>
                  </a:lnTo>
                  <a:lnTo>
                    <a:pt x="160155" y="102863"/>
                  </a:lnTo>
                  <a:cubicBezTo>
                    <a:pt x="171060" y="91959"/>
                    <a:pt x="177804" y="76895"/>
                    <a:pt x="177804" y="60256"/>
                  </a:cubicBezTo>
                  <a:cubicBezTo>
                    <a:pt x="177804" y="26978"/>
                    <a:pt x="150826" y="0"/>
                    <a:pt x="117548" y="0"/>
                  </a:cubicBezTo>
                  <a:cubicBezTo>
                    <a:pt x="84270" y="0"/>
                    <a:pt x="57292" y="26978"/>
                    <a:pt x="57292" y="60256"/>
                  </a:cubicBezTo>
                  <a:cubicBezTo>
                    <a:pt x="57292" y="76895"/>
                    <a:pt x="64037" y="91959"/>
                    <a:pt x="74941" y="102863"/>
                  </a:cubicBezTo>
                  <a:lnTo>
                    <a:pt x="92135" y="109985"/>
                  </a:lnTo>
                  <a:lnTo>
                    <a:pt x="0" y="429805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" name="Google Shape;728;p2"/>
            <p:cNvCxnSpPr/>
            <p:nvPr/>
          </p:nvCxnSpPr>
          <p:spPr>
            <a:xfrm flipH="1">
              <a:off x="846049" y="6383081"/>
              <a:ext cx="10850651" cy="0"/>
            </a:xfrm>
            <a:prstGeom prst="straightConnector1">
              <a:avLst/>
            </a:prstGeom>
            <a:solidFill>
              <a:schemeClr val="accent4"/>
            </a:solidFill>
            <a:ln w="19050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" name="Google Shape;729;p2"/>
            <p:cNvCxnSpPr/>
            <p:nvPr/>
          </p:nvCxnSpPr>
          <p:spPr>
            <a:xfrm>
              <a:off x="11696700" y="586638"/>
              <a:ext cx="0" cy="5806986"/>
            </a:xfrm>
            <a:prstGeom prst="straightConnector1">
              <a:avLst/>
            </a:prstGeom>
            <a:solidFill>
              <a:schemeClr val="accent4"/>
            </a:solidFill>
            <a:ln w="19050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" name="Google Shape;730;p2"/>
            <p:cNvCxnSpPr/>
            <p:nvPr/>
          </p:nvCxnSpPr>
          <p:spPr>
            <a:xfrm>
              <a:off x="3969916" y="572552"/>
              <a:ext cx="1" cy="1304806"/>
            </a:xfrm>
            <a:prstGeom prst="straightConnector1">
              <a:avLst/>
            </a:prstGeom>
            <a:solidFill>
              <a:schemeClr val="accent4"/>
            </a:solidFill>
            <a:ln w="19050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0" name="Google Shape;661;p1">
            <a:extLst>
              <a:ext uri="{FF2B5EF4-FFF2-40B4-BE49-F238E27FC236}">
                <a16:creationId xmlns:a16="http://schemas.microsoft.com/office/drawing/2014/main" id="{8B0266F5-1760-440D-84C0-0807CB35A956}"/>
              </a:ext>
            </a:extLst>
          </p:cNvPr>
          <p:cNvSpPr txBox="1"/>
          <p:nvPr/>
        </p:nvSpPr>
        <p:spPr>
          <a:xfrm>
            <a:off x="3" y="3013523"/>
            <a:ext cx="12191995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모델링</a:t>
            </a:r>
            <a:r>
              <a:rPr lang="en-US" altLang="ko-KR" sz="4800" dirty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: </a:t>
            </a:r>
            <a:r>
              <a:rPr lang="ko-KR" altLang="en-US" sz="4800" dirty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종사상 지위 분석</a:t>
            </a:r>
            <a:endParaRPr sz="4800" dirty="0"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08518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745350C6-C21C-426A-8C37-EFEB4C1D89CE}"/>
              </a:ext>
            </a:extLst>
          </p:cNvPr>
          <p:cNvSpPr txBox="1"/>
          <p:nvPr/>
        </p:nvSpPr>
        <p:spPr>
          <a:xfrm>
            <a:off x="4105444" y="703645"/>
            <a:ext cx="423705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2000" kern="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  <a:cs typeface="Arial"/>
                <a:sym typeface="Arial"/>
              </a:rPr>
              <a:t>종사상 지위 모델링 과정 요약</a:t>
            </a: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F90E5219-8B1B-4451-BE73-86ED5FA5B088}"/>
              </a:ext>
            </a:extLst>
          </p:cNvPr>
          <p:cNvCxnSpPr>
            <a:cxnSpLocks/>
          </p:cNvCxnSpPr>
          <p:nvPr/>
        </p:nvCxnSpPr>
        <p:spPr>
          <a:xfrm>
            <a:off x="3152775" y="641350"/>
            <a:ext cx="5784850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9DB5AF3E-CCDF-48D3-8C7C-D1E92855A142}"/>
              </a:ext>
            </a:extLst>
          </p:cNvPr>
          <p:cNvCxnSpPr>
            <a:cxnSpLocks/>
          </p:cNvCxnSpPr>
          <p:nvPr/>
        </p:nvCxnSpPr>
        <p:spPr>
          <a:xfrm>
            <a:off x="3133725" y="1165225"/>
            <a:ext cx="5803900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642ABC80-8557-4F39-948C-6B689246E13D}"/>
              </a:ext>
            </a:extLst>
          </p:cNvPr>
          <p:cNvGrpSpPr/>
          <p:nvPr/>
        </p:nvGrpSpPr>
        <p:grpSpPr>
          <a:xfrm>
            <a:off x="3211518" y="819432"/>
            <a:ext cx="166028" cy="157173"/>
            <a:chOff x="3937115" y="819432"/>
            <a:chExt cx="166028" cy="157173"/>
          </a:xfrm>
          <a:solidFill>
            <a:schemeClr val="accent1">
              <a:lumMod val="50000"/>
            </a:schemeClr>
          </a:solidFill>
        </p:grpSpPr>
        <p:sp>
          <p:nvSpPr>
            <p:cNvPr id="69" name="모서리가 둥근 직사각형 124">
              <a:extLst>
                <a:ext uri="{FF2B5EF4-FFF2-40B4-BE49-F238E27FC236}">
                  <a16:creationId xmlns:a16="http://schemas.microsoft.com/office/drawing/2014/main" id="{CCA6BDBC-5697-4018-9D2C-DD9B8CAF51D1}"/>
                </a:ext>
              </a:extLst>
            </p:cNvPr>
            <p:cNvSpPr/>
            <p:nvPr/>
          </p:nvSpPr>
          <p:spPr>
            <a:xfrm>
              <a:off x="3937115" y="819432"/>
              <a:ext cx="166028" cy="157173"/>
            </a:xfrm>
            <a:prstGeom prst="roundRect">
              <a:avLst>
                <a:gd name="adj" fmla="val 35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ko-KR" altLang="en-US" kern="0">
                <a:sym typeface="Arial"/>
              </a:endParaRPr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D6177630-A4B2-460B-991A-38ADDD683A43}"/>
                </a:ext>
              </a:extLst>
            </p:cNvPr>
            <p:cNvGrpSpPr/>
            <p:nvPr/>
          </p:nvGrpSpPr>
          <p:grpSpPr>
            <a:xfrm>
              <a:off x="3988795" y="858620"/>
              <a:ext cx="53242" cy="78797"/>
              <a:chOff x="3939638" y="866631"/>
              <a:chExt cx="53242" cy="78797"/>
            </a:xfrm>
            <a:grpFill/>
          </p:grpSpPr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AFCBC073-5DBA-47C1-B970-5448CB8B2444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grpFill/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A5853469-3A26-42B3-BB83-825013F2C6B5}"/>
                  </a:ext>
                </a:extLst>
              </p:cNvPr>
              <p:cNvCxnSpPr/>
              <p:nvPr/>
            </p:nvCxnSpPr>
            <p:spPr>
              <a:xfrm flipV="1">
                <a:off x="3939638" y="901613"/>
                <a:ext cx="43815" cy="43815"/>
              </a:xfrm>
              <a:prstGeom prst="line">
                <a:avLst/>
              </a:prstGeom>
              <a:grpFill/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3" name="사각형: 둥근 모서리 4">
            <a:extLst>
              <a:ext uri="{FF2B5EF4-FFF2-40B4-BE49-F238E27FC236}">
                <a16:creationId xmlns:a16="http://schemas.microsoft.com/office/drawing/2014/main" id="{8626EBE2-8511-437C-B5E4-7897A299569C}"/>
              </a:ext>
            </a:extLst>
          </p:cNvPr>
          <p:cNvSpPr/>
          <p:nvPr/>
        </p:nvSpPr>
        <p:spPr>
          <a:xfrm>
            <a:off x="4846638" y="293688"/>
            <a:ext cx="2509837" cy="28098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ko-KR" altLang="en-US" kern="0">
              <a:solidFill>
                <a:schemeClr val="bg1"/>
              </a:solidFill>
              <a:sym typeface="Arial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8FDC567-2E5F-41AB-A678-99EDC32EFD5C}"/>
              </a:ext>
            </a:extLst>
          </p:cNvPr>
          <p:cNvSpPr txBox="1"/>
          <p:nvPr/>
        </p:nvSpPr>
        <p:spPr>
          <a:xfrm>
            <a:off x="5205878" y="308463"/>
            <a:ext cx="1790876" cy="26161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1100" kern="0" spc="300" dirty="0">
                <a:ln>
                  <a:solidFill>
                    <a:srgbClr val="F1ECE6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itchFamily="50" charset="-127"/>
                <a:ea typeface="G마켓 산스 Medium" pitchFamily="50" charset="-127"/>
                <a:cs typeface="Arial"/>
                <a:sym typeface="Arial"/>
              </a:rPr>
              <a:t>모델링 및 성능평가</a:t>
            </a:r>
          </a:p>
        </p:txBody>
      </p:sp>
      <p:grpSp>
        <p:nvGrpSpPr>
          <p:cNvPr id="10248" name="그룹 1">
            <a:extLst>
              <a:ext uri="{FF2B5EF4-FFF2-40B4-BE49-F238E27FC236}">
                <a16:creationId xmlns:a16="http://schemas.microsoft.com/office/drawing/2014/main" id="{5261AE38-E72C-4D2B-8239-51BC642E868A}"/>
              </a:ext>
            </a:extLst>
          </p:cNvPr>
          <p:cNvGrpSpPr>
            <a:grpSpLocks/>
          </p:cNvGrpSpPr>
          <p:nvPr/>
        </p:nvGrpSpPr>
        <p:grpSpPr bwMode="auto">
          <a:xfrm>
            <a:off x="2647950" y="1447800"/>
            <a:ext cx="6527800" cy="746125"/>
            <a:chOff x="3030280" y="1692700"/>
            <a:chExt cx="6528389" cy="745840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0669062-D483-409D-99FD-9E41BAB1F600}"/>
                </a:ext>
              </a:extLst>
            </p:cNvPr>
            <p:cNvSpPr txBox="1"/>
            <p:nvPr/>
          </p:nvSpPr>
          <p:spPr>
            <a:xfrm>
              <a:off x="3331932" y="1914865"/>
              <a:ext cx="6226737" cy="523675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  <a:alpha val="20000"/>
                </a:schemeClr>
              </a:solidFill>
            </a:ln>
          </p:spPr>
          <p:txBody>
            <a:bodyPr anchor="ctr"/>
            <a:lstStyle/>
            <a:p>
              <a:pPr algn="ctr">
                <a:defRPr/>
              </a:pPr>
              <a:r>
                <a:rPr lang="ko-KR" altLang="en-US" sz="16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전체 항목에서 필요한 독립변수만 선별</a:t>
              </a:r>
              <a:endPara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7FF94A9-CC1D-4D4A-BAC7-9E5454C1E57F}"/>
                </a:ext>
              </a:extLst>
            </p:cNvPr>
            <p:cNvSpPr/>
            <p:nvPr/>
          </p:nvSpPr>
          <p:spPr>
            <a:xfrm>
              <a:off x="3030280" y="1692700"/>
              <a:ext cx="334993" cy="32372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1" lang="en-US" altLang="ko-Kore-KR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sym typeface="Arial"/>
                </a:rPr>
                <a:t>1</a:t>
              </a:r>
              <a:endParaRPr kumimoji="1" lang="ko-Kore-KR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sym typeface="Arial"/>
              </a:endParaRPr>
            </a:p>
          </p:txBody>
        </p:sp>
      </p:grpSp>
      <p:grpSp>
        <p:nvGrpSpPr>
          <p:cNvPr id="10249" name="그룹 2">
            <a:extLst>
              <a:ext uri="{FF2B5EF4-FFF2-40B4-BE49-F238E27FC236}">
                <a16:creationId xmlns:a16="http://schemas.microsoft.com/office/drawing/2014/main" id="{CEFF0826-5681-463E-ACEA-60CDF87D9263}"/>
              </a:ext>
            </a:extLst>
          </p:cNvPr>
          <p:cNvGrpSpPr>
            <a:grpSpLocks/>
          </p:cNvGrpSpPr>
          <p:nvPr/>
        </p:nvGrpSpPr>
        <p:grpSpPr bwMode="auto">
          <a:xfrm>
            <a:off x="2647950" y="2168525"/>
            <a:ext cx="6527800" cy="746125"/>
            <a:chOff x="3030280" y="2338245"/>
            <a:chExt cx="6528389" cy="74584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2581542-8F05-43B9-9200-9C842CCAB1F0}"/>
                </a:ext>
              </a:extLst>
            </p:cNvPr>
            <p:cNvSpPr txBox="1"/>
            <p:nvPr/>
          </p:nvSpPr>
          <p:spPr>
            <a:xfrm>
              <a:off x="3331932" y="2560410"/>
              <a:ext cx="6226737" cy="523675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  <a:alpha val="20000"/>
                </a:schemeClr>
              </a:solidFill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lang="ko-KR" altLang="en-US" sz="1600" kern="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Arial"/>
                  <a:sym typeface="Arial"/>
                </a:rPr>
                <a:t>응답 데이터와 모름</a:t>
              </a:r>
              <a:r>
                <a:rPr lang="en-US" altLang="ko-KR" sz="1600" kern="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Arial"/>
                  <a:sym typeface="Arial"/>
                </a:rPr>
                <a:t>/</a:t>
              </a:r>
              <a:r>
                <a:rPr lang="ko-KR" altLang="en-US" sz="1600" kern="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Arial"/>
                  <a:sym typeface="Arial"/>
                </a:rPr>
                <a:t>무응답 데이터 분리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A43AFFC-737C-4404-A62F-9C2CE5EE8E77}"/>
                </a:ext>
              </a:extLst>
            </p:cNvPr>
            <p:cNvSpPr/>
            <p:nvPr/>
          </p:nvSpPr>
          <p:spPr>
            <a:xfrm>
              <a:off x="3030280" y="2338245"/>
              <a:ext cx="334993" cy="32372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1" lang="en-US" altLang="ko-KR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sym typeface="Arial"/>
                </a:rPr>
                <a:t>2</a:t>
              </a:r>
              <a:endParaRPr kumimoji="1" lang="ko-Kore-KR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sym typeface="Arial"/>
              </a:endParaRPr>
            </a:p>
          </p:txBody>
        </p:sp>
      </p:grpSp>
      <p:grpSp>
        <p:nvGrpSpPr>
          <p:cNvPr id="10250" name="그룹 4">
            <a:extLst>
              <a:ext uri="{FF2B5EF4-FFF2-40B4-BE49-F238E27FC236}">
                <a16:creationId xmlns:a16="http://schemas.microsoft.com/office/drawing/2014/main" id="{1ED2E6CD-9228-4605-AD67-155D33DB31D0}"/>
              </a:ext>
            </a:extLst>
          </p:cNvPr>
          <p:cNvGrpSpPr>
            <a:grpSpLocks/>
          </p:cNvGrpSpPr>
          <p:nvPr/>
        </p:nvGrpSpPr>
        <p:grpSpPr bwMode="auto">
          <a:xfrm>
            <a:off x="2647950" y="2887663"/>
            <a:ext cx="6527800" cy="746125"/>
            <a:chOff x="3030280" y="2923834"/>
            <a:chExt cx="6528389" cy="74584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398731A-301E-4F16-BF8C-123BD1F19919}"/>
                </a:ext>
              </a:extLst>
            </p:cNvPr>
            <p:cNvSpPr txBox="1"/>
            <p:nvPr/>
          </p:nvSpPr>
          <p:spPr>
            <a:xfrm>
              <a:off x="3331932" y="3145999"/>
              <a:ext cx="6226737" cy="523675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  <a:alpha val="20000"/>
                </a:schemeClr>
              </a:solidFill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lang="en-US" altLang="ko-KR" sz="1600" kern="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Arial"/>
                  <a:sym typeface="Arial"/>
                </a:rPr>
                <a:t>X, y </a:t>
              </a:r>
              <a:r>
                <a:rPr lang="ko-KR" altLang="en-US" sz="1600" kern="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Arial"/>
                  <a:sym typeface="Arial"/>
                </a:rPr>
                <a:t>설정</a:t>
              </a:r>
              <a:endParaRPr lang="en-US" altLang="ko-KR" sz="1600" kern="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1B8A60A-92EE-4DBD-BBA3-F45B2746F316}"/>
                </a:ext>
              </a:extLst>
            </p:cNvPr>
            <p:cNvSpPr/>
            <p:nvPr/>
          </p:nvSpPr>
          <p:spPr>
            <a:xfrm>
              <a:off x="3030280" y="2923834"/>
              <a:ext cx="334993" cy="32372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1" lang="en-US" altLang="ko-KR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sym typeface="Arial"/>
                </a:rPr>
                <a:t>3</a:t>
              </a:r>
              <a:endParaRPr kumimoji="1" lang="ko-Kore-KR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sym typeface="Arial"/>
              </a:endParaRPr>
            </a:p>
          </p:txBody>
        </p:sp>
      </p:grpSp>
      <p:sp>
        <p:nvSpPr>
          <p:cNvPr id="10251" name="TextBox 46">
            <a:extLst>
              <a:ext uri="{FF2B5EF4-FFF2-40B4-BE49-F238E27FC236}">
                <a16:creationId xmlns:a16="http://schemas.microsoft.com/office/drawing/2014/main" id="{8FC407F8-4C82-49C6-AB0E-8D5098F1C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8313" y="3660775"/>
            <a:ext cx="40354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12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맑은 고딕 Semilight" panose="020B0502040204020203" pitchFamily="50" charset="-127"/>
              </a:rPr>
              <a:t>X = </a:t>
            </a:r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맑은 고딕 Semilight" panose="020B0502040204020203" pitchFamily="50" charset="-127"/>
              </a:rPr>
              <a:t>종사상 지위 제외한</a:t>
            </a:r>
            <a:r>
              <a:rPr lang="en-US" altLang="ko-KR" sz="12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맑은 고딕 Semilight" panose="020B0502040204020203" pitchFamily="50" charset="-127"/>
              </a:rPr>
              <a:t>응답 데이터</a:t>
            </a:r>
            <a:endParaRPr lang="en-US" altLang="ko-KR" sz="1200" dirty="0">
              <a:latin typeface="G마켓 산스 Light" panose="02000000000000000000" pitchFamily="50" charset="-127"/>
              <a:ea typeface="G마켓 산스 Light" panose="02000000000000000000" pitchFamily="50" charset="-127"/>
              <a:cs typeface="맑은 고딕 Semilight" panose="020B0502040204020203" pitchFamily="50" charset="-127"/>
            </a:endParaRPr>
          </a:p>
          <a:p>
            <a:pPr eaLnBrk="1" hangingPunct="1"/>
            <a:r>
              <a:rPr lang="en-US" altLang="ko-KR" sz="12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맑은 고딕 Semilight" panose="020B0502040204020203" pitchFamily="50" charset="-127"/>
              </a:rPr>
              <a:t>y = </a:t>
            </a:r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맑은 고딕 Semilight" panose="020B0502040204020203" pitchFamily="50" charset="-127"/>
              </a:rPr>
              <a:t>종사상 지위</a:t>
            </a:r>
          </a:p>
        </p:txBody>
      </p:sp>
      <p:grpSp>
        <p:nvGrpSpPr>
          <p:cNvPr id="10252" name="그룹 5">
            <a:extLst>
              <a:ext uri="{FF2B5EF4-FFF2-40B4-BE49-F238E27FC236}">
                <a16:creationId xmlns:a16="http://schemas.microsoft.com/office/drawing/2014/main" id="{6C92869F-B98C-45EF-982A-55972FF04276}"/>
              </a:ext>
            </a:extLst>
          </p:cNvPr>
          <p:cNvGrpSpPr>
            <a:grpSpLocks/>
          </p:cNvGrpSpPr>
          <p:nvPr/>
        </p:nvGrpSpPr>
        <p:grpSpPr bwMode="auto">
          <a:xfrm>
            <a:off x="2647950" y="4022725"/>
            <a:ext cx="6527800" cy="746125"/>
            <a:chOff x="3030280" y="3832880"/>
            <a:chExt cx="6528389" cy="74584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B8019AC-CD31-498E-A655-542697B2D609}"/>
                </a:ext>
              </a:extLst>
            </p:cNvPr>
            <p:cNvSpPr txBox="1"/>
            <p:nvPr/>
          </p:nvSpPr>
          <p:spPr>
            <a:xfrm>
              <a:off x="3331932" y="4055045"/>
              <a:ext cx="6226737" cy="523675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  <a:alpha val="20000"/>
                </a:schemeClr>
              </a:solidFill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lang="ko-KR" altLang="en-US" sz="1600" kern="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Arial"/>
                  <a:sym typeface="Arial"/>
                </a:rPr>
                <a:t>종사상 지위 분류</a:t>
              </a:r>
              <a:r>
                <a:rPr lang="en-US" altLang="ko-KR" sz="1600" kern="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Arial"/>
                  <a:sym typeface="Arial"/>
                </a:rPr>
                <a:t> </a:t>
              </a:r>
              <a:r>
                <a:rPr lang="ko-KR" altLang="en-US" sz="1600" kern="0" dirty="0" err="1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Arial"/>
                  <a:sym typeface="Arial"/>
                </a:rPr>
                <a:t>오버샘플링</a:t>
              </a:r>
              <a:r>
                <a:rPr lang="en-US" altLang="ko-KR" sz="1600" kern="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Arial"/>
                  <a:sym typeface="Arial"/>
                </a:rPr>
                <a:t>(SMOTE) </a:t>
              </a:r>
              <a:endParaRPr lang="ko-KR" altLang="en-US" sz="1600" kern="0" dirty="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D1C5F84-05E7-4EC1-938A-632B3632866D}"/>
                </a:ext>
              </a:extLst>
            </p:cNvPr>
            <p:cNvSpPr/>
            <p:nvPr/>
          </p:nvSpPr>
          <p:spPr>
            <a:xfrm>
              <a:off x="3030280" y="3832880"/>
              <a:ext cx="334993" cy="32372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1" lang="en-US" altLang="ko-KR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sym typeface="Arial"/>
                </a:rPr>
                <a:t>4</a:t>
              </a:r>
              <a:endParaRPr kumimoji="1" lang="ko-Kore-KR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sym typeface="Arial"/>
              </a:endParaRPr>
            </a:p>
          </p:txBody>
        </p:sp>
      </p:grpSp>
      <p:grpSp>
        <p:nvGrpSpPr>
          <p:cNvPr id="10253" name="그룹 6">
            <a:extLst>
              <a:ext uri="{FF2B5EF4-FFF2-40B4-BE49-F238E27FC236}">
                <a16:creationId xmlns:a16="http://schemas.microsoft.com/office/drawing/2014/main" id="{A6A27015-51F6-4F34-99CF-53B7FFDEC609}"/>
              </a:ext>
            </a:extLst>
          </p:cNvPr>
          <p:cNvGrpSpPr>
            <a:grpSpLocks/>
          </p:cNvGrpSpPr>
          <p:nvPr/>
        </p:nvGrpSpPr>
        <p:grpSpPr bwMode="auto">
          <a:xfrm>
            <a:off x="2647950" y="4743450"/>
            <a:ext cx="6527800" cy="744538"/>
            <a:chOff x="3030280" y="4441950"/>
            <a:chExt cx="6528389" cy="74584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7658ABF-9EED-4280-8D08-8998165E646A}"/>
                </a:ext>
              </a:extLst>
            </p:cNvPr>
            <p:cNvSpPr txBox="1"/>
            <p:nvPr/>
          </p:nvSpPr>
          <p:spPr>
            <a:xfrm>
              <a:off x="3331932" y="4662999"/>
              <a:ext cx="6226737" cy="524791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  <a:alpha val="20000"/>
                </a:schemeClr>
              </a:solidFill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lang="ko-KR" altLang="en-US" sz="1600" kern="0" dirty="0" err="1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Arial"/>
                  <a:sym typeface="Arial"/>
                </a:rPr>
                <a:t>하이퍼</a:t>
              </a:r>
              <a:r>
                <a:rPr lang="ko-KR" altLang="en-US" sz="1600" kern="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Arial"/>
                  <a:sym typeface="Arial"/>
                </a:rPr>
                <a:t> </a:t>
              </a:r>
              <a:r>
                <a:rPr lang="ko-KR" altLang="en-US" sz="1600" kern="0" dirty="0" err="1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Arial"/>
                  <a:sym typeface="Arial"/>
                </a:rPr>
                <a:t>파라미터</a:t>
              </a:r>
              <a:r>
                <a:rPr lang="ko-KR" altLang="en-US" sz="1600" kern="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Arial"/>
                  <a:sym typeface="Arial"/>
                </a:rPr>
                <a:t> 조정 전 후 모델 비교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900C0A3-BD5B-480B-BA06-4578ECACB542}"/>
                </a:ext>
              </a:extLst>
            </p:cNvPr>
            <p:cNvSpPr/>
            <p:nvPr/>
          </p:nvSpPr>
          <p:spPr>
            <a:xfrm>
              <a:off x="3030280" y="4441950"/>
              <a:ext cx="334993" cy="32441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1" lang="en-US" altLang="ko-KR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sym typeface="Arial"/>
                </a:rPr>
                <a:t>5</a:t>
              </a:r>
              <a:endParaRPr kumimoji="1" lang="ko-Kore-KR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sym typeface="Arial"/>
              </a:endParaRPr>
            </a:p>
          </p:txBody>
        </p:sp>
      </p:grpSp>
      <p:sp>
        <p:nvSpPr>
          <p:cNvPr id="10254" name="TextBox 55">
            <a:extLst>
              <a:ext uri="{FF2B5EF4-FFF2-40B4-BE49-F238E27FC236}">
                <a16:creationId xmlns:a16="http://schemas.microsoft.com/office/drawing/2014/main" id="{21F5BC9F-FE0E-4D9D-9F35-375A74D7F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8313" y="5500688"/>
            <a:ext cx="40354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ko-KR" altLang="en-US" sz="1200">
                <a:latin typeface="G마켓 산스 Light" panose="02000000000000000000" pitchFamily="50" charset="-127"/>
                <a:ea typeface="G마켓 산스 Light" panose="02000000000000000000" pitchFamily="50" charset="-127"/>
                <a:cs typeface="맑은 고딕 Semilight" panose="020B0502040204020203" pitchFamily="50" charset="-127"/>
              </a:rPr>
              <a:t>랜덤포레스트</a:t>
            </a:r>
            <a:r>
              <a:rPr lang="en-US" altLang="ko-KR" sz="1200">
                <a:latin typeface="G마켓 산스 Light" panose="02000000000000000000" pitchFamily="50" charset="-127"/>
                <a:ea typeface="G마켓 산스 Light" panose="02000000000000000000" pitchFamily="50" charset="-127"/>
                <a:cs typeface="맑은 고딕 Semilight" panose="020B0502040204020203" pitchFamily="50" charset="-127"/>
              </a:rPr>
              <a:t>,</a:t>
            </a:r>
            <a:r>
              <a:rPr lang="ko-KR" altLang="en-US" sz="1200">
                <a:latin typeface="G마켓 산스 Light" panose="02000000000000000000" pitchFamily="50" charset="-127"/>
                <a:ea typeface="G마켓 산스 Light" panose="02000000000000000000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200">
                <a:latin typeface="G마켓 산스 Light" panose="02000000000000000000" pitchFamily="50" charset="-127"/>
                <a:ea typeface="G마켓 산스 Light" panose="02000000000000000000" pitchFamily="50" charset="-127"/>
                <a:cs typeface="맑은 고딕 Semilight" panose="020B0502040204020203" pitchFamily="50" charset="-127"/>
              </a:rPr>
              <a:t>XGBoost </a:t>
            </a:r>
            <a:r>
              <a:rPr lang="ko-KR" altLang="en-US" sz="1200">
                <a:latin typeface="G마켓 산스 Light" panose="02000000000000000000" pitchFamily="50" charset="-127"/>
                <a:ea typeface="G마켓 산스 Light" panose="02000000000000000000" pitchFamily="50" charset="-127"/>
                <a:cs typeface="맑은 고딕 Semilight" panose="020B0502040204020203" pitchFamily="50" charset="-127"/>
              </a:rPr>
              <a:t>적용</a:t>
            </a:r>
          </a:p>
        </p:txBody>
      </p:sp>
      <p:grpSp>
        <p:nvGrpSpPr>
          <p:cNvPr id="10255" name="그룹 7">
            <a:extLst>
              <a:ext uri="{FF2B5EF4-FFF2-40B4-BE49-F238E27FC236}">
                <a16:creationId xmlns:a16="http://schemas.microsoft.com/office/drawing/2014/main" id="{9EC26078-83D9-4D47-9A13-DDA497B2F5C7}"/>
              </a:ext>
            </a:extLst>
          </p:cNvPr>
          <p:cNvGrpSpPr>
            <a:grpSpLocks/>
          </p:cNvGrpSpPr>
          <p:nvPr/>
        </p:nvGrpSpPr>
        <p:grpSpPr bwMode="auto">
          <a:xfrm>
            <a:off x="2647950" y="5808663"/>
            <a:ext cx="6527800" cy="744537"/>
            <a:chOff x="3030280" y="5292724"/>
            <a:chExt cx="6528389" cy="745840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FEDAB67-BA7D-45FC-8944-E1540540F50A}"/>
                </a:ext>
              </a:extLst>
            </p:cNvPr>
            <p:cNvSpPr txBox="1"/>
            <p:nvPr/>
          </p:nvSpPr>
          <p:spPr>
            <a:xfrm>
              <a:off x="3331932" y="5513772"/>
              <a:ext cx="6226737" cy="524792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  <a:alpha val="20000"/>
                </a:schemeClr>
              </a:solidFill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lang="ko-KR" altLang="en-US" sz="1600" kern="0" dirty="0"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Arial"/>
                  <a:sym typeface="Arial"/>
                </a:rPr>
                <a:t>성능 높은 모델 결과 확인</a:t>
              </a: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9F3B186D-81EE-4B08-8EE1-A9B75F7883BB}"/>
                </a:ext>
              </a:extLst>
            </p:cNvPr>
            <p:cNvSpPr/>
            <p:nvPr/>
          </p:nvSpPr>
          <p:spPr>
            <a:xfrm>
              <a:off x="3030280" y="5292724"/>
              <a:ext cx="334993" cy="32441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kumimoji="1" lang="en-US" altLang="ko-Kore-KR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sym typeface="Arial"/>
                </a:rPr>
                <a:t>6</a:t>
              </a:r>
              <a:endParaRPr kumimoji="1" lang="ko-Kore-KR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 descr="텍스트이(가) 표시된 사진&#10;&#10;자동 생성된 설명">
            <a:extLst>
              <a:ext uri="{FF2B5EF4-FFF2-40B4-BE49-F238E27FC236}">
                <a16:creationId xmlns:a16="http://schemas.microsoft.com/office/drawing/2014/main" id="{24287367-B8C9-4FE5-8510-21409304E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96" y="1377092"/>
            <a:ext cx="11018808" cy="4943527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49B0907-B69F-47D3-8699-108DEC3E1A89}"/>
              </a:ext>
            </a:extLst>
          </p:cNvPr>
          <p:cNvSpPr txBox="1"/>
          <p:nvPr/>
        </p:nvSpPr>
        <p:spPr>
          <a:xfrm>
            <a:off x="3387295" y="703645"/>
            <a:ext cx="567334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2000" kern="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  <a:cs typeface="Arial"/>
                <a:sym typeface="Arial"/>
              </a:rPr>
              <a:t>종사상 지위 분류 및 사용 독립변수 목록</a:t>
            </a: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5190DA99-1AC7-4FA1-A1C5-1A739C63E48D}"/>
              </a:ext>
            </a:extLst>
          </p:cNvPr>
          <p:cNvCxnSpPr>
            <a:cxnSpLocks/>
          </p:cNvCxnSpPr>
          <p:nvPr/>
        </p:nvCxnSpPr>
        <p:spPr>
          <a:xfrm>
            <a:off x="3152775" y="641350"/>
            <a:ext cx="5784850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6F70486E-7B50-487B-A2E4-0E0C590B3C7C}"/>
              </a:ext>
            </a:extLst>
          </p:cNvPr>
          <p:cNvGrpSpPr/>
          <p:nvPr/>
        </p:nvGrpSpPr>
        <p:grpSpPr>
          <a:xfrm>
            <a:off x="3211518" y="819432"/>
            <a:ext cx="166028" cy="157173"/>
            <a:chOff x="3937115" y="819432"/>
            <a:chExt cx="166028" cy="157173"/>
          </a:xfrm>
          <a:solidFill>
            <a:schemeClr val="accent1">
              <a:lumMod val="50000"/>
            </a:schemeClr>
          </a:solidFill>
        </p:grpSpPr>
        <p:sp>
          <p:nvSpPr>
            <p:cNvPr id="69" name="모서리가 둥근 직사각형 124">
              <a:extLst>
                <a:ext uri="{FF2B5EF4-FFF2-40B4-BE49-F238E27FC236}">
                  <a16:creationId xmlns:a16="http://schemas.microsoft.com/office/drawing/2014/main" id="{8BD38C86-7C62-4A15-8376-5A0A8C972433}"/>
                </a:ext>
              </a:extLst>
            </p:cNvPr>
            <p:cNvSpPr/>
            <p:nvPr/>
          </p:nvSpPr>
          <p:spPr>
            <a:xfrm>
              <a:off x="3937115" y="819432"/>
              <a:ext cx="166028" cy="157173"/>
            </a:xfrm>
            <a:prstGeom prst="roundRect">
              <a:avLst>
                <a:gd name="adj" fmla="val 35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ko-KR" altLang="en-US" kern="0">
                <a:sym typeface="Arial"/>
              </a:endParaRPr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2D3E0AE5-098D-4817-8FAF-8A6F7625F549}"/>
                </a:ext>
              </a:extLst>
            </p:cNvPr>
            <p:cNvGrpSpPr/>
            <p:nvPr/>
          </p:nvGrpSpPr>
          <p:grpSpPr>
            <a:xfrm>
              <a:off x="3988795" y="858620"/>
              <a:ext cx="53242" cy="78797"/>
              <a:chOff x="3939638" y="866631"/>
              <a:chExt cx="53242" cy="78797"/>
            </a:xfrm>
            <a:grpFill/>
          </p:grpSpPr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ECB7A3D9-F14D-4A76-9316-6CE606222800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grpFill/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5D63142F-20E4-483C-8967-7CDCE60AB5CF}"/>
                  </a:ext>
                </a:extLst>
              </p:cNvPr>
              <p:cNvCxnSpPr/>
              <p:nvPr/>
            </p:nvCxnSpPr>
            <p:spPr>
              <a:xfrm flipV="1">
                <a:off x="3939638" y="901613"/>
                <a:ext cx="43815" cy="43815"/>
              </a:xfrm>
              <a:prstGeom prst="line">
                <a:avLst/>
              </a:prstGeom>
              <a:grpFill/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3" name="사각형: 둥근 모서리 4">
            <a:extLst>
              <a:ext uri="{FF2B5EF4-FFF2-40B4-BE49-F238E27FC236}">
                <a16:creationId xmlns:a16="http://schemas.microsoft.com/office/drawing/2014/main" id="{73AAE00B-49A4-4D79-BBFB-E0B8F439DCDA}"/>
              </a:ext>
            </a:extLst>
          </p:cNvPr>
          <p:cNvSpPr/>
          <p:nvPr/>
        </p:nvSpPr>
        <p:spPr>
          <a:xfrm>
            <a:off x="4846638" y="293688"/>
            <a:ext cx="2509837" cy="28098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ko-KR" altLang="en-US" kern="0">
              <a:solidFill>
                <a:schemeClr val="bg1"/>
              </a:solidFill>
              <a:sym typeface="Arial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E198C34-DDE7-4608-BD57-D85705ACB89A}"/>
              </a:ext>
            </a:extLst>
          </p:cNvPr>
          <p:cNvSpPr txBox="1"/>
          <p:nvPr/>
        </p:nvSpPr>
        <p:spPr>
          <a:xfrm>
            <a:off x="5205878" y="308463"/>
            <a:ext cx="1790876" cy="26161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1100" kern="0" spc="300" dirty="0">
                <a:ln>
                  <a:solidFill>
                    <a:srgbClr val="F1ECE6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itchFamily="50" charset="-127"/>
                <a:ea typeface="G마켓 산스 Medium" pitchFamily="50" charset="-127"/>
                <a:cs typeface="Arial"/>
                <a:sym typeface="Arial"/>
              </a:rPr>
              <a:t>모델링 및 성능평가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5FFB0D0-8EDB-4AF3-B31E-2E883F77661D}"/>
              </a:ext>
            </a:extLst>
          </p:cNvPr>
          <p:cNvSpPr/>
          <p:nvPr/>
        </p:nvSpPr>
        <p:spPr>
          <a:xfrm>
            <a:off x="2225675" y="1912938"/>
            <a:ext cx="471488" cy="201612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kumimoji="1" lang="LID4096" altLang="en-US">
              <a:solidFill>
                <a:srgbClr val="FFFFFF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A400CF7-90E9-4FC5-B5B7-375487FD29CD}"/>
              </a:ext>
            </a:extLst>
          </p:cNvPr>
          <p:cNvSpPr/>
          <p:nvPr/>
        </p:nvSpPr>
        <p:spPr>
          <a:xfrm>
            <a:off x="2760663" y="1912938"/>
            <a:ext cx="469900" cy="201612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kumimoji="1" lang="LID4096" altLang="en-US">
              <a:solidFill>
                <a:srgbClr val="FFFFFF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A2683B4-A3F1-425E-A8C2-A04FABC6287F}"/>
              </a:ext>
            </a:extLst>
          </p:cNvPr>
          <p:cNvSpPr/>
          <p:nvPr/>
        </p:nvSpPr>
        <p:spPr>
          <a:xfrm>
            <a:off x="3330575" y="1912938"/>
            <a:ext cx="722313" cy="201612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kumimoji="1" lang="LID4096" altLang="en-US">
              <a:solidFill>
                <a:srgbClr val="FFFFFF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CD634A3-43D6-4F31-A03E-95F4D06DC5D2}"/>
              </a:ext>
            </a:extLst>
          </p:cNvPr>
          <p:cNvSpPr/>
          <p:nvPr/>
        </p:nvSpPr>
        <p:spPr>
          <a:xfrm>
            <a:off x="4102100" y="1912938"/>
            <a:ext cx="469900" cy="201612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kumimoji="1" lang="LID4096" altLang="en-US">
              <a:solidFill>
                <a:srgbClr val="FFFFFF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026E52E-9DCD-494D-8E09-5060170CFC2E}"/>
              </a:ext>
            </a:extLst>
          </p:cNvPr>
          <p:cNvSpPr/>
          <p:nvPr/>
        </p:nvSpPr>
        <p:spPr>
          <a:xfrm>
            <a:off x="4649788" y="1912938"/>
            <a:ext cx="469900" cy="201612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kumimoji="1" lang="LID4096" altLang="en-US">
              <a:solidFill>
                <a:srgbClr val="FFFFFF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718CA90-CCE7-479D-9FC2-DEEF36BF2AE6}"/>
              </a:ext>
            </a:extLst>
          </p:cNvPr>
          <p:cNvSpPr/>
          <p:nvPr/>
        </p:nvSpPr>
        <p:spPr>
          <a:xfrm>
            <a:off x="5205413" y="1912938"/>
            <a:ext cx="685800" cy="201612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kumimoji="1" lang="LID4096" altLang="en-US">
              <a:solidFill>
                <a:srgbClr val="FFFFFF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3BD12B82-1445-4B9D-9F38-C7CA938EBCE3}"/>
              </a:ext>
            </a:extLst>
          </p:cNvPr>
          <p:cNvSpPr/>
          <p:nvPr/>
        </p:nvSpPr>
        <p:spPr>
          <a:xfrm>
            <a:off x="6713538" y="1912938"/>
            <a:ext cx="471487" cy="201612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kumimoji="1" lang="LID4096" altLang="en-US">
              <a:solidFill>
                <a:srgbClr val="FFFFFF"/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BD85FE4-5D7B-4B18-AF1B-94105BA71BE9}"/>
              </a:ext>
            </a:extLst>
          </p:cNvPr>
          <p:cNvSpPr/>
          <p:nvPr/>
        </p:nvSpPr>
        <p:spPr>
          <a:xfrm>
            <a:off x="7294563" y="1912938"/>
            <a:ext cx="684212" cy="201612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kumimoji="1" lang="LID4096" altLang="en-US">
              <a:solidFill>
                <a:srgbClr val="FFFFFF"/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41E780D-D758-4E73-A2C7-7CC2A6647B9F}"/>
              </a:ext>
            </a:extLst>
          </p:cNvPr>
          <p:cNvSpPr/>
          <p:nvPr/>
        </p:nvSpPr>
        <p:spPr>
          <a:xfrm>
            <a:off x="8089900" y="1912938"/>
            <a:ext cx="322263" cy="201612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kumimoji="1" lang="LID4096" altLang="en-US">
              <a:solidFill>
                <a:srgbClr val="FFFFFF"/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839C222-A39C-4EC3-B5E1-AC598D38E711}"/>
              </a:ext>
            </a:extLst>
          </p:cNvPr>
          <p:cNvSpPr/>
          <p:nvPr/>
        </p:nvSpPr>
        <p:spPr>
          <a:xfrm>
            <a:off x="8482013" y="1912938"/>
            <a:ext cx="322262" cy="201612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kumimoji="1" lang="LID4096" altLang="en-US">
              <a:solidFill>
                <a:srgbClr val="FFFFFF"/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1620032-4181-4362-8DF4-092B436B3E2E}"/>
              </a:ext>
            </a:extLst>
          </p:cNvPr>
          <p:cNvSpPr/>
          <p:nvPr/>
        </p:nvSpPr>
        <p:spPr>
          <a:xfrm>
            <a:off x="3095625" y="2390775"/>
            <a:ext cx="619125" cy="201613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kumimoji="1" lang="LID4096" altLang="en-US">
              <a:solidFill>
                <a:srgbClr val="FFFFFF"/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D23E813-10BD-4FE8-8FA8-91A69FF8058A}"/>
              </a:ext>
            </a:extLst>
          </p:cNvPr>
          <p:cNvSpPr/>
          <p:nvPr/>
        </p:nvSpPr>
        <p:spPr>
          <a:xfrm>
            <a:off x="2265363" y="2705100"/>
            <a:ext cx="620712" cy="201613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kumimoji="1" lang="LID4096" altLang="en-US">
              <a:solidFill>
                <a:srgbClr val="FFFFFF"/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5C554A7-4988-4456-B095-BF9648AF94A2}"/>
              </a:ext>
            </a:extLst>
          </p:cNvPr>
          <p:cNvSpPr/>
          <p:nvPr/>
        </p:nvSpPr>
        <p:spPr>
          <a:xfrm>
            <a:off x="2274888" y="5870575"/>
            <a:ext cx="1122362" cy="203200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kumimoji="1" lang="LID4096" altLang="en-US">
              <a:solidFill>
                <a:srgbClr val="FFFFFF"/>
              </a:solidFill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12AF378-AE1F-4D06-851A-5832FF7335E6}"/>
              </a:ext>
            </a:extLst>
          </p:cNvPr>
          <p:cNvSpPr/>
          <p:nvPr/>
        </p:nvSpPr>
        <p:spPr>
          <a:xfrm>
            <a:off x="3521075" y="5870575"/>
            <a:ext cx="620713" cy="203200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kumimoji="1" lang="LID4096" altLang="en-US">
              <a:solidFill>
                <a:srgbClr val="FFFFFF"/>
              </a:solidFill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2810624-9516-468E-9476-B98AEC707A8E}"/>
              </a:ext>
            </a:extLst>
          </p:cNvPr>
          <p:cNvSpPr/>
          <p:nvPr/>
        </p:nvSpPr>
        <p:spPr>
          <a:xfrm>
            <a:off x="4216400" y="5870575"/>
            <a:ext cx="620713" cy="203200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kumimoji="1" lang="LID4096" altLang="en-US">
              <a:solidFill>
                <a:srgbClr val="FFFFFF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1A12654-D627-4697-8AA3-B489D9488836}"/>
              </a:ext>
            </a:extLst>
          </p:cNvPr>
          <p:cNvSpPr/>
          <p:nvPr/>
        </p:nvSpPr>
        <p:spPr>
          <a:xfrm>
            <a:off x="4908550" y="5870575"/>
            <a:ext cx="620713" cy="203200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kumimoji="1" lang="LID4096" altLang="en-US">
              <a:solidFill>
                <a:srgbClr val="FFFFFF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9AB4BC6-F5F2-4B1F-8DD3-3AAFBE17516C}"/>
              </a:ext>
            </a:extLst>
          </p:cNvPr>
          <p:cNvSpPr/>
          <p:nvPr/>
        </p:nvSpPr>
        <p:spPr>
          <a:xfrm>
            <a:off x="5603875" y="5870575"/>
            <a:ext cx="620713" cy="203200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kumimoji="1" lang="LID4096" altLang="en-US">
              <a:solidFill>
                <a:srgbClr val="FFFFFF"/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177093A-8348-4D07-A09A-A1BF3F18ABC9}"/>
              </a:ext>
            </a:extLst>
          </p:cNvPr>
          <p:cNvSpPr/>
          <p:nvPr/>
        </p:nvSpPr>
        <p:spPr>
          <a:xfrm>
            <a:off x="6329363" y="5870575"/>
            <a:ext cx="855662" cy="203200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kumimoji="1" lang="LID4096" altLang="en-US">
              <a:solidFill>
                <a:srgbClr val="FFFFFF"/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B246666-39A9-4656-8107-1C21FE3E7166}"/>
              </a:ext>
            </a:extLst>
          </p:cNvPr>
          <p:cNvSpPr/>
          <p:nvPr/>
        </p:nvSpPr>
        <p:spPr>
          <a:xfrm>
            <a:off x="2255838" y="3108325"/>
            <a:ext cx="708025" cy="201613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kumimoji="1" lang="LID4096" altLang="en-US">
              <a:solidFill>
                <a:srgbClr val="FFFFFF"/>
              </a:solidFill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4527040-C525-4070-BDF3-2A30510ED573}"/>
              </a:ext>
            </a:extLst>
          </p:cNvPr>
          <p:cNvSpPr/>
          <p:nvPr/>
        </p:nvSpPr>
        <p:spPr>
          <a:xfrm>
            <a:off x="3076575" y="3108325"/>
            <a:ext cx="1760538" cy="201613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kumimoji="1" lang="LID4096" altLang="en-US">
              <a:solidFill>
                <a:srgbClr val="FFFFFF"/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B01FDCC-E14C-4E35-902D-30F83D740FF2}"/>
              </a:ext>
            </a:extLst>
          </p:cNvPr>
          <p:cNvSpPr/>
          <p:nvPr/>
        </p:nvSpPr>
        <p:spPr>
          <a:xfrm>
            <a:off x="4959350" y="3108325"/>
            <a:ext cx="322263" cy="201613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kumimoji="1" lang="LID4096" altLang="en-US">
              <a:solidFill>
                <a:srgbClr val="FFFFFF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58E0426-4A0F-408B-9C33-E4D60804FCF1}"/>
              </a:ext>
            </a:extLst>
          </p:cNvPr>
          <p:cNvSpPr/>
          <p:nvPr/>
        </p:nvSpPr>
        <p:spPr>
          <a:xfrm>
            <a:off x="5357813" y="3108325"/>
            <a:ext cx="836612" cy="201613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kumimoji="1" lang="LID4096" altLang="en-US">
              <a:solidFill>
                <a:srgbClr val="FFFFFF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6BDD8FF2-D6E1-4FD1-801F-B298945E278D}"/>
              </a:ext>
            </a:extLst>
          </p:cNvPr>
          <p:cNvSpPr/>
          <p:nvPr/>
        </p:nvSpPr>
        <p:spPr>
          <a:xfrm>
            <a:off x="6278563" y="3108325"/>
            <a:ext cx="463550" cy="200025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kumimoji="1" lang="LID4096" altLang="en-US">
              <a:solidFill>
                <a:srgbClr val="FFFFFF"/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3DFE2E8-1802-4C33-AE20-2479BD922EC7}"/>
              </a:ext>
            </a:extLst>
          </p:cNvPr>
          <p:cNvSpPr/>
          <p:nvPr/>
        </p:nvSpPr>
        <p:spPr>
          <a:xfrm>
            <a:off x="6869113" y="3108325"/>
            <a:ext cx="965200" cy="200025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kumimoji="1" lang="LID4096" altLang="en-US">
              <a:solidFill>
                <a:srgbClr val="FFFFFF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8DC804A-3CE0-44A7-8E18-3D207F05AD2E}"/>
              </a:ext>
            </a:extLst>
          </p:cNvPr>
          <p:cNvSpPr/>
          <p:nvPr/>
        </p:nvSpPr>
        <p:spPr>
          <a:xfrm>
            <a:off x="2274888" y="5478463"/>
            <a:ext cx="504825" cy="201612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kumimoji="1" lang="LID4096" altLang="en-US">
              <a:solidFill>
                <a:srgbClr val="FFFFFF"/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5D05885D-7800-4696-BDA3-965ABF0B4EB1}"/>
              </a:ext>
            </a:extLst>
          </p:cNvPr>
          <p:cNvSpPr/>
          <p:nvPr/>
        </p:nvSpPr>
        <p:spPr>
          <a:xfrm>
            <a:off x="2274888" y="5073650"/>
            <a:ext cx="504825" cy="201613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kumimoji="1" lang="LID4096" altLang="en-US">
              <a:solidFill>
                <a:srgbClr val="FFFFFF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A0724EA-1630-4AB8-BFB4-251D56A00B31}"/>
              </a:ext>
            </a:extLst>
          </p:cNvPr>
          <p:cNvSpPr/>
          <p:nvPr/>
        </p:nvSpPr>
        <p:spPr>
          <a:xfrm>
            <a:off x="2847975" y="5073650"/>
            <a:ext cx="654050" cy="201613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kumimoji="1" lang="LID4096" altLang="en-US">
              <a:solidFill>
                <a:srgbClr val="FFFFFF"/>
              </a:solidFill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A009216-0D54-40A5-BF75-AA3E66D3F9EE}"/>
              </a:ext>
            </a:extLst>
          </p:cNvPr>
          <p:cNvSpPr/>
          <p:nvPr/>
        </p:nvSpPr>
        <p:spPr>
          <a:xfrm>
            <a:off x="3609975" y="5073650"/>
            <a:ext cx="654050" cy="201613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kumimoji="1" lang="LID4096" altLang="en-US">
              <a:solidFill>
                <a:srgbClr val="FFFFFF"/>
              </a:solidFill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66F0671-6B29-41E4-8AFB-82F32A26E45C}"/>
              </a:ext>
            </a:extLst>
          </p:cNvPr>
          <p:cNvSpPr/>
          <p:nvPr/>
        </p:nvSpPr>
        <p:spPr>
          <a:xfrm>
            <a:off x="4356100" y="5073650"/>
            <a:ext cx="490538" cy="201613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kumimoji="1" lang="LID4096" altLang="en-US">
              <a:solidFill>
                <a:srgbClr val="FFFFFF"/>
              </a:solidFill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413CD26-0ADD-46C7-86DD-FB826E75C963}"/>
              </a:ext>
            </a:extLst>
          </p:cNvPr>
          <p:cNvSpPr/>
          <p:nvPr/>
        </p:nvSpPr>
        <p:spPr>
          <a:xfrm>
            <a:off x="4959350" y="5073650"/>
            <a:ext cx="488950" cy="201613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kumimoji="1" lang="LID4096" altLang="en-US">
              <a:solidFill>
                <a:srgbClr val="FFFFFF"/>
              </a:solidFill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E80650C3-9A18-454D-8A52-C93D7ECECF44}"/>
              </a:ext>
            </a:extLst>
          </p:cNvPr>
          <p:cNvSpPr/>
          <p:nvPr/>
        </p:nvSpPr>
        <p:spPr>
          <a:xfrm>
            <a:off x="2255838" y="3886200"/>
            <a:ext cx="896937" cy="201613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kumimoji="1" lang="LID4096" altLang="en-US">
              <a:solidFill>
                <a:srgbClr val="FFFFFF"/>
              </a:solidFill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D5FEB54F-23EC-4A35-A707-FE922329A572}"/>
              </a:ext>
            </a:extLst>
          </p:cNvPr>
          <p:cNvSpPr/>
          <p:nvPr/>
        </p:nvSpPr>
        <p:spPr>
          <a:xfrm>
            <a:off x="3246438" y="3886200"/>
            <a:ext cx="620712" cy="201613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kumimoji="1" lang="LID4096" altLang="en-US">
              <a:solidFill>
                <a:srgbClr val="FFFFFF"/>
              </a:solidFill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97D2011-2E1B-4166-AB32-112CB7AE4B4E}"/>
              </a:ext>
            </a:extLst>
          </p:cNvPr>
          <p:cNvSpPr/>
          <p:nvPr/>
        </p:nvSpPr>
        <p:spPr>
          <a:xfrm>
            <a:off x="3946525" y="3886200"/>
            <a:ext cx="490538" cy="201613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kumimoji="1" lang="LID4096" altLang="en-US">
              <a:solidFill>
                <a:srgbClr val="FFFFFF"/>
              </a:solidFill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4B5ACDF-D020-4285-AE92-73E028109009}"/>
              </a:ext>
            </a:extLst>
          </p:cNvPr>
          <p:cNvSpPr/>
          <p:nvPr/>
        </p:nvSpPr>
        <p:spPr>
          <a:xfrm>
            <a:off x="4546600" y="3886200"/>
            <a:ext cx="658813" cy="201613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kumimoji="1" lang="LID4096" altLang="en-US">
              <a:solidFill>
                <a:srgbClr val="FFFFFF"/>
              </a:solidFill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98FB1A1-54D7-4D07-BDFC-50EBCD793690}"/>
              </a:ext>
            </a:extLst>
          </p:cNvPr>
          <p:cNvSpPr/>
          <p:nvPr/>
        </p:nvSpPr>
        <p:spPr>
          <a:xfrm>
            <a:off x="5340350" y="3886200"/>
            <a:ext cx="488950" cy="201613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kumimoji="1" lang="LID4096" altLang="en-US">
              <a:solidFill>
                <a:srgbClr val="FFFFFF"/>
              </a:solidFill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2A865A59-9CD2-4EB6-B689-40A845521245}"/>
              </a:ext>
            </a:extLst>
          </p:cNvPr>
          <p:cNvSpPr/>
          <p:nvPr/>
        </p:nvSpPr>
        <p:spPr>
          <a:xfrm>
            <a:off x="2255838" y="3502025"/>
            <a:ext cx="708025" cy="198438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kumimoji="1" lang="LID4096" altLang="en-US">
              <a:solidFill>
                <a:srgbClr val="FFFFFF"/>
              </a:solidFill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375EE6A2-CC82-4659-A26C-AC5988DDC1F6}"/>
              </a:ext>
            </a:extLst>
          </p:cNvPr>
          <p:cNvSpPr/>
          <p:nvPr/>
        </p:nvSpPr>
        <p:spPr>
          <a:xfrm>
            <a:off x="3062288" y="3490913"/>
            <a:ext cx="488950" cy="201612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kumimoji="1" lang="LID4096" altLang="en-US">
              <a:solidFill>
                <a:srgbClr val="FFFFFF"/>
              </a:solidFill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2D7E114F-CD6A-4256-A9E2-D352822DD4C7}"/>
              </a:ext>
            </a:extLst>
          </p:cNvPr>
          <p:cNvSpPr/>
          <p:nvPr/>
        </p:nvSpPr>
        <p:spPr>
          <a:xfrm>
            <a:off x="3640138" y="3502025"/>
            <a:ext cx="320675" cy="201613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kumimoji="1" lang="LID4096" altLang="en-US">
              <a:solidFill>
                <a:srgbClr val="FFFFFF"/>
              </a:solidFill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313BF49-6377-4D67-8696-D7816B77D4F4}"/>
              </a:ext>
            </a:extLst>
          </p:cNvPr>
          <p:cNvSpPr/>
          <p:nvPr/>
        </p:nvSpPr>
        <p:spPr>
          <a:xfrm>
            <a:off x="4024313" y="3502025"/>
            <a:ext cx="322262" cy="201613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kumimoji="1" lang="LID4096" altLang="en-US">
              <a:solidFill>
                <a:srgbClr val="FFFFFF"/>
              </a:solidFill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2516C96C-8715-4E2C-AC8C-B4F34AB54407}"/>
              </a:ext>
            </a:extLst>
          </p:cNvPr>
          <p:cNvSpPr/>
          <p:nvPr/>
        </p:nvSpPr>
        <p:spPr>
          <a:xfrm>
            <a:off x="4429125" y="3502025"/>
            <a:ext cx="322263" cy="201613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kumimoji="1" lang="LID4096" altLang="en-US">
              <a:solidFill>
                <a:srgbClr val="FFFFFF"/>
              </a:solidFill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F579E9F-5B44-49DB-B124-83A1699057D3}"/>
              </a:ext>
            </a:extLst>
          </p:cNvPr>
          <p:cNvSpPr/>
          <p:nvPr/>
        </p:nvSpPr>
        <p:spPr>
          <a:xfrm>
            <a:off x="4837113" y="3502025"/>
            <a:ext cx="322262" cy="201613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kumimoji="1" lang="LID4096" altLang="en-US">
              <a:solidFill>
                <a:srgbClr val="FFFFFF"/>
              </a:solidFill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088038A1-8B54-4E6D-8BAE-B2D83186F13E}"/>
              </a:ext>
            </a:extLst>
          </p:cNvPr>
          <p:cNvSpPr/>
          <p:nvPr/>
        </p:nvSpPr>
        <p:spPr>
          <a:xfrm>
            <a:off x="5216525" y="3502025"/>
            <a:ext cx="322263" cy="201613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kumimoji="1" lang="LID4096" altLang="en-US">
              <a:solidFill>
                <a:srgbClr val="FFFFFF"/>
              </a:solidFill>
            </a:endParaRPr>
          </a:p>
        </p:txBody>
      </p:sp>
      <p:sp>
        <p:nvSpPr>
          <p:cNvPr id="12338" name="TextBox 17">
            <a:extLst>
              <a:ext uri="{FF2B5EF4-FFF2-40B4-BE49-F238E27FC236}">
                <a16:creationId xmlns:a16="http://schemas.microsoft.com/office/drawing/2014/main" id="{99FA4BE8-BB6B-4F52-86C0-F073D5F11D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2913" y="2308225"/>
            <a:ext cx="2444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kumimoji="1" lang="LID4096" altLang="en-US" sz="1200" b="1">
                <a:solidFill>
                  <a:schemeClr val="bg2"/>
                </a:solidFill>
              </a:rPr>
              <a:t>*</a:t>
            </a:r>
          </a:p>
        </p:txBody>
      </p:sp>
      <p:sp>
        <p:nvSpPr>
          <p:cNvPr id="12339" name="TextBox 134">
            <a:extLst>
              <a:ext uri="{FF2B5EF4-FFF2-40B4-BE49-F238E27FC236}">
                <a16:creationId xmlns:a16="http://schemas.microsoft.com/office/drawing/2014/main" id="{B4E694AF-62CA-4D84-92F5-6CB5812E96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2622550"/>
            <a:ext cx="2444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kumimoji="1" lang="LID4096" altLang="en-US" sz="1200" b="1">
                <a:solidFill>
                  <a:schemeClr val="bg2"/>
                </a:solidFill>
              </a:rPr>
              <a:t>*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E8CA0C6-01B7-4D19-BB32-2700EA3465A0}"/>
              </a:ext>
            </a:extLst>
          </p:cNvPr>
          <p:cNvSpPr txBox="1"/>
          <p:nvPr/>
        </p:nvSpPr>
        <p:spPr>
          <a:xfrm>
            <a:off x="750888" y="6224588"/>
            <a:ext cx="4049712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ore-KR" altLang="en-US" sz="1050" kern="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Arial"/>
              </a:rPr>
              <a:t>*</a:t>
            </a:r>
            <a:r>
              <a:rPr lang="ko-KR" altLang="en-US" sz="1050" kern="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Arial"/>
              </a:rPr>
              <a:t> 구직기간은 취업자 응답과 구직자 응답이 나누어져 </a:t>
            </a:r>
            <a:r>
              <a:rPr lang="ko-KR" altLang="en-US" sz="1050" ker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  <a:sym typeface="Arial"/>
              </a:rPr>
              <a:t>있어 결합함</a:t>
            </a:r>
            <a:endParaRPr lang="ko-Kore-KR" altLang="en-US" sz="1050" kern="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  <a:sym typeface="Arial"/>
            </a:endParaRPr>
          </a:p>
        </p:txBody>
      </p:sp>
      <p:cxnSp>
        <p:nvCxnSpPr>
          <p:cNvPr id="59" name="직선 연결선 60">
            <a:extLst>
              <a:ext uri="{FF2B5EF4-FFF2-40B4-BE49-F238E27FC236}">
                <a16:creationId xmlns:a16="http://schemas.microsoft.com/office/drawing/2014/main" id="{AB5C75D8-61C5-4A3B-809C-49241172234B}"/>
              </a:ext>
            </a:extLst>
          </p:cNvPr>
          <p:cNvCxnSpPr>
            <a:cxnSpLocks/>
          </p:cNvCxnSpPr>
          <p:nvPr/>
        </p:nvCxnSpPr>
        <p:spPr>
          <a:xfrm>
            <a:off x="3133725" y="1165225"/>
            <a:ext cx="5803900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그룹 22">
            <a:extLst>
              <a:ext uri="{FF2B5EF4-FFF2-40B4-BE49-F238E27FC236}">
                <a16:creationId xmlns:a16="http://schemas.microsoft.com/office/drawing/2014/main" id="{08ACADB2-EE1B-4825-BBA9-D02AA3B5C7FD}"/>
              </a:ext>
            </a:extLst>
          </p:cNvPr>
          <p:cNvGrpSpPr>
            <a:grpSpLocks/>
          </p:cNvGrpSpPr>
          <p:nvPr/>
        </p:nvGrpSpPr>
        <p:grpSpPr bwMode="auto">
          <a:xfrm>
            <a:off x="3375025" y="293688"/>
            <a:ext cx="5457825" cy="871537"/>
            <a:chOff x="3374796" y="293337"/>
            <a:chExt cx="5458119" cy="87196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1D3DB2F-23FB-49F8-9D4B-5F982DC53B7C}"/>
                </a:ext>
              </a:extLst>
            </p:cNvPr>
            <p:cNvSpPr txBox="1"/>
            <p:nvPr/>
          </p:nvSpPr>
          <p:spPr>
            <a:xfrm>
              <a:off x="4105442" y="703645"/>
              <a:ext cx="4237057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lang="ko-KR" altLang="en-US" sz="2000" kern="0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  <a:cs typeface="Arial"/>
                  <a:sym typeface="Arial"/>
                </a:rPr>
                <a:t>종사상 지위 </a:t>
              </a:r>
              <a:r>
                <a:rPr lang="en-US" altLang="ko-KR" sz="2000" kern="0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  <a:cs typeface="Arial"/>
                  <a:sym typeface="Arial"/>
                </a:rPr>
                <a:t>: Randomforest</a:t>
              </a:r>
              <a:endParaRPr lang="ko-KR" altLang="en-US" sz="2000" kern="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  <a:cs typeface="Arial"/>
                <a:sym typeface="Arial"/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33F31F2E-83FF-4E4C-962B-F38D398B32C6}"/>
                </a:ext>
              </a:extLst>
            </p:cNvPr>
            <p:cNvCxnSpPr/>
            <p:nvPr/>
          </p:nvCxnSpPr>
          <p:spPr>
            <a:xfrm>
              <a:off x="3393847" y="641169"/>
              <a:ext cx="5439068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C279101E-3E87-4534-8225-99BBA6A7BBEC}"/>
                </a:ext>
              </a:extLst>
            </p:cNvPr>
            <p:cNvCxnSpPr/>
            <p:nvPr/>
          </p:nvCxnSpPr>
          <p:spPr>
            <a:xfrm>
              <a:off x="3374796" y="1165299"/>
              <a:ext cx="5458119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01A610F9-C7D2-4BB7-9EFD-9FC8BCC85ED0}"/>
                </a:ext>
              </a:extLst>
            </p:cNvPr>
            <p:cNvGrpSpPr/>
            <p:nvPr/>
          </p:nvGrpSpPr>
          <p:grpSpPr>
            <a:xfrm>
              <a:off x="3823991" y="819432"/>
              <a:ext cx="166028" cy="157173"/>
              <a:chOff x="3937115" y="819432"/>
              <a:chExt cx="166028" cy="157173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69" name="모서리가 둥근 직사각형 124">
                <a:extLst>
                  <a:ext uri="{FF2B5EF4-FFF2-40B4-BE49-F238E27FC236}">
                    <a16:creationId xmlns:a16="http://schemas.microsoft.com/office/drawing/2014/main" id="{59A696FA-CE8E-4A00-B151-10D6DD4797B6}"/>
                  </a:ext>
                </a:extLst>
              </p:cNvPr>
              <p:cNvSpPr/>
              <p:nvPr/>
            </p:nvSpPr>
            <p:spPr>
              <a:xfrm>
                <a:off x="3937115" y="819432"/>
                <a:ext cx="166028" cy="157173"/>
              </a:xfrm>
              <a:prstGeom prst="roundRect">
                <a:avLst>
                  <a:gd name="adj" fmla="val 355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lang="ko-KR" altLang="en-US" kern="0">
                  <a:sym typeface="Arial"/>
                </a:endParaRPr>
              </a:p>
            </p:txBody>
          </p: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C379872E-228A-454C-8222-E22D9C370D9F}"/>
                  </a:ext>
                </a:extLst>
              </p:cNvPr>
              <p:cNvGrpSpPr/>
              <p:nvPr/>
            </p:nvGrpSpPr>
            <p:grpSpPr>
              <a:xfrm>
                <a:off x="3988795" y="858620"/>
                <a:ext cx="53242" cy="78797"/>
                <a:chOff x="3939638" y="866631"/>
                <a:chExt cx="53242" cy="78797"/>
              </a:xfrm>
              <a:grpFill/>
            </p:grpSpPr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92E8C82E-653A-4182-AC49-6AF4FE8FD2CA}"/>
                    </a:ext>
                  </a:extLst>
                </p:cNvPr>
                <p:cNvCxnSpPr/>
                <p:nvPr/>
              </p:nvCxnSpPr>
              <p:spPr>
                <a:xfrm>
                  <a:off x="3949065" y="866631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95703748-7737-4EFD-9C1D-46FC7AE48E95}"/>
                    </a:ext>
                  </a:extLst>
                </p:cNvPr>
                <p:cNvCxnSpPr/>
                <p:nvPr/>
              </p:nvCxnSpPr>
              <p:spPr>
                <a:xfrm flipV="1">
                  <a:off x="3939638" y="901613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3" name="사각형: 둥근 모서리 4">
              <a:extLst>
                <a:ext uri="{FF2B5EF4-FFF2-40B4-BE49-F238E27FC236}">
                  <a16:creationId xmlns:a16="http://schemas.microsoft.com/office/drawing/2014/main" id="{D2A62892-AA1C-4168-9E8A-4AFC55A60817}"/>
                </a:ext>
              </a:extLst>
            </p:cNvPr>
            <p:cNvSpPr/>
            <p:nvPr/>
          </p:nvSpPr>
          <p:spPr>
            <a:xfrm>
              <a:off x="4846488" y="293337"/>
              <a:ext cx="2509972" cy="281124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ko-KR" altLang="en-US" kern="0">
                <a:solidFill>
                  <a:schemeClr val="bg1"/>
                </a:solidFill>
                <a:sym typeface="Arial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0CA193D-87E8-4B0F-B551-2ECC7D7729CE}"/>
                </a:ext>
              </a:extLst>
            </p:cNvPr>
            <p:cNvSpPr txBox="1"/>
            <p:nvPr/>
          </p:nvSpPr>
          <p:spPr>
            <a:xfrm>
              <a:off x="5205878" y="308463"/>
              <a:ext cx="1790876" cy="2616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lang="ko-KR" altLang="en-US" sz="1100" kern="0" spc="300" dirty="0">
                  <a:ln>
                    <a:solidFill>
                      <a:srgbClr val="F1ECE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Medium" pitchFamily="50" charset="-127"/>
                  <a:ea typeface="G마켓 산스 Medium" pitchFamily="50" charset="-127"/>
                  <a:cs typeface="Arial"/>
                  <a:sym typeface="Arial"/>
                </a:rPr>
                <a:t>모델링 및 성능평가</a:t>
              </a:r>
            </a:p>
          </p:txBody>
        </p:sp>
      </p:grpSp>
      <p:sp>
        <p:nvSpPr>
          <p:cNvPr id="82" name="Google Shape;1339;p22">
            <a:extLst>
              <a:ext uri="{FF2B5EF4-FFF2-40B4-BE49-F238E27FC236}">
                <a16:creationId xmlns:a16="http://schemas.microsoft.com/office/drawing/2014/main" id="{B49F1795-E2FC-4030-AF1B-160A3042D076}"/>
              </a:ext>
            </a:extLst>
          </p:cNvPr>
          <p:cNvSpPr txBox="1"/>
          <p:nvPr/>
        </p:nvSpPr>
        <p:spPr>
          <a:xfrm flipH="1">
            <a:off x="1985871" y="4428498"/>
            <a:ext cx="1838325" cy="768350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4400" b="1" kern="0" dirty="0">
                <a:solidFill>
                  <a:schemeClr val="accent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76.</a:t>
            </a:r>
            <a:r>
              <a:rPr lang="en-US" altLang="ko-KR" sz="4400" b="1" kern="0" dirty="0">
                <a:solidFill>
                  <a:schemeClr val="accent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8</a:t>
            </a:r>
            <a:r>
              <a:rPr lang="en-US" sz="1800" b="1" kern="0" dirty="0">
                <a:solidFill>
                  <a:schemeClr val="accent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%</a:t>
            </a:r>
            <a:endParaRPr sz="1800" b="1" kern="0" dirty="0">
              <a:solidFill>
                <a:schemeClr val="accent3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Arial"/>
              <a:sym typeface="Arial"/>
            </a:endParaRPr>
          </a:p>
        </p:txBody>
      </p:sp>
      <p:sp>
        <p:nvSpPr>
          <p:cNvPr id="83" name="Google Shape;1333;p22">
            <a:extLst>
              <a:ext uri="{FF2B5EF4-FFF2-40B4-BE49-F238E27FC236}">
                <a16:creationId xmlns:a16="http://schemas.microsoft.com/office/drawing/2014/main" id="{81B663A6-AD26-4018-9041-784C7E065FE9}"/>
              </a:ext>
            </a:extLst>
          </p:cNvPr>
          <p:cNvSpPr/>
          <p:nvPr/>
        </p:nvSpPr>
        <p:spPr>
          <a:xfrm rot="10800000">
            <a:off x="1441450" y="5410555"/>
            <a:ext cx="28575" cy="287337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ko-KR" altLang="ko-KR" sz="2700">
              <a:solidFill>
                <a:srgbClr val="FFFFFF"/>
              </a:solidFill>
            </a:endParaRPr>
          </a:p>
        </p:txBody>
      </p:sp>
      <p:grpSp>
        <p:nvGrpSpPr>
          <p:cNvPr id="14341" name="그룹 5">
            <a:extLst>
              <a:ext uri="{FF2B5EF4-FFF2-40B4-BE49-F238E27FC236}">
                <a16:creationId xmlns:a16="http://schemas.microsoft.com/office/drawing/2014/main" id="{7CDAD62F-92A3-4E92-96D1-BA4952710142}"/>
              </a:ext>
            </a:extLst>
          </p:cNvPr>
          <p:cNvGrpSpPr>
            <a:grpSpLocks/>
          </p:cNvGrpSpPr>
          <p:nvPr/>
        </p:nvGrpSpPr>
        <p:grpSpPr bwMode="auto">
          <a:xfrm>
            <a:off x="7697788" y="1504950"/>
            <a:ext cx="2800350" cy="363538"/>
            <a:chOff x="7102513" y="1507120"/>
            <a:chExt cx="2800244" cy="364080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F99F0C6-1225-4BE2-8828-7F74774347BC}"/>
                </a:ext>
              </a:extLst>
            </p:cNvPr>
            <p:cNvSpPr/>
            <p:nvPr/>
          </p:nvSpPr>
          <p:spPr>
            <a:xfrm>
              <a:off x="7198432" y="1526455"/>
              <a:ext cx="2608406" cy="3254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lang="en-US" altLang="ko-KR" b="1" kern="0" dirty="0">
                  <a:ln>
                    <a:solidFill>
                      <a:srgbClr val="FD3E3B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맑은 고딕" panose="020B0503020000020004" pitchFamily="50" charset="-127"/>
                  <a:cs typeface="Arial"/>
                  <a:sym typeface="Arial"/>
                </a:rPr>
                <a:t>Feature </a:t>
              </a:r>
              <a:r>
                <a:rPr lang="en-US" altLang="ko-KR" b="1" kern="0" dirty="0" err="1">
                  <a:ln>
                    <a:solidFill>
                      <a:srgbClr val="FD3E3B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맑은 고딕" panose="020B0503020000020004" pitchFamily="50" charset="-127"/>
                  <a:cs typeface="Arial"/>
                  <a:sym typeface="Arial"/>
                </a:rPr>
                <a:t>Importances</a:t>
              </a:r>
              <a:r>
                <a:rPr lang="en-US" altLang="ko-KR" b="1" kern="0" dirty="0">
                  <a:ln>
                    <a:solidFill>
                      <a:srgbClr val="FD3E3B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맑은 고딕" panose="020B0503020000020004" pitchFamily="50" charset="-127"/>
                  <a:cs typeface="Arial"/>
                  <a:sym typeface="Arial"/>
                </a:rPr>
                <a:t> Top 20</a:t>
              </a:r>
            </a:p>
          </p:txBody>
        </p:sp>
        <p:sp>
          <p:nvSpPr>
            <p:cNvPr id="85" name="모서리가 둥근 직사각형 84">
              <a:extLst>
                <a:ext uri="{FF2B5EF4-FFF2-40B4-BE49-F238E27FC236}">
                  <a16:creationId xmlns:a16="http://schemas.microsoft.com/office/drawing/2014/main" id="{A920D941-43A2-4677-80E2-7818EE6FA352}"/>
                </a:ext>
              </a:extLst>
            </p:cNvPr>
            <p:cNvSpPr/>
            <p:nvPr/>
          </p:nvSpPr>
          <p:spPr>
            <a:xfrm>
              <a:off x="7102513" y="1507120"/>
              <a:ext cx="2800244" cy="364080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ko-KR" altLang="en-US" kern="0">
                <a:solidFill>
                  <a:schemeClr val="accent1"/>
                </a:solidFill>
                <a:sym typeface="Arial"/>
              </a:endParaRPr>
            </a:p>
          </p:txBody>
        </p:sp>
      </p:grpSp>
      <p:pic>
        <p:nvPicPr>
          <p:cNvPr id="14342" name="그림 2">
            <a:extLst>
              <a:ext uri="{FF2B5EF4-FFF2-40B4-BE49-F238E27FC236}">
                <a16:creationId xmlns:a16="http://schemas.microsoft.com/office/drawing/2014/main" id="{359B0908-F9E2-4E4F-8C21-11E4B49BE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63" y="2032000"/>
            <a:ext cx="7920037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3" name="Google Shape;1317;p22">
            <a:extLst>
              <a:ext uri="{FF2B5EF4-FFF2-40B4-BE49-F238E27FC236}">
                <a16:creationId xmlns:a16="http://schemas.microsoft.com/office/drawing/2014/main" id="{6DD80FD4-D855-4AC0-BE39-E31B0CB67CEA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661896" y="4477710"/>
            <a:ext cx="12414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ko-KR" sz="1600" b="1" dirty="0">
                <a:solidFill>
                  <a:srgbClr val="3F3F3F"/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Train-Test</a:t>
            </a:r>
          </a:p>
          <a:p>
            <a:pPr algn="r" eaLnBrk="1" hangingPunct="1"/>
            <a:r>
              <a:rPr lang="ko-KR" altLang="en-US" sz="1600" b="1" dirty="0">
                <a:solidFill>
                  <a:srgbClr val="3F3F3F"/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정확도</a:t>
            </a:r>
            <a:endParaRPr lang="ko-KR" altLang="ko-KR" sz="1600" b="1" dirty="0">
              <a:solidFill>
                <a:srgbClr val="3F3F3F"/>
              </a:solidFill>
              <a:latin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14344" name="그룹 4">
            <a:extLst>
              <a:ext uri="{FF2B5EF4-FFF2-40B4-BE49-F238E27FC236}">
                <a16:creationId xmlns:a16="http://schemas.microsoft.com/office/drawing/2014/main" id="{A2EA4C00-4543-4082-898B-3456D92FACC7}"/>
              </a:ext>
            </a:extLst>
          </p:cNvPr>
          <p:cNvGrpSpPr>
            <a:grpSpLocks/>
          </p:cNvGrpSpPr>
          <p:nvPr/>
        </p:nvGrpSpPr>
        <p:grpSpPr bwMode="auto">
          <a:xfrm>
            <a:off x="524417" y="1429242"/>
            <a:ext cx="3527425" cy="4240126"/>
            <a:chOff x="577374" y="1578822"/>
            <a:chExt cx="3528067" cy="4130554"/>
          </a:xfrm>
        </p:grpSpPr>
        <p:grpSp>
          <p:nvGrpSpPr>
            <p:cNvPr id="14346" name="Google Shape;1318;p22">
              <a:extLst>
                <a:ext uri="{FF2B5EF4-FFF2-40B4-BE49-F238E27FC236}">
                  <a16:creationId xmlns:a16="http://schemas.microsoft.com/office/drawing/2014/main" id="{2EC13922-DF79-4BF0-89E3-C6A1EFE05F45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47503" y="5421344"/>
              <a:ext cx="2988014" cy="288032"/>
              <a:chOff x="11276861" y="4868268"/>
              <a:chExt cx="2988014" cy="288032"/>
            </a:xfrm>
          </p:grpSpPr>
          <p:sp>
            <p:nvSpPr>
              <p:cNvPr id="38" name="Google Shape;1319;p22">
                <a:extLst>
                  <a:ext uri="{FF2B5EF4-FFF2-40B4-BE49-F238E27FC236}">
                    <a16:creationId xmlns:a16="http://schemas.microsoft.com/office/drawing/2014/main" id="{E2373744-F1E9-435A-8A59-B1604386D1F9}"/>
                  </a:ext>
                </a:extLst>
              </p:cNvPr>
              <p:cNvSpPr/>
              <p:nvPr/>
            </p:nvSpPr>
            <p:spPr>
              <a:xfrm>
                <a:off x="11276861" y="4868268"/>
                <a:ext cx="107970" cy="287439"/>
              </a:xfrm>
              <a:prstGeom prst="flowChartProcess">
                <a:avLst/>
              </a:prstGeom>
              <a:solidFill>
                <a:schemeClr val="accent3">
                  <a:alpha val="80000"/>
                </a:schemeClr>
              </a:solidFill>
              <a:ln>
                <a:noFill/>
              </a:ln>
            </p:spPr>
            <p:txBody>
              <a:bodyPr lIns="91425" tIns="45700" rIns="91425" bIns="45700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ko-KR" altLang="ko-KR" sz="2700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Google Shape;1320;p22">
                <a:extLst>
                  <a:ext uri="{FF2B5EF4-FFF2-40B4-BE49-F238E27FC236}">
                    <a16:creationId xmlns:a16="http://schemas.microsoft.com/office/drawing/2014/main" id="{6AA64D64-3B37-4490-8865-9AC436B0A373}"/>
                  </a:ext>
                </a:extLst>
              </p:cNvPr>
              <p:cNvSpPr/>
              <p:nvPr/>
            </p:nvSpPr>
            <p:spPr>
              <a:xfrm>
                <a:off x="11429289" y="4868268"/>
                <a:ext cx="109557" cy="287439"/>
              </a:xfrm>
              <a:prstGeom prst="flowChartProcess">
                <a:avLst/>
              </a:prstGeom>
              <a:solidFill>
                <a:schemeClr val="accent3">
                  <a:alpha val="80000"/>
                </a:schemeClr>
              </a:solidFill>
              <a:ln>
                <a:noFill/>
              </a:ln>
            </p:spPr>
            <p:txBody>
              <a:bodyPr lIns="91425" tIns="45700" rIns="91425" bIns="45700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ko-KR" altLang="ko-KR" sz="2700">
                  <a:solidFill>
                    <a:srgbClr val="FFFFFF"/>
                  </a:solidFill>
                </a:endParaRPr>
              </a:p>
            </p:txBody>
          </p:sp>
          <p:sp>
            <p:nvSpPr>
              <p:cNvPr id="40" name="Google Shape;1321;p22">
                <a:extLst>
                  <a:ext uri="{FF2B5EF4-FFF2-40B4-BE49-F238E27FC236}">
                    <a16:creationId xmlns:a16="http://schemas.microsoft.com/office/drawing/2014/main" id="{CEAA370B-BB15-4A32-985F-2284F5D1BE4E}"/>
                  </a:ext>
                </a:extLst>
              </p:cNvPr>
              <p:cNvSpPr/>
              <p:nvPr/>
            </p:nvSpPr>
            <p:spPr>
              <a:xfrm>
                <a:off x="11580128" y="4868268"/>
                <a:ext cx="107970" cy="287439"/>
              </a:xfrm>
              <a:prstGeom prst="flowChartProcess">
                <a:avLst/>
              </a:prstGeom>
              <a:solidFill>
                <a:schemeClr val="accent3">
                  <a:alpha val="80000"/>
                </a:schemeClr>
              </a:solidFill>
              <a:ln>
                <a:noFill/>
              </a:ln>
            </p:spPr>
            <p:txBody>
              <a:bodyPr lIns="91425" tIns="45700" rIns="91425" bIns="45700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ko-KR" altLang="ko-KR" sz="2700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Google Shape;1322;p22">
                <a:extLst>
                  <a:ext uri="{FF2B5EF4-FFF2-40B4-BE49-F238E27FC236}">
                    <a16:creationId xmlns:a16="http://schemas.microsoft.com/office/drawing/2014/main" id="{A070A87D-D925-42FD-9541-26D28F83B190}"/>
                  </a:ext>
                </a:extLst>
              </p:cNvPr>
              <p:cNvSpPr/>
              <p:nvPr/>
            </p:nvSpPr>
            <p:spPr>
              <a:xfrm>
                <a:off x="11730969" y="4868268"/>
                <a:ext cx="107970" cy="287439"/>
              </a:xfrm>
              <a:prstGeom prst="flowChartProcess">
                <a:avLst/>
              </a:prstGeom>
              <a:solidFill>
                <a:schemeClr val="accent3">
                  <a:alpha val="80000"/>
                </a:schemeClr>
              </a:solidFill>
              <a:ln>
                <a:noFill/>
              </a:ln>
            </p:spPr>
            <p:txBody>
              <a:bodyPr lIns="91425" tIns="45700" rIns="91425" bIns="45700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ko-KR" altLang="ko-KR" sz="2700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Google Shape;1323;p22">
                <a:extLst>
                  <a:ext uri="{FF2B5EF4-FFF2-40B4-BE49-F238E27FC236}">
                    <a16:creationId xmlns:a16="http://schemas.microsoft.com/office/drawing/2014/main" id="{FCA0B163-34BE-4DA1-BB1E-71D704D7823C}"/>
                  </a:ext>
                </a:extLst>
              </p:cNvPr>
              <p:cNvSpPr/>
              <p:nvPr/>
            </p:nvSpPr>
            <p:spPr>
              <a:xfrm>
                <a:off x="11883396" y="4868268"/>
                <a:ext cx="107970" cy="287439"/>
              </a:xfrm>
              <a:prstGeom prst="flowChartProcess">
                <a:avLst/>
              </a:prstGeom>
              <a:solidFill>
                <a:schemeClr val="accent3">
                  <a:alpha val="80000"/>
                </a:schemeClr>
              </a:solidFill>
              <a:ln>
                <a:noFill/>
              </a:ln>
            </p:spPr>
            <p:txBody>
              <a:bodyPr lIns="91425" tIns="45700" rIns="91425" bIns="45700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ko-KR" altLang="ko-KR" sz="2700">
                  <a:solidFill>
                    <a:srgbClr val="FFFFFF"/>
                  </a:solidFill>
                </a:endParaRPr>
              </a:p>
            </p:txBody>
          </p:sp>
          <p:sp>
            <p:nvSpPr>
              <p:cNvPr id="43" name="Google Shape;1324;p22">
                <a:extLst>
                  <a:ext uri="{FF2B5EF4-FFF2-40B4-BE49-F238E27FC236}">
                    <a16:creationId xmlns:a16="http://schemas.microsoft.com/office/drawing/2014/main" id="{F398C76D-A431-4582-BDA1-4A9072238DEF}"/>
                  </a:ext>
                </a:extLst>
              </p:cNvPr>
              <p:cNvSpPr/>
              <p:nvPr/>
            </p:nvSpPr>
            <p:spPr>
              <a:xfrm>
                <a:off x="12034236" y="4868268"/>
                <a:ext cx="107970" cy="287439"/>
              </a:xfrm>
              <a:prstGeom prst="flowChartProcess">
                <a:avLst/>
              </a:prstGeom>
              <a:solidFill>
                <a:schemeClr val="accent3">
                  <a:alpha val="80000"/>
                </a:schemeClr>
              </a:solidFill>
              <a:ln>
                <a:noFill/>
              </a:ln>
            </p:spPr>
            <p:txBody>
              <a:bodyPr lIns="91425" tIns="45700" rIns="91425" bIns="45700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ko-KR" altLang="ko-KR" sz="27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" name="Google Shape;1325;p22">
                <a:extLst>
                  <a:ext uri="{FF2B5EF4-FFF2-40B4-BE49-F238E27FC236}">
                    <a16:creationId xmlns:a16="http://schemas.microsoft.com/office/drawing/2014/main" id="{5F1AD136-C66B-4FC3-B2A6-A71B04195B49}"/>
                  </a:ext>
                </a:extLst>
              </p:cNvPr>
              <p:cNvSpPr/>
              <p:nvPr/>
            </p:nvSpPr>
            <p:spPr>
              <a:xfrm>
                <a:off x="12186664" y="4868268"/>
                <a:ext cx="107970" cy="287439"/>
              </a:xfrm>
              <a:prstGeom prst="flowChartProcess">
                <a:avLst/>
              </a:prstGeom>
              <a:solidFill>
                <a:schemeClr val="accent3">
                  <a:alpha val="80000"/>
                </a:schemeClr>
              </a:solidFill>
              <a:ln>
                <a:noFill/>
              </a:ln>
            </p:spPr>
            <p:txBody>
              <a:bodyPr lIns="91425" tIns="45700" rIns="91425" bIns="45700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ko-KR" altLang="ko-KR" sz="27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Google Shape;1326;p22">
                <a:extLst>
                  <a:ext uri="{FF2B5EF4-FFF2-40B4-BE49-F238E27FC236}">
                    <a16:creationId xmlns:a16="http://schemas.microsoft.com/office/drawing/2014/main" id="{53BCD1E3-0987-4AEF-B992-3BF0DEA44EA5}"/>
                  </a:ext>
                </a:extLst>
              </p:cNvPr>
              <p:cNvSpPr/>
              <p:nvPr/>
            </p:nvSpPr>
            <p:spPr>
              <a:xfrm>
                <a:off x="12337504" y="4868268"/>
                <a:ext cx="107970" cy="287439"/>
              </a:xfrm>
              <a:prstGeom prst="flowChartProcess">
                <a:avLst/>
              </a:prstGeom>
              <a:solidFill>
                <a:schemeClr val="accent3">
                  <a:alpha val="80000"/>
                </a:schemeClr>
              </a:solidFill>
              <a:ln>
                <a:noFill/>
              </a:ln>
            </p:spPr>
            <p:txBody>
              <a:bodyPr lIns="91425" tIns="45700" rIns="91425" bIns="45700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ko-KR" altLang="ko-KR" sz="27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" name="Google Shape;1327;p22">
                <a:extLst>
                  <a:ext uri="{FF2B5EF4-FFF2-40B4-BE49-F238E27FC236}">
                    <a16:creationId xmlns:a16="http://schemas.microsoft.com/office/drawing/2014/main" id="{4BB0BFEE-C6AA-4A43-B190-641A593766AC}"/>
                  </a:ext>
                </a:extLst>
              </p:cNvPr>
              <p:cNvSpPr/>
              <p:nvPr/>
            </p:nvSpPr>
            <p:spPr>
              <a:xfrm>
                <a:off x="12489932" y="4868268"/>
                <a:ext cx="107970" cy="287439"/>
              </a:xfrm>
              <a:prstGeom prst="flowChartProcess">
                <a:avLst/>
              </a:prstGeom>
              <a:solidFill>
                <a:schemeClr val="accent3">
                  <a:alpha val="80000"/>
                </a:schemeClr>
              </a:solidFill>
              <a:ln>
                <a:noFill/>
              </a:ln>
            </p:spPr>
            <p:txBody>
              <a:bodyPr lIns="91425" tIns="45700" rIns="91425" bIns="45700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ko-KR" altLang="ko-KR" sz="2700">
                  <a:solidFill>
                    <a:srgbClr val="FFFFFF"/>
                  </a:solidFill>
                </a:endParaRPr>
              </a:p>
            </p:txBody>
          </p:sp>
          <p:sp>
            <p:nvSpPr>
              <p:cNvPr id="47" name="Google Shape;1328;p22">
                <a:extLst>
                  <a:ext uri="{FF2B5EF4-FFF2-40B4-BE49-F238E27FC236}">
                    <a16:creationId xmlns:a16="http://schemas.microsoft.com/office/drawing/2014/main" id="{A307378E-37C0-48F1-83AD-08049EE8DA68}"/>
                  </a:ext>
                </a:extLst>
              </p:cNvPr>
              <p:cNvSpPr/>
              <p:nvPr/>
            </p:nvSpPr>
            <p:spPr>
              <a:xfrm>
                <a:off x="12640771" y="4868268"/>
                <a:ext cx="107970" cy="287439"/>
              </a:xfrm>
              <a:prstGeom prst="flowChartProcess">
                <a:avLst/>
              </a:prstGeom>
              <a:solidFill>
                <a:schemeClr val="accent3">
                  <a:alpha val="80000"/>
                </a:schemeClr>
              </a:solidFill>
              <a:ln>
                <a:noFill/>
              </a:ln>
            </p:spPr>
            <p:txBody>
              <a:bodyPr lIns="91425" tIns="45700" rIns="91425" bIns="45700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ko-KR" altLang="ko-KR" sz="27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" name="Google Shape;1329;p22">
                <a:extLst>
                  <a:ext uri="{FF2B5EF4-FFF2-40B4-BE49-F238E27FC236}">
                    <a16:creationId xmlns:a16="http://schemas.microsoft.com/office/drawing/2014/main" id="{E63E07E6-1EA1-47DD-AD86-FF9803D0D1B0}"/>
                  </a:ext>
                </a:extLst>
              </p:cNvPr>
              <p:cNvSpPr/>
              <p:nvPr/>
            </p:nvSpPr>
            <p:spPr>
              <a:xfrm>
                <a:off x="12793199" y="4868268"/>
                <a:ext cx="107970" cy="287439"/>
              </a:xfrm>
              <a:prstGeom prst="flowChartProcess">
                <a:avLst/>
              </a:prstGeom>
              <a:solidFill>
                <a:schemeClr val="accent3">
                  <a:alpha val="80000"/>
                </a:schemeClr>
              </a:solidFill>
              <a:ln>
                <a:noFill/>
              </a:ln>
            </p:spPr>
            <p:txBody>
              <a:bodyPr lIns="91425" tIns="45700" rIns="91425" bIns="45700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ko-KR" altLang="ko-KR" sz="2700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Google Shape;1330;p22">
                <a:extLst>
                  <a:ext uri="{FF2B5EF4-FFF2-40B4-BE49-F238E27FC236}">
                    <a16:creationId xmlns:a16="http://schemas.microsoft.com/office/drawing/2014/main" id="{1DD89EAA-AD29-4B07-B567-375220493606}"/>
                  </a:ext>
                </a:extLst>
              </p:cNvPr>
              <p:cNvSpPr/>
              <p:nvPr/>
            </p:nvSpPr>
            <p:spPr>
              <a:xfrm>
                <a:off x="12944040" y="4868268"/>
                <a:ext cx="107970" cy="287439"/>
              </a:xfrm>
              <a:prstGeom prst="flowChartProcess">
                <a:avLst/>
              </a:prstGeom>
              <a:solidFill>
                <a:schemeClr val="accent3">
                  <a:alpha val="80000"/>
                </a:schemeClr>
              </a:solidFill>
              <a:ln>
                <a:noFill/>
              </a:ln>
            </p:spPr>
            <p:txBody>
              <a:bodyPr lIns="91425" tIns="45700" rIns="91425" bIns="45700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ko-KR" altLang="ko-KR" sz="2700">
                  <a:solidFill>
                    <a:srgbClr val="FFFFFF"/>
                  </a:solidFill>
                </a:endParaRPr>
              </a:p>
            </p:txBody>
          </p:sp>
          <p:sp>
            <p:nvSpPr>
              <p:cNvPr id="50" name="Google Shape;1331;p22">
                <a:extLst>
                  <a:ext uri="{FF2B5EF4-FFF2-40B4-BE49-F238E27FC236}">
                    <a16:creationId xmlns:a16="http://schemas.microsoft.com/office/drawing/2014/main" id="{9ADD94E5-CFDD-4B57-9F1C-ABA005A88D67}"/>
                  </a:ext>
                </a:extLst>
              </p:cNvPr>
              <p:cNvSpPr/>
              <p:nvPr/>
            </p:nvSpPr>
            <p:spPr>
              <a:xfrm>
                <a:off x="13096467" y="4868268"/>
                <a:ext cx="107970" cy="287439"/>
              </a:xfrm>
              <a:prstGeom prst="flowChartProcess">
                <a:avLst/>
              </a:prstGeom>
              <a:solidFill>
                <a:schemeClr val="accent3">
                  <a:alpha val="80000"/>
                </a:schemeClr>
              </a:solidFill>
              <a:ln>
                <a:noFill/>
              </a:ln>
            </p:spPr>
            <p:txBody>
              <a:bodyPr lIns="91425" tIns="45700" rIns="91425" bIns="45700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ko-KR" altLang="ko-KR" sz="2700">
                  <a:solidFill>
                    <a:srgbClr val="FFFFFF"/>
                  </a:solidFill>
                </a:endParaRPr>
              </a:p>
            </p:txBody>
          </p:sp>
          <p:sp>
            <p:nvSpPr>
              <p:cNvPr id="51" name="Google Shape;1332;p22">
                <a:extLst>
                  <a:ext uri="{FF2B5EF4-FFF2-40B4-BE49-F238E27FC236}">
                    <a16:creationId xmlns:a16="http://schemas.microsoft.com/office/drawing/2014/main" id="{CEFB09AD-69F9-4A3D-A2D4-99DE642536F5}"/>
                  </a:ext>
                </a:extLst>
              </p:cNvPr>
              <p:cNvSpPr/>
              <p:nvPr/>
            </p:nvSpPr>
            <p:spPr>
              <a:xfrm>
                <a:off x="13247307" y="4868268"/>
                <a:ext cx="107970" cy="287439"/>
              </a:xfrm>
              <a:prstGeom prst="flowChartProcess">
                <a:avLst/>
              </a:prstGeom>
              <a:solidFill>
                <a:schemeClr val="accent3">
                  <a:alpha val="80000"/>
                </a:schemeClr>
              </a:solidFill>
              <a:ln>
                <a:noFill/>
              </a:ln>
            </p:spPr>
            <p:txBody>
              <a:bodyPr lIns="91425" tIns="45700" rIns="91425" bIns="45700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ko-KR" altLang="ko-KR" sz="2700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Google Shape;1333;p22">
                <a:extLst>
                  <a:ext uri="{FF2B5EF4-FFF2-40B4-BE49-F238E27FC236}">
                    <a16:creationId xmlns:a16="http://schemas.microsoft.com/office/drawing/2014/main" id="{5039F752-89CE-488E-B53C-FD3F836C12B6}"/>
                  </a:ext>
                </a:extLst>
              </p:cNvPr>
              <p:cNvSpPr/>
              <p:nvPr/>
            </p:nvSpPr>
            <p:spPr>
              <a:xfrm>
                <a:off x="13399734" y="4868268"/>
                <a:ext cx="107970" cy="287439"/>
              </a:xfrm>
              <a:prstGeom prst="flowChartProcess">
                <a:avLst/>
              </a:prstGeom>
              <a:solidFill>
                <a:schemeClr val="accent3">
                  <a:alpha val="80000"/>
                </a:schemeClr>
              </a:solidFill>
              <a:ln>
                <a:noFill/>
              </a:ln>
            </p:spPr>
            <p:txBody>
              <a:bodyPr lIns="91425" tIns="45700" rIns="91425" bIns="45700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ko-KR" altLang="ko-KR" sz="2700">
                  <a:solidFill>
                    <a:srgbClr val="FFFFFF"/>
                  </a:solidFill>
                </a:endParaRPr>
              </a:p>
            </p:txBody>
          </p:sp>
          <p:sp>
            <p:nvSpPr>
              <p:cNvPr id="14365" name="Google Shape;1334;p22">
                <a:extLst>
                  <a:ext uri="{FF2B5EF4-FFF2-40B4-BE49-F238E27FC236}">
                    <a16:creationId xmlns:a16="http://schemas.microsoft.com/office/drawing/2014/main" id="{3B8D9DFF-2087-4601-AB63-640D1EAAD4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50600" y="4868268"/>
                <a:ext cx="108000" cy="288032"/>
              </a:xfrm>
              <a:prstGeom prst="flowChartProcess">
                <a:avLst/>
              </a:prstGeom>
              <a:solidFill>
                <a:srgbClr val="BFBFBF">
                  <a:alpha val="7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ko-KR" altLang="ko-KR" sz="2700">
                  <a:solidFill>
                    <a:srgbClr val="FFFFFF"/>
                  </a:solidFill>
                </a:endParaRPr>
              </a:p>
            </p:txBody>
          </p:sp>
          <p:sp>
            <p:nvSpPr>
              <p:cNvPr id="14366" name="Google Shape;1335;p22">
                <a:extLst>
                  <a:ext uri="{FF2B5EF4-FFF2-40B4-BE49-F238E27FC236}">
                    <a16:creationId xmlns:a16="http://schemas.microsoft.com/office/drawing/2014/main" id="{25516E86-2308-4945-9D2A-35E2FBFA9C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02169" y="4868268"/>
                <a:ext cx="108000" cy="288032"/>
              </a:xfrm>
              <a:prstGeom prst="flowChartProcess">
                <a:avLst/>
              </a:prstGeom>
              <a:solidFill>
                <a:srgbClr val="BFBFBF">
                  <a:alpha val="7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ko-KR" altLang="ko-KR" sz="2700">
                  <a:solidFill>
                    <a:srgbClr val="FFFFFF"/>
                  </a:solidFill>
                </a:endParaRPr>
              </a:p>
            </p:txBody>
          </p:sp>
          <p:sp>
            <p:nvSpPr>
              <p:cNvPr id="14367" name="Google Shape;1336;p22">
                <a:extLst>
                  <a:ext uri="{FF2B5EF4-FFF2-40B4-BE49-F238E27FC236}">
                    <a16:creationId xmlns:a16="http://schemas.microsoft.com/office/drawing/2014/main" id="{E9F4998D-7CC0-4ED0-A975-68D33714EB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53738" y="4868268"/>
                <a:ext cx="108000" cy="288032"/>
              </a:xfrm>
              <a:prstGeom prst="flowChartProcess">
                <a:avLst/>
              </a:prstGeom>
              <a:solidFill>
                <a:srgbClr val="BFBFBF">
                  <a:alpha val="7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ko-KR" altLang="ko-KR" sz="2700">
                  <a:solidFill>
                    <a:srgbClr val="FFFFFF"/>
                  </a:solidFill>
                </a:endParaRPr>
              </a:p>
            </p:txBody>
          </p:sp>
          <p:sp>
            <p:nvSpPr>
              <p:cNvPr id="14368" name="Google Shape;1337;p22">
                <a:extLst>
                  <a:ext uri="{FF2B5EF4-FFF2-40B4-BE49-F238E27FC236}">
                    <a16:creationId xmlns:a16="http://schemas.microsoft.com/office/drawing/2014/main" id="{6AD809BC-3F47-4ACF-B9B7-F2F6B839AD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05307" y="4868268"/>
                <a:ext cx="108000" cy="288032"/>
              </a:xfrm>
              <a:prstGeom prst="flowChartProcess">
                <a:avLst/>
              </a:prstGeom>
              <a:solidFill>
                <a:srgbClr val="BFBFBF">
                  <a:alpha val="7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ko-KR" altLang="ko-KR" sz="2700">
                  <a:solidFill>
                    <a:srgbClr val="FFFFFF"/>
                  </a:solidFill>
                </a:endParaRPr>
              </a:p>
            </p:txBody>
          </p:sp>
          <p:sp>
            <p:nvSpPr>
              <p:cNvPr id="14369" name="Google Shape;1338;p22">
                <a:extLst>
                  <a:ext uri="{FF2B5EF4-FFF2-40B4-BE49-F238E27FC236}">
                    <a16:creationId xmlns:a16="http://schemas.microsoft.com/office/drawing/2014/main" id="{4778BECE-8A6F-4B31-87E5-584DB5091E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56875" y="4868268"/>
                <a:ext cx="108000" cy="288032"/>
              </a:xfrm>
              <a:prstGeom prst="flowChartProcess">
                <a:avLst/>
              </a:prstGeom>
              <a:solidFill>
                <a:srgbClr val="BFBFBF">
                  <a:alpha val="7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ko-KR" altLang="ko-KR" sz="27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4347" name="그룹 1">
              <a:extLst>
                <a:ext uri="{FF2B5EF4-FFF2-40B4-BE49-F238E27FC236}">
                  <a16:creationId xmlns:a16="http://schemas.microsoft.com/office/drawing/2014/main" id="{D0378730-9FC9-47B7-82F7-78D40C8D16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7374" y="1578822"/>
              <a:ext cx="3528067" cy="901745"/>
              <a:chOff x="577374" y="1578822"/>
              <a:chExt cx="3528067" cy="901745"/>
            </a:xfrm>
          </p:grpSpPr>
          <p:sp>
            <p:nvSpPr>
              <p:cNvPr id="86" name="Google Shape;1317;p22">
                <a:extLst>
                  <a:ext uri="{FF2B5EF4-FFF2-40B4-BE49-F238E27FC236}">
                    <a16:creationId xmlns:a16="http://schemas.microsoft.com/office/drawing/2014/main" id="{BD681871-D5AA-4424-9EE8-17DFDEBA2B1B}"/>
                  </a:ext>
                </a:extLst>
              </p:cNvPr>
              <p:cNvSpPr txBox="1"/>
              <p:nvPr/>
            </p:nvSpPr>
            <p:spPr>
              <a:xfrm flipH="1">
                <a:off x="577374" y="1578822"/>
                <a:ext cx="3528067" cy="7078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lIns="91425" tIns="45700" rIns="91425" bIns="45700"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r>
                  <a:rPr lang="ko-KR" altLang="en-US" sz="2000" kern="0" dirty="0" err="1">
                    <a:solidFill>
                      <a:srgbClr val="3F3F3F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  <a:cs typeface="Arial"/>
                    <a:sym typeface="Arial"/>
                  </a:rPr>
                  <a:t>하이퍼</a:t>
                </a:r>
                <a:r>
                  <a:rPr lang="ko-KR" altLang="en-US" sz="2000" kern="0" dirty="0">
                    <a:solidFill>
                      <a:srgbClr val="3F3F3F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  <a:cs typeface="Arial"/>
                    <a:sym typeface="Arial"/>
                  </a:rPr>
                  <a:t> 파라미터 조정 전</a:t>
                </a:r>
                <a:endParaRPr lang="en-US" altLang="ko-KR" sz="2000" kern="0" dirty="0">
                  <a:solidFill>
                    <a:srgbClr val="3F3F3F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Arial"/>
                  <a:sym typeface="Arial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r>
                  <a:rPr lang="en-US" altLang="ko-KR" sz="2000" kern="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>
                        <a:lumMod val="50000"/>
                      </a:schemeClr>
                    </a:solidFill>
                    <a:latin typeface="G마켓 산스 Bold" pitchFamily="50" charset="-127"/>
                    <a:ea typeface="G마켓 산스 Bold" pitchFamily="50" charset="-127"/>
                    <a:cs typeface="Arial"/>
                    <a:sym typeface="Arial"/>
                  </a:rPr>
                  <a:t>Randomforest</a:t>
                </a:r>
                <a:r>
                  <a:rPr lang="ko-KR" altLang="en-US" sz="2000" kern="0" dirty="0">
                    <a:solidFill>
                      <a:srgbClr val="3F3F3F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  <a:cs typeface="Arial"/>
                    <a:sym typeface="Arial"/>
                  </a:rPr>
                  <a:t> 결과</a:t>
                </a:r>
                <a:endParaRPr sz="2000" kern="0" dirty="0">
                  <a:solidFill>
                    <a:srgbClr val="3F3F3F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14349" name="TextBox 3">
                <a:extLst>
                  <a:ext uri="{FF2B5EF4-FFF2-40B4-BE49-F238E27FC236}">
                    <a16:creationId xmlns:a16="http://schemas.microsoft.com/office/drawing/2014/main" id="{0E9131AD-5F90-4254-88AA-3D6190EE66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58826" y="2203568"/>
                <a:ext cx="1353256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kumimoji="1" lang="LID4096" altLang="en-US" sz="1200" dirty="0"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수행</a:t>
                </a:r>
                <a:r>
                  <a:rPr kumimoji="1" lang="ko-KR" altLang="en-US" sz="1200"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 시간 </a:t>
                </a:r>
                <a:r>
                  <a:rPr kumimoji="1" lang="en-US" altLang="ko-KR" sz="1200" dirty="0"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:</a:t>
                </a:r>
                <a:r>
                  <a:rPr kumimoji="1" lang="ko-KR" altLang="en-US" sz="1200" dirty="0"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 </a:t>
                </a:r>
                <a:r>
                  <a:rPr kumimoji="1" lang="en-US" altLang="ko-KR" sz="1200" dirty="0"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34.1s</a:t>
                </a:r>
                <a:endParaRPr kumimoji="1" lang="LID4096" altLang="en-US" sz="12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p:grp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그룹 22">
            <a:extLst>
              <a:ext uri="{FF2B5EF4-FFF2-40B4-BE49-F238E27FC236}">
                <a16:creationId xmlns:a16="http://schemas.microsoft.com/office/drawing/2014/main" id="{2D857FEA-1B71-4662-9EDB-CAE6D029D72B}"/>
              </a:ext>
            </a:extLst>
          </p:cNvPr>
          <p:cNvGrpSpPr>
            <a:grpSpLocks/>
          </p:cNvGrpSpPr>
          <p:nvPr/>
        </p:nvGrpSpPr>
        <p:grpSpPr bwMode="auto">
          <a:xfrm>
            <a:off x="3375025" y="293688"/>
            <a:ext cx="5457825" cy="871537"/>
            <a:chOff x="3374796" y="293337"/>
            <a:chExt cx="5458119" cy="87196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A5D5154-FA5C-441A-B304-8EBD91558B5D}"/>
                </a:ext>
              </a:extLst>
            </p:cNvPr>
            <p:cNvSpPr txBox="1"/>
            <p:nvPr/>
          </p:nvSpPr>
          <p:spPr>
            <a:xfrm>
              <a:off x="3994838" y="703645"/>
              <a:ext cx="4458272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lang="en-US" altLang="ko-KR" sz="20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  <a:cs typeface="Arial"/>
                  <a:sym typeface="Arial"/>
                </a:rPr>
                <a:t>Randomforest</a:t>
              </a:r>
              <a:r>
                <a:rPr lang="ko-KR" altLang="en-US" sz="20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  <a:cs typeface="Arial"/>
                  <a:sym typeface="Arial"/>
                </a:rPr>
                <a:t> </a:t>
              </a:r>
              <a:r>
                <a:rPr lang="en-US" altLang="ko-KR" sz="2000" kern="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  <a:cs typeface="Arial"/>
                  <a:sym typeface="Arial"/>
                </a:rPr>
                <a:t>GridSearchCV</a:t>
              </a:r>
              <a:endParaRPr lang="ko-KR" altLang="en-US" sz="20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  <a:cs typeface="Arial"/>
                <a:sym typeface="Arial"/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64CC62B9-3506-4863-A802-CB5E6E0442C4}"/>
                </a:ext>
              </a:extLst>
            </p:cNvPr>
            <p:cNvCxnSpPr/>
            <p:nvPr/>
          </p:nvCxnSpPr>
          <p:spPr>
            <a:xfrm>
              <a:off x="3393847" y="641169"/>
              <a:ext cx="5439068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E2FD9BBC-ADC6-43BD-9269-F8B5FFA73E49}"/>
                </a:ext>
              </a:extLst>
            </p:cNvPr>
            <p:cNvCxnSpPr/>
            <p:nvPr/>
          </p:nvCxnSpPr>
          <p:spPr>
            <a:xfrm>
              <a:off x="3374796" y="1165299"/>
              <a:ext cx="5458119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CE5C874C-72F9-4FFE-8BBC-2B440695A73F}"/>
                </a:ext>
              </a:extLst>
            </p:cNvPr>
            <p:cNvGrpSpPr/>
            <p:nvPr/>
          </p:nvGrpSpPr>
          <p:grpSpPr>
            <a:xfrm>
              <a:off x="3823991" y="819432"/>
              <a:ext cx="166028" cy="157173"/>
              <a:chOff x="3937115" y="819432"/>
              <a:chExt cx="166028" cy="157173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69" name="모서리가 둥근 직사각형 124">
                <a:extLst>
                  <a:ext uri="{FF2B5EF4-FFF2-40B4-BE49-F238E27FC236}">
                    <a16:creationId xmlns:a16="http://schemas.microsoft.com/office/drawing/2014/main" id="{592916E6-5812-4812-BA5D-1DDD878ABC88}"/>
                  </a:ext>
                </a:extLst>
              </p:cNvPr>
              <p:cNvSpPr/>
              <p:nvPr/>
            </p:nvSpPr>
            <p:spPr>
              <a:xfrm>
                <a:off x="3937115" y="819432"/>
                <a:ext cx="166028" cy="157173"/>
              </a:xfrm>
              <a:prstGeom prst="roundRect">
                <a:avLst>
                  <a:gd name="adj" fmla="val 355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lang="ko-KR" altLang="en-US" kern="0">
                  <a:sym typeface="Arial"/>
                </a:endParaRPr>
              </a:p>
            </p:txBody>
          </p: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A1C97A79-356E-4A92-9AA6-207A9C40725B}"/>
                  </a:ext>
                </a:extLst>
              </p:cNvPr>
              <p:cNvGrpSpPr/>
              <p:nvPr/>
            </p:nvGrpSpPr>
            <p:grpSpPr>
              <a:xfrm>
                <a:off x="3988795" y="858620"/>
                <a:ext cx="53242" cy="78797"/>
                <a:chOff x="3939638" y="866631"/>
                <a:chExt cx="53242" cy="78797"/>
              </a:xfrm>
              <a:grpFill/>
            </p:grpSpPr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0DB4F501-61F3-4207-9B95-D4C033879535}"/>
                    </a:ext>
                  </a:extLst>
                </p:cNvPr>
                <p:cNvCxnSpPr/>
                <p:nvPr/>
              </p:nvCxnSpPr>
              <p:spPr>
                <a:xfrm>
                  <a:off x="3949065" y="866631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AB9C0C92-AC68-4422-BA69-E4C74AB8AB3F}"/>
                    </a:ext>
                  </a:extLst>
                </p:cNvPr>
                <p:cNvCxnSpPr/>
                <p:nvPr/>
              </p:nvCxnSpPr>
              <p:spPr>
                <a:xfrm flipV="1">
                  <a:off x="3939638" y="901613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3" name="사각형: 둥근 모서리 4">
              <a:extLst>
                <a:ext uri="{FF2B5EF4-FFF2-40B4-BE49-F238E27FC236}">
                  <a16:creationId xmlns:a16="http://schemas.microsoft.com/office/drawing/2014/main" id="{9C54A73D-03E1-453B-AC3C-E633FEB38E79}"/>
                </a:ext>
              </a:extLst>
            </p:cNvPr>
            <p:cNvSpPr/>
            <p:nvPr/>
          </p:nvSpPr>
          <p:spPr>
            <a:xfrm>
              <a:off x="4846488" y="293337"/>
              <a:ext cx="2509972" cy="281124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ko-KR" altLang="en-US" kern="0">
                <a:solidFill>
                  <a:schemeClr val="bg1"/>
                </a:solidFill>
                <a:sym typeface="Arial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0306491-9051-49A1-87C7-CE312646018E}"/>
                </a:ext>
              </a:extLst>
            </p:cNvPr>
            <p:cNvSpPr txBox="1"/>
            <p:nvPr/>
          </p:nvSpPr>
          <p:spPr>
            <a:xfrm>
              <a:off x="5205878" y="308463"/>
              <a:ext cx="1790876" cy="2616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lang="ko-KR" altLang="en-US" sz="1100" kern="0" spc="300" dirty="0">
                  <a:ln>
                    <a:solidFill>
                      <a:srgbClr val="F1ECE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Medium" pitchFamily="50" charset="-127"/>
                  <a:ea typeface="G마켓 산스 Medium" pitchFamily="50" charset="-127"/>
                  <a:cs typeface="Arial"/>
                  <a:sym typeface="Arial"/>
                </a:rPr>
                <a:t>모델링 및 성능평가</a:t>
              </a:r>
            </a:p>
          </p:txBody>
        </p:sp>
      </p:grpSp>
      <p:sp>
        <p:nvSpPr>
          <p:cNvPr id="16387" name="Google Shape;1317;p22">
            <a:extLst>
              <a:ext uri="{FF2B5EF4-FFF2-40B4-BE49-F238E27FC236}">
                <a16:creationId xmlns:a16="http://schemas.microsoft.com/office/drawing/2014/main" id="{0B08419E-94F8-41D1-8976-D40C3A6E789F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6646863" y="5283200"/>
            <a:ext cx="1001712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r" eaLnBrk="1" hangingPunct="1"/>
            <a:r>
              <a:rPr lang="ko-KR" altLang="en-US" sz="1600" b="1" dirty="0">
                <a:solidFill>
                  <a:srgbClr val="3F3F3F"/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교차검증</a:t>
            </a:r>
            <a:endParaRPr lang="en-US" altLang="ko-KR" sz="1600" b="1" dirty="0">
              <a:solidFill>
                <a:srgbClr val="3F3F3F"/>
              </a:solidFill>
              <a:latin typeface="맑은 고딕" panose="020B0503020000020004" pitchFamily="50" charset="-127"/>
              <a:cs typeface="맑은 고딕 Semilight" panose="020B0502040204020203" pitchFamily="50" charset="-127"/>
            </a:endParaRPr>
          </a:p>
          <a:p>
            <a:pPr algn="r" eaLnBrk="1" hangingPunct="1"/>
            <a:r>
              <a:rPr lang="ko-KR" altLang="en-US" sz="1600" b="1" dirty="0">
                <a:solidFill>
                  <a:srgbClr val="3F3F3F"/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정확도</a:t>
            </a:r>
            <a:endParaRPr lang="ko-KR" altLang="ko-KR" sz="1600" b="1" dirty="0">
              <a:solidFill>
                <a:srgbClr val="3F3F3F"/>
              </a:solidFill>
              <a:latin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16388" name="Google Shape;1318;p22">
            <a:extLst>
              <a:ext uri="{FF2B5EF4-FFF2-40B4-BE49-F238E27FC236}">
                <a16:creationId xmlns:a16="http://schemas.microsoft.com/office/drawing/2014/main" id="{A81F4805-FBCB-409B-BB86-2255DA0F0BC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738938" y="4878388"/>
            <a:ext cx="2987675" cy="288925"/>
            <a:chOff x="11277065" y="4868268"/>
            <a:chExt cx="2987810" cy="288032"/>
          </a:xfrm>
        </p:grpSpPr>
        <p:sp>
          <p:nvSpPr>
            <p:cNvPr id="100" name="Google Shape;1333;p22">
              <a:extLst>
                <a:ext uri="{FF2B5EF4-FFF2-40B4-BE49-F238E27FC236}">
                  <a16:creationId xmlns:a16="http://schemas.microsoft.com/office/drawing/2014/main" id="{EC600D58-382B-4E11-877E-D207D3F81D70}"/>
                </a:ext>
              </a:extLst>
            </p:cNvPr>
            <p:cNvSpPr/>
            <p:nvPr/>
          </p:nvSpPr>
          <p:spPr>
            <a:xfrm>
              <a:off x="13552056" y="4868268"/>
              <a:ext cx="107955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101" name="Google Shape;1333;p22">
              <a:extLst>
                <a:ext uri="{FF2B5EF4-FFF2-40B4-BE49-F238E27FC236}">
                  <a16:creationId xmlns:a16="http://schemas.microsoft.com/office/drawing/2014/main" id="{E99D55B9-1F42-4A02-8358-6A6ACBAEE495}"/>
                </a:ext>
              </a:extLst>
            </p:cNvPr>
            <p:cNvSpPr/>
            <p:nvPr/>
          </p:nvSpPr>
          <p:spPr>
            <a:xfrm>
              <a:off x="13707638" y="4868268"/>
              <a:ext cx="107955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102" name="Google Shape;1333;p22">
              <a:extLst>
                <a:ext uri="{FF2B5EF4-FFF2-40B4-BE49-F238E27FC236}">
                  <a16:creationId xmlns:a16="http://schemas.microsoft.com/office/drawing/2014/main" id="{323A80FD-CCA6-4D8D-A568-B1C2C4173350}"/>
                </a:ext>
              </a:extLst>
            </p:cNvPr>
            <p:cNvSpPr/>
            <p:nvPr/>
          </p:nvSpPr>
          <p:spPr>
            <a:xfrm>
              <a:off x="13855281" y="4868268"/>
              <a:ext cx="107955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103" name="Google Shape;1333;p22">
              <a:extLst>
                <a:ext uri="{FF2B5EF4-FFF2-40B4-BE49-F238E27FC236}">
                  <a16:creationId xmlns:a16="http://schemas.microsoft.com/office/drawing/2014/main" id="{2834BCAB-D8B0-446D-AD93-D402CA18ED75}"/>
                </a:ext>
              </a:extLst>
            </p:cNvPr>
            <p:cNvSpPr/>
            <p:nvPr/>
          </p:nvSpPr>
          <p:spPr>
            <a:xfrm>
              <a:off x="14002926" y="4868268"/>
              <a:ext cx="107955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38" name="Google Shape;1319;p22">
              <a:extLst>
                <a:ext uri="{FF2B5EF4-FFF2-40B4-BE49-F238E27FC236}">
                  <a16:creationId xmlns:a16="http://schemas.microsoft.com/office/drawing/2014/main" id="{FA6A8158-1C39-4E34-BF7C-60378DB14D39}"/>
                </a:ext>
              </a:extLst>
            </p:cNvPr>
            <p:cNvSpPr/>
            <p:nvPr/>
          </p:nvSpPr>
          <p:spPr>
            <a:xfrm>
              <a:off x="11277065" y="4868268"/>
              <a:ext cx="107955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39" name="Google Shape;1320;p22">
              <a:extLst>
                <a:ext uri="{FF2B5EF4-FFF2-40B4-BE49-F238E27FC236}">
                  <a16:creationId xmlns:a16="http://schemas.microsoft.com/office/drawing/2014/main" id="{1B2F0C0A-D26B-479A-84DC-E7D5CBC4C22D}"/>
                </a:ext>
              </a:extLst>
            </p:cNvPr>
            <p:cNvSpPr/>
            <p:nvPr/>
          </p:nvSpPr>
          <p:spPr>
            <a:xfrm>
              <a:off x="11429472" y="4868268"/>
              <a:ext cx="109543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40" name="Google Shape;1321;p22">
              <a:extLst>
                <a:ext uri="{FF2B5EF4-FFF2-40B4-BE49-F238E27FC236}">
                  <a16:creationId xmlns:a16="http://schemas.microsoft.com/office/drawing/2014/main" id="{B8A6CCBA-6FB0-4EE4-9F4D-8EEE1F8050FF}"/>
                </a:ext>
              </a:extLst>
            </p:cNvPr>
            <p:cNvSpPr/>
            <p:nvPr/>
          </p:nvSpPr>
          <p:spPr>
            <a:xfrm>
              <a:off x="11580292" y="4868268"/>
              <a:ext cx="107955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41" name="Google Shape;1322;p22">
              <a:extLst>
                <a:ext uri="{FF2B5EF4-FFF2-40B4-BE49-F238E27FC236}">
                  <a16:creationId xmlns:a16="http://schemas.microsoft.com/office/drawing/2014/main" id="{1434873B-37BB-458D-845C-CB104C9B63F4}"/>
                </a:ext>
              </a:extLst>
            </p:cNvPr>
            <p:cNvSpPr/>
            <p:nvPr/>
          </p:nvSpPr>
          <p:spPr>
            <a:xfrm>
              <a:off x="11731111" y="4868268"/>
              <a:ext cx="107955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42" name="Google Shape;1323;p22">
              <a:extLst>
                <a:ext uri="{FF2B5EF4-FFF2-40B4-BE49-F238E27FC236}">
                  <a16:creationId xmlns:a16="http://schemas.microsoft.com/office/drawing/2014/main" id="{D20C32C8-B298-41CC-8DEE-43E353D96318}"/>
                </a:ext>
              </a:extLst>
            </p:cNvPr>
            <p:cNvSpPr/>
            <p:nvPr/>
          </p:nvSpPr>
          <p:spPr>
            <a:xfrm>
              <a:off x="11883517" y="4868268"/>
              <a:ext cx="107955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43" name="Google Shape;1324;p22">
              <a:extLst>
                <a:ext uri="{FF2B5EF4-FFF2-40B4-BE49-F238E27FC236}">
                  <a16:creationId xmlns:a16="http://schemas.microsoft.com/office/drawing/2014/main" id="{4689B103-201A-4B92-B103-B10ACD1D2FE9}"/>
                </a:ext>
              </a:extLst>
            </p:cNvPr>
            <p:cNvSpPr/>
            <p:nvPr/>
          </p:nvSpPr>
          <p:spPr>
            <a:xfrm>
              <a:off x="12034337" y="4868268"/>
              <a:ext cx="107955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44" name="Google Shape;1325;p22">
              <a:extLst>
                <a:ext uri="{FF2B5EF4-FFF2-40B4-BE49-F238E27FC236}">
                  <a16:creationId xmlns:a16="http://schemas.microsoft.com/office/drawing/2014/main" id="{42997889-BFB7-4E20-969A-0D1A7D49EBBC}"/>
                </a:ext>
              </a:extLst>
            </p:cNvPr>
            <p:cNvSpPr/>
            <p:nvPr/>
          </p:nvSpPr>
          <p:spPr>
            <a:xfrm>
              <a:off x="12186744" y="4868268"/>
              <a:ext cx="107955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45" name="Google Shape;1326;p22">
              <a:extLst>
                <a:ext uri="{FF2B5EF4-FFF2-40B4-BE49-F238E27FC236}">
                  <a16:creationId xmlns:a16="http://schemas.microsoft.com/office/drawing/2014/main" id="{B47DED21-14DF-459A-BA43-772CE0D4A158}"/>
                </a:ext>
              </a:extLst>
            </p:cNvPr>
            <p:cNvSpPr/>
            <p:nvPr/>
          </p:nvSpPr>
          <p:spPr>
            <a:xfrm>
              <a:off x="12337563" y="4868268"/>
              <a:ext cx="107955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46" name="Google Shape;1327;p22">
              <a:extLst>
                <a:ext uri="{FF2B5EF4-FFF2-40B4-BE49-F238E27FC236}">
                  <a16:creationId xmlns:a16="http://schemas.microsoft.com/office/drawing/2014/main" id="{30E25E04-DAD3-4A12-BF38-393B8C676C45}"/>
                </a:ext>
              </a:extLst>
            </p:cNvPr>
            <p:cNvSpPr/>
            <p:nvPr/>
          </p:nvSpPr>
          <p:spPr>
            <a:xfrm>
              <a:off x="12489970" y="4868268"/>
              <a:ext cx="107955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47" name="Google Shape;1328;p22">
              <a:extLst>
                <a:ext uri="{FF2B5EF4-FFF2-40B4-BE49-F238E27FC236}">
                  <a16:creationId xmlns:a16="http://schemas.microsoft.com/office/drawing/2014/main" id="{265A9C17-F3D8-4E75-A9FA-62A18250B298}"/>
                </a:ext>
              </a:extLst>
            </p:cNvPr>
            <p:cNvSpPr/>
            <p:nvPr/>
          </p:nvSpPr>
          <p:spPr>
            <a:xfrm>
              <a:off x="12640790" y="4868268"/>
              <a:ext cx="107955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48" name="Google Shape;1329;p22">
              <a:extLst>
                <a:ext uri="{FF2B5EF4-FFF2-40B4-BE49-F238E27FC236}">
                  <a16:creationId xmlns:a16="http://schemas.microsoft.com/office/drawing/2014/main" id="{6C34B8B3-FBB0-4EBF-B2D0-19DDED336979}"/>
                </a:ext>
              </a:extLst>
            </p:cNvPr>
            <p:cNvSpPr/>
            <p:nvPr/>
          </p:nvSpPr>
          <p:spPr>
            <a:xfrm>
              <a:off x="12793197" y="4868268"/>
              <a:ext cx="107955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49" name="Google Shape;1330;p22">
              <a:extLst>
                <a:ext uri="{FF2B5EF4-FFF2-40B4-BE49-F238E27FC236}">
                  <a16:creationId xmlns:a16="http://schemas.microsoft.com/office/drawing/2014/main" id="{829676B3-1154-4B08-800C-46F371E40EF3}"/>
                </a:ext>
              </a:extLst>
            </p:cNvPr>
            <p:cNvSpPr/>
            <p:nvPr/>
          </p:nvSpPr>
          <p:spPr>
            <a:xfrm>
              <a:off x="12944015" y="4868268"/>
              <a:ext cx="107955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50" name="Google Shape;1331;p22">
              <a:extLst>
                <a:ext uri="{FF2B5EF4-FFF2-40B4-BE49-F238E27FC236}">
                  <a16:creationId xmlns:a16="http://schemas.microsoft.com/office/drawing/2014/main" id="{962FF282-72B0-4391-901D-5DEEBF92E186}"/>
                </a:ext>
              </a:extLst>
            </p:cNvPr>
            <p:cNvSpPr/>
            <p:nvPr/>
          </p:nvSpPr>
          <p:spPr>
            <a:xfrm>
              <a:off x="13096422" y="4868268"/>
              <a:ext cx="107955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51" name="Google Shape;1332;p22">
              <a:extLst>
                <a:ext uri="{FF2B5EF4-FFF2-40B4-BE49-F238E27FC236}">
                  <a16:creationId xmlns:a16="http://schemas.microsoft.com/office/drawing/2014/main" id="{1985948F-5C63-4C37-9C97-3D3DC0EBCC6D}"/>
                </a:ext>
              </a:extLst>
            </p:cNvPr>
            <p:cNvSpPr/>
            <p:nvPr/>
          </p:nvSpPr>
          <p:spPr>
            <a:xfrm>
              <a:off x="13247242" y="4868268"/>
              <a:ext cx="107955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56" name="Google Shape;1333;p22">
              <a:extLst>
                <a:ext uri="{FF2B5EF4-FFF2-40B4-BE49-F238E27FC236}">
                  <a16:creationId xmlns:a16="http://schemas.microsoft.com/office/drawing/2014/main" id="{DE04F772-B7F7-4809-A309-85708E854A04}"/>
                </a:ext>
              </a:extLst>
            </p:cNvPr>
            <p:cNvSpPr/>
            <p:nvPr/>
          </p:nvSpPr>
          <p:spPr>
            <a:xfrm>
              <a:off x="13399649" y="4868268"/>
              <a:ext cx="107955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16432" name="Google Shape;1338;p22">
              <a:extLst>
                <a:ext uri="{FF2B5EF4-FFF2-40B4-BE49-F238E27FC236}">
                  <a16:creationId xmlns:a16="http://schemas.microsoft.com/office/drawing/2014/main" id="{C5871AEE-077E-4BFD-BA6A-F95493668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56875" y="4868268"/>
              <a:ext cx="108000" cy="288032"/>
            </a:xfrm>
            <a:prstGeom prst="flowChartProcess">
              <a:avLst/>
            </a:prstGeom>
            <a:solidFill>
              <a:srgbClr val="BFBFBF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</p:grpSp>
      <p:sp>
        <p:nvSpPr>
          <p:cNvPr id="82" name="Google Shape;1339;p22">
            <a:extLst>
              <a:ext uri="{FF2B5EF4-FFF2-40B4-BE49-F238E27FC236}">
                <a16:creationId xmlns:a16="http://schemas.microsoft.com/office/drawing/2014/main" id="{E1BDEC0E-3C1F-4FF1-B835-93D933FD52F7}"/>
              </a:ext>
            </a:extLst>
          </p:cNvPr>
          <p:cNvSpPr txBox="1"/>
          <p:nvPr/>
        </p:nvSpPr>
        <p:spPr>
          <a:xfrm flipH="1">
            <a:off x="7756525" y="5191125"/>
            <a:ext cx="2273300" cy="769938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4400" b="1" kern="0" dirty="0">
                <a:solidFill>
                  <a:schemeClr val="accent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95</a:t>
            </a:r>
            <a:r>
              <a:rPr lang="en-US" sz="4400" b="1" kern="0" dirty="0">
                <a:solidFill>
                  <a:schemeClr val="accent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.</a:t>
            </a:r>
            <a:r>
              <a:rPr lang="en-US" altLang="ko-KR" sz="4400" b="1" kern="0" dirty="0">
                <a:solidFill>
                  <a:schemeClr val="accent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3</a:t>
            </a:r>
            <a:r>
              <a:rPr lang="en-US" sz="4400" b="1" kern="0" dirty="0">
                <a:solidFill>
                  <a:schemeClr val="accent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%</a:t>
            </a:r>
            <a:endParaRPr sz="4400" b="1" kern="0" dirty="0">
              <a:solidFill>
                <a:schemeClr val="accent3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Arial"/>
              <a:sym typeface="Arial"/>
            </a:endParaRPr>
          </a:p>
        </p:txBody>
      </p:sp>
      <p:sp>
        <p:nvSpPr>
          <p:cNvPr id="83" name="Google Shape;1333;p22">
            <a:extLst>
              <a:ext uri="{FF2B5EF4-FFF2-40B4-BE49-F238E27FC236}">
                <a16:creationId xmlns:a16="http://schemas.microsoft.com/office/drawing/2014/main" id="{45561816-3819-4A8A-A7AB-828B109ADD94}"/>
              </a:ext>
            </a:extLst>
          </p:cNvPr>
          <p:cNvSpPr/>
          <p:nvPr/>
        </p:nvSpPr>
        <p:spPr>
          <a:xfrm rot="10800000">
            <a:off x="6837363" y="4878388"/>
            <a:ext cx="6350" cy="288925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ko-KR" altLang="ko-KR" sz="2700">
              <a:solidFill>
                <a:srgbClr val="FFFFFF"/>
              </a:solidFill>
            </a:endParaRPr>
          </a:p>
        </p:txBody>
      </p:sp>
      <p:sp>
        <p:nvSpPr>
          <p:cNvPr id="16391" name="직사각형 83">
            <a:extLst>
              <a:ext uri="{FF2B5EF4-FFF2-40B4-BE49-F238E27FC236}">
                <a16:creationId xmlns:a16="http://schemas.microsoft.com/office/drawing/2014/main" id="{6F4DADC4-6921-4DEE-BB0C-02A416908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0338" y="2266950"/>
            <a:ext cx="957262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ko-KR">
                <a:solidFill>
                  <a:srgbClr val="5072C4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Params</a:t>
            </a: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7AD9AE66-AFDD-4B36-A2AB-2E4542CE65EE}"/>
              </a:ext>
            </a:extLst>
          </p:cNvPr>
          <p:cNvSpPr/>
          <p:nvPr/>
        </p:nvSpPr>
        <p:spPr>
          <a:xfrm>
            <a:off x="2314575" y="2246313"/>
            <a:ext cx="1730375" cy="363537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ko-KR" altLang="en-US" kern="0">
              <a:solidFill>
                <a:schemeClr val="accent1"/>
              </a:solidFill>
              <a:sym typeface="Arial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06DEC2E4-7E94-4E71-AEBF-157CCED5D9D0}"/>
              </a:ext>
            </a:extLst>
          </p:cNvPr>
          <p:cNvGraphicFramePr>
            <a:graphicFrameLocks noGrp="1"/>
          </p:cNvGraphicFramePr>
          <p:nvPr/>
        </p:nvGraphicFramePr>
        <p:xfrm>
          <a:off x="2225675" y="2824163"/>
          <a:ext cx="7500938" cy="2054224"/>
        </p:xfrm>
        <a:graphic>
          <a:graphicData uri="http://schemas.openxmlformats.org/drawingml/2006/table">
            <a:tbl>
              <a:tblPr firstRow="1" bandRow="1">
                <a:tableStyleId>{A5D924D7-4D2D-4857-B12F-8B2FB14442F4}</a:tableStyleId>
              </a:tblPr>
              <a:tblGrid>
                <a:gridCol w="2020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0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5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/>
                          <a:sym typeface="Arial"/>
                        </a:rPr>
                        <a:t>n_estimators</a:t>
                      </a:r>
                      <a:endParaRPr lang="en-US" altLang="ko-Kore-KR"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Arial"/>
                        <a:sym typeface="Arial"/>
                      </a:endParaRPr>
                    </a:p>
                  </a:txBody>
                  <a:tcPr marL="91449" marR="91449" marT="45715" marB="45715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/>
                          <a:sym typeface="Arial"/>
                        </a:rPr>
                        <a:t>80          100          120</a:t>
                      </a:r>
                      <a:endParaRPr lang="ko-Kore-KR" alt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Arial"/>
                        <a:sym typeface="Arial"/>
                      </a:endParaRPr>
                    </a:p>
                  </a:txBody>
                  <a:tcPr marL="91449" marR="91449" marT="45715" marB="4571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5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/>
                          <a:sym typeface="Arial"/>
                        </a:rPr>
                        <a:t>max_depth</a:t>
                      </a:r>
                      <a:endParaRPr lang="en-US" altLang="ko-Kore-KR"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Arial"/>
                        <a:sym typeface="Arial"/>
                      </a:endParaRPr>
                    </a:p>
                  </a:txBody>
                  <a:tcPr marL="91449" marR="91449" marT="45715" marB="45715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/>
                          <a:sym typeface="Arial"/>
                        </a:rPr>
                        <a:t>20           25            30            35            40           45            50</a:t>
                      </a:r>
                      <a:endParaRPr lang="ko-Kore-KR" alt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Arial"/>
                        <a:sym typeface="Arial"/>
                      </a:endParaRPr>
                    </a:p>
                  </a:txBody>
                  <a:tcPr marL="91449" marR="91449" marT="45715" marB="4571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5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/>
                          <a:sym typeface="Arial"/>
                        </a:rPr>
                        <a:t>min_samples_split</a:t>
                      </a:r>
                      <a:endParaRPr lang="en-US" altLang="ko-Kore-KR"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Arial"/>
                        <a:sym typeface="Arial"/>
                      </a:endParaRPr>
                    </a:p>
                  </a:txBody>
                  <a:tcPr marL="91449" marR="91449" marT="45715" marB="45715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/>
                          <a:sym typeface="Arial"/>
                        </a:rPr>
                        <a:t> 2</a:t>
                      </a:r>
                      <a:endParaRPr lang="ko-Kore-KR" alt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Arial"/>
                        <a:sym typeface="Arial"/>
                      </a:endParaRPr>
                    </a:p>
                  </a:txBody>
                  <a:tcPr marL="91449" marR="91449" marT="45715" marB="4571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35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/>
                          <a:sym typeface="Arial"/>
                        </a:rPr>
                        <a:t>min_samples_leaf</a:t>
                      </a:r>
                      <a:endParaRPr lang="en-US" altLang="ko-Kore-KR"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Arial"/>
                        <a:sym typeface="Arial"/>
                      </a:endParaRPr>
                    </a:p>
                  </a:txBody>
                  <a:tcPr marL="91449" marR="91449" marT="45715" marB="45715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/>
                          <a:sym typeface="Arial"/>
                        </a:rPr>
                        <a:t> 1</a:t>
                      </a:r>
                      <a:endParaRPr lang="ko-Kore-KR" alt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Arial"/>
                        <a:sym typeface="Arial"/>
                      </a:endParaRPr>
                    </a:p>
                  </a:txBody>
                  <a:tcPr marL="91449" marR="91449" marT="45715" marB="4571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2" name="직사각형 51">
            <a:extLst>
              <a:ext uri="{FF2B5EF4-FFF2-40B4-BE49-F238E27FC236}">
                <a16:creationId xmlns:a16="http://schemas.microsoft.com/office/drawing/2014/main" id="{AB5B1CD5-F035-4C12-A59E-93A217F39D60}"/>
              </a:ext>
            </a:extLst>
          </p:cNvPr>
          <p:cNvSpPr/>
          <p:nvPr/>
        </p:nvSpPr>
        <p:spPr>
          <a:xfrm>
            <a:off x="8799513" y="2325688"/>
            <a:ext cx="836612" cy="288925"/>
          </a:xfrm>
          <a:prstGeom prst="rect">
            <a:avLst/>
          </a:prstGeom>
          <a:solidFill>
            <a:schemeClr val="bg2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1" lang="en-US" altLang="ko-Kore-KR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charset="-127"/>
                <a:ea typeface="나눔스퀘어" panose="020B0600000101010101" charset="-127"/>
                <a:sym typeface="Arial"/>
              </a:rPr>
              <a:t>best</a:t>
            </a:r>
            <a:endParaRPr kumimoji="1" lang="ko-Kore-KR" altLang="en-US" b="1" kern="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charset="-127"/>
              <a:ea typeface="나눔스퀘어" panose="020B0600000101010101" charset="-127"/>
              <a:sym typeface="Arial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AD628A6-2EFC-4D74-8A7C-53BF23EFF48F}"/>
              </a:ext>
            </a:extLst>
          </p:cNvPr>
          <p:cNvSpPr/>
          <p:nvPr/>
        </p:nvSpPr>
        <p:spPr>
          <a:xfrm>
            <a:off x="5783263" y="2908300"/>
            <a:ext cx="561975" cy="304800"/>
          </a:xfrm>
          <a:prstGeom prst="rect">
            <a:avLst/>
          </a:prstGeom>
          <a:solidFill>
            <a:schemeClr val="bg2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ko-Kore-KR" altLang="en-US" kern="0" dirty="0">
              <a:solidFill>
                <a:srgbClr val="00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Arial"/>
              <a:sym typeface="Arial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382D7A1-E34E-4DB8-B5A5-5CE4FC6ADD11}"/>
              </a:ext>
            </a:extLst>
          </p:cNvPr>
          <p:cNvSpPr/>
          <p:nvPr/>
        </p:nvSpPr>
        <p:spPr>
          <a:xfrm>
            <a:off x="8229600" y="3429000"/>
            <a:ext cx="561975" cy="304800"/>
          </a:xfrm>
          <a:prstGeom prst="rect">
            <a:avLst/>
          </a:prstGeom>
          <a:solidFill>
            <a:schemeClr val="bg2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kumimoji="1" lang="LID4096" altLang="en-US" sz="1200" b="1">
              <a:solidFill>
                <a:srgbClr val="7F7F7F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DFF7A1D-8F8B-47A6-9DDE-B43C1886BFD9}"/>
              </a:ext>
            </a:extLst>
          </p:cNvPr>
          <p:cNvSpPr/>
          <p:nvPr/>
        </p:nvSpPr>
        <p:spPr>
          <a:xfrm>
            <a:off x="4303713" y="3933825"/>
            <a:ext cx="279400" cy="304800"/>
          </a:xfrm>
          <a:prstGeom prst="rect">
            <a:avLst/>
          </a:prstGeom>
          <a:solidFill>
            <a:schemeClr val="bg2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kumimoji="1" lang="LID4096" altLang="en-US" sz="1200" b="1">
              <a:solidFill>
                <a:srgbClr val="7F7F7F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F935D66-5AEB-4C32-A7EC-047024D46DBA}"/>
              </a:ext>
            </a:extLst>
          </p:cNvPr>
          <p:cNvSpPr/>
          <p:nvPr/>
        </p:nvSpPr>
        <p:spPr>
          <a:xfrm>
            <a:off x="4292600" y="4464050"/>
            <a:ext cx="279400" cy="304800"/>
          </a:xfrm>
          <a:prstGeom prst="rect">
            <a:avLst/>
          </a:prstGeom>
          <a:solidFill>
            <a:schemeClr val="bg2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kumimoji="1" lang="LID4096" altLang="en-US" sz="1200" b="1">
              <a:solidFill>
                <a:srgbClr val="7F7F7F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07C77BF-897C-481F-BB92-7F829EFB3C50}"/>
              </a:ext>
            </a:extLst>
          </p:cNvPr>
          <p:cNvSpPr txBox="1"/>
          <p:nvPr/>
        </p:nvSpPr>
        <p:spPr>
          <a:xfrm>
            <a:off x="2355850" y="1995488"/>
            <a:ext cx="836613" cy="260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ore-KR" sz="105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cv = 5</a:t>
            </a:r>
          </a:p>
        </p:txBody>
      </p:sp>
      <p:sp>
        <p:nvSpPr>
          <p:cNvPr id="16412" name="TextBox 103">
            <a:extLst>
              <a:ext uri="{FF2B5EF4-FFF2-40B4-BE49-F238E27FC236}">
                <a16:creationId xmlns:a16="http://schemas.microsoft.com/office/drawing/2014/main" id="{038C8055-2457-427B-BEAC-0A5D8D5301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8863" y="1198563"/>
            <a:ext cx="164981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kumimoji="1" lang="LID4096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수행</a:t>
            </a:r>
            <a:r>
              <a:rPr kumimoji="1" lang="ko-KR" altLang="en-US" sz="120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시간 </a:t>
            </a:r>
            <a:r>
              <a:rPr kumimoji="1"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</a:t>
            </a:r>
            <a:r>
              <a:rPr kumimoji="1"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kumimoji="1"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6m 13.9s</a:t>
            </a:r>
            <a:endParaRPr kumimoji="1" lang="LID4096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그룹 22">
            <a:extLst>
              <a:ext uri="{FF2B5EF4-FFF2-40B4-BE49-F238E27FC236}">
                <a16:creationId xmlns:a16="http://schemas.microsoft.com/office/drawing/2014/main" id="{CB83CC08-E761-4DC1-87AA-7E896FF7AE27}"/>
              </a:ext>
            </a:extLst>
          </p:cNvPr>
          <p:cNvGrpSpPr>
            <a:grpSpLocks/>
          </p:cNvGrpSpPr>
          <p:nvPr/>
        </p:nvGrpSpPr>
        <p:grpSpPr bwMode="auto">
          <a:xfrm>
            <a:off x="3375025" y="293688"/>
            <a:ext cx="5457825" cy="871537"/>
            <a:chOff x="3374796" y="293337"/>
            <a:chExt cx="5458119" cy="87196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6316FD6-F134-4BB5-921C-E00AAF6B33B7}"/>
                </a:ext>
              </a:extLst>
            </p:cNvPr>
            <p:cNvSpPr txBox="1"/>
            <p:nvPr/>
          </p:nvSpPr>
          <p:spPr>
            <a:xfrm>
              <a:off x="4105442" y="703645"/>
              <a:ext cx="4237057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lang="ko-KR" altLang="en-US" sz="2000" kern="0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  <a:cs typeface="Arial"/>
                  <a:sym typeface="Arial"/>
                </a:rPr>
                <a:t>종사상 지위 </a:t>
              </a:r>
              <a:r>
                <a:rPr lang="en-US" altLang="ko-KR" sz="2000" kern="0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  <a:cs typeface="Arial"/>
                  <a:sym typeface="Arial"/>
                </a:rPr>
                <a:t>: Randomforest</a:t>
              </a:r>
              <a:endParaRPr lang="ko-KR" altLang="en-US" sz="2000" kern="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  <a:cs typeface="Arial"/>
                <a:sym typeface="Arial"/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51938F4C-1AB7-4112-AEE6-C67FDC73D921}"/>
                </a:ext>
              </a:extLst>
            </p:cNvPr>
            <p:cNvCxnSpPr/>
            <p:nvPr/>
          </p:nvCxnSpPr>
          <p:spPr>
            <a:xfrm>
              <a:off x="3393847" y="641169"/>
              <a:ext cx="5439068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82FACFB3-6DBE-4832-B137-9839073C362B}"/>
                </a:ext>
              </a:extLst>
            </p:cNvPr>
            <p:cNvCxnSpPr/>
            <p:nvPr/>
          </p:nvCxnSpPr>
          <p:spPr>
            <a:xfrm>
              <a:off x="3374796" y="1165299"/>
              <a:ext cx="5458119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2CB6151B-B974-4BED-BF45-00D5FACBFF09}"/>
                </a:ext>
              </a:extLst>
            </p:cNvPr>
            <p:cNvGrpSpPr/>
            <p:nvPr/>
          </p:nvGrpSpPr>
          <p:grpSpPr>
            <a:xfrm>
              <a:off x="3823991" y="819432"/>
              <a:ext cx="166028" cy="157173"/>
              <a:chOff x="3937115" y="819432"/>
              <a:chExt cx="166028" cy="157173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69" name="모서리가 둥근 직사각형 124">
                <a:extLst>
                  <a:ext uri="{FF2B5EF4-FFF2-40B4-BE49-F238E27FC236}">
                    <a16:creationId xmlns:a16="http://schemas.microsoft.com/office/drawing/2014/main" id="{71FFDC5B-77AC-4E11-8E4C-C5AF704A2843}"/>
                  </a:ext>
                </a:extLst>
              </p:cNvPr>
              <p:cNvSpPr/>
              <p:nvPr/>
            </p:nvSpPr>
            <p:spPr>
              <a:xfrm>
                <a:off x="3937115" y="819432"/>
                <a:ext cx="166028" cy="157173"/>
              </a:xfrm>
              <a:prstGeom prst="roundRect">
                <a:avLst>
                  <a:gd name="adj" fmla="val 355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lang="ko-KR" altLang="en-US" kern="0">
                  <a:sym typeface="Arial"/>
                </a:endParaRPr>
              </a:p>
            </p:txBody>
          </p: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E01E5A02-B399-40B9-8C17-15D63941D9FF}"/>
                  </a:ext>
                </a:extLst>
              </p:cNvPr>
              <p:cNvGrpSpPr/>
              <p:nvPr/>
            </p:nvGrpSpPr>
            <p:grpSpPr>
              <a:xfrm>
                <a:off x="3988795" y="858620"/>
                <a:ext cx="53242" cy="78797"/>
                <a:chOff x="3939638" y="866631"/>
                <a:chExt cx="53242" cy="78797"/>
              </a:xfrm>
              <a:grpFill/>
            </p:grpSpPr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30732F91-83BB-4DB4-9455-46CABF0D5753}"/>
                    </a:ext>
                  </a:extLst>
                </p:cNvPr>
                <p:cNvCxnSpPr/>
                <p:nvPr/>
              </p:nvCxnSpPr>
              <p:spPr>
                <a:xfrm>
                  <a:off x="3949065" y="866631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4F8B213C-3C4B-4088-8D2E-3D5C9B781EE2}"/>
                    </a:ext>
                  </a:extLst>
                </p:cNvPr>
                <p:cNvCxnSpPr/>
                <p:nvPr/>
              </p:nvCxnSpPr>
              <p:spPr>
                <a:xfrm flipV="1">
                  <a:off x="3939638" y="901613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3" name="사각형: 둥근 모서리 4">
              <a:extLst>
                <a:ext uri="{FF2B5EF4-FFF2-40B4-BE49-F238E27FC236}">
                  <a16:creationId xmlns:a16="http://schemas.microsoft.com/office/drawing/2014/main" id="{BAD5074F-4B43-42E0-8117-DAB92E11F64F}"/>
                </a:ext>
              </a:extLst>
            </p:cNvPr>
            <p:cNvSpPr/>
            <p:nvPr/>
          </p:nvSpPr>
          <p:spPr>
            <a:xfrm>
              <a:off x="4846488" y="293337"/>
              <a:ext cx="2509972" cy="281124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ko-KR" altLang="en-US" kern="0">
                <a:solidFill>
                  <a:schemeClr val="bg1"/>
                </a:solidFill>
                <a:sym typeface="Arial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2A446D3-EB5B-431A-A22E-791F94A66521}"/>
                </a:ext>
              </a:extLst>
            </p:cNvPr>
            <p:cNvSpPr txBox="1"/>
            <p:nvPr/>
          </p:nvSpPr>
          <p:spPr>
            <a:xfrm>
              <a:off x="5205878" y="308463"/>
              <a:ext cx="1790876" cy="2616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lang="ko-KR" altLang="en-US" sz="1100" kern="0" spc="300" dirty="0">
                  <a:ln>
                    <a:solidFill>
                      <a:srgbClr val="F1ECE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Medium" pitchFamily="50" charset="-127"/>
                  <a:ea typeface="G마켓 산스 Medium" pitchFamily="50" charset="-127"/>
                  <a:cs typeface="Arial"/>
                  <a:sym typeface="Arial"/>
                </a:rPr>
                <a:t>모델링 및 성능평가</a:t>
              </a:r>
            </a:p>
          </p:txBody>
        </p:sp>
      </p:grpSp>
      <p:grpSp>
        <p:nvGrpSpPr>
          <p:cNvPr id="18435" name="Google Shape;1318;p22">
            <a:extLst>
              <a:ext uri="{FF2B5EF4-FFF2-40B4-BE49-F238E27FC236}">
                <a16:creationId xmlns:a16="http://schemas.microsoft.com/office/drawing/2014/main" id="{184C08E9-DF02-42A1-A5E0-BBADB72D6153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54063" y="5421313"/>
            <a:ext cx="2987675" cy="287337"/>
            <a:chOff x="11277065" y="4868268"/>
            <a:chExt cx="2987810" cy="288032"/>
          </a:xfrm>
        </p:grpSpPr>
        <p:sp>
          <p:nvSpPr>
            <p:cNvPr id="38" name="Google Shape;1319;p22">
              <a:extLst>
                <a:ext uri="{FF2B5EF4-FFF2-40B4-BE49-F238E27FC236}">
                  <a16:creationId xmlns:a16="http://schemas.microsoft.com/office/drawing/2014/main" id="{7E85A253-A913-4AA7-82B4-A7BEB94300AC}"/>
                </a:ext>
              </a:extLst>
            </p:cNvPr>
            <p:cNvSpPr/>
            <p:nvPr/>
          </p:nvSpPr>
          <p:spPr>
            <a:xfrm>
              <a:off x="11277065" y="4868268"/>
              <a:ext cx="107955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39" name="Google Shape;1320;p22">
              <a:extLst>
                <a:ext uri="{FF2B5EF4-FFF2-40B4-BE49-F238E27FC236}">
                  <a16:creationId xmlns:a16="http://schemas.microsoft.com/office/drawing/2014/main" id="{5F816F86-20A2-485B-8769-C896F1005ECB}"/>
                </a:ext>
              </a:extLst>
            </p:cNvPr>
            <p:cNvSpPr/>
            <p:nvPr/>
          </p:nvSpPr>
          <p:spPr>
            <a:xfrm>
              <a:off x="11429472" y="4868268"/>
              <a:ext cx="109543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40" name="Google Shape;1321;p22">
              <a:extLst>
                <a:ext uri="{FF2B5EF4-FFF2-40B4-BE49-F238E27FC236}">
                  <a16:creationId xmlns:a16="http://schemas.microsoft.com/office/drawing/2014/main" id="{706D5D8B-F97D-444C-B1CD-91A6CAB8AA6D}"/>
                </a:ext>
              </a:extLst>
            </p:cNvPr>
            <p:cNvSpPr/>
            <p:nvPr/>
          </p:nvSpPr>
          <p:spPr>
            <a:xfrm>
              <a:off x="11580292" y="4868268"/>
              <a:ext cx="107955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41" name="Google Shape;1322;p22">
              <a:extLst>
                <a:ext uri="{FF2B5EF4-FFF2-40B4-BE49-F238E27FC236}">
                  <a16:creationId xmlns:a16="http://schemas.microsoft.com/office/drawing/2014/main" id="{4CB7D7D5-FE66-4F00-BAB8-498CA7A09A23}"/>
                </a:ext>
              </a:extLst>
            </p:cNvPr>
            <p:cNvSpPr/>
            <p:nvPr/>
          </p:nvSpPr>
          <p:spPr>
            <a:xfrm>
              <a:off x="11731111" y="4868268"/>
              <a:ext cx="107955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42" name="Google Shape;1323;p22">
              <a:extLst>
                <a:ext uri="{FF2B5EF4-FFF2-40B4-BE49-F238E27FC236}">
                  <a16:creationId xmlns:a16="http://schemas.microsoft.com/office/drawing/2014/main" id="{BA01F5B8-9AA3-4C4C-9DBD-38993EFC1145}"/>
                </a:ext>
              </a:extLst>
            </p:cNvPr>
            <p:cNvSpPr/>
            <p:nvPr/>
          </p:nvSpPr>
          <p:spPr>
            <a:xfrm>
              <a:off x="11883517" y="4868268"/>
              <a:ext cx="107955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43" name="Google Shape;1324;p22">
              <a:extLst>
                <a:ext uri="{FF2B5EF4-FFF2-40B4-BE49-F238E27FC236}">
                  <a16:creationId xmlns:a16="http://schemas.microsoft.com/office/drawing/2014/main" id="{FA1418F4-49A7-4BF2-B539-69E326BCFDD3}"/>
                </a:ext>
              </a:extLst>
            </p:cNvPr>
            <p:cNvSpPr/>
            <p:nvPr/>
          </p:nvSpPr>
          <p:spPr>
            <a:xfrm>
              <a:off x="12034337" y="4868268"/>
              <a:ext cx="107955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44" name="Google Shape;1325;p22">
              <a:extLst>
                <a:ext uri="{FF2B5EF4-FFF2-40B4-BE49-F238E27FC236}">
                  <a16:creationId xmlns:a16="http://schemas.microsoft.com/office/drawing/2014/main" id="{3A178208-9F8B-4F3F-98FC-34A4FE574273}"/>
                </a:ext>
              </a:extLst>
            </p:cNvPr>
            <p:cNvSpPr/>
            <p:nvPr/>
          </p:nvSpPr>
          <p:spPr>
            <a:xfrm>
              <a:off x="12186744" y="4868268"/>
              <a:ext cx="107955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45" name="Google Shape;1326;p22">
              <a:extLst>
                <a:ext uri="{FF2B5EF4-FFF2-40B4-BE49-F238E27FC236}">
                  <a16:creationId xmlns:a16="http://schemas.microsoft.com/office/drawing/2014/main" id="{D47C5A9B-B2B0-4682-9577-3683A33ADB8F}"/>
                </a:ext>
              </a:extLst>
            </p:cNvPr>
            <p:cNvSpPr/>
            <p:nvPr/>
          </p:nvSpPr>
          <p:spPr>
            <a:xfrm>
              <a:off x="12337563" y="4868268"/>
              <a:ext cx="107955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46" name="Google Shape;1327;p22">
              <a:extLst>
                <a:ext uri="{FF2B5EF4-FFF2-40B4-BE49-F238E27FC236}">
                  <a16:creationId xmlns:a16="http://schemas.microsoft.com/office/drawing/2014/main" id="{7C5BC444-52E9-4378-8D24-A85C236069A9}"/>
                </a:ext>
              </a:extLst>
            </p:cNvPr>
            <p:cNvSpPr/>
            <p:nvPr/>
          </p:nvSpPr>
          <p:spPr>
            <a:xfrm>
              <a:off x="12489970" y="4868268"/>
              <a:ext cx="107955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47" name="Google Shape;1328;p22">
              <a:extLst>
                <a:ext uri="{FF2B5EF4-FFF2-40B4-BE49-F238E27FC236}">
                  <a16:creationId xmlns:a16="http://schemas.microsoft.com/office/drawing/2014/main" id="{5F153C16-DF50-4BCA-B3BC-DF290F4B5618}"/>
                </a:ext>
              </a:extLst>
            </p:cNvPr>
            <p:cNvSpPr/>
            <p:nvPr/>
          </p:nvSpPr>
          <p:spPr>
            <a:xfrm>
              <a:off x="12640790" y="4868268"/>
              <a:ext cx="107955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48" name="Google Shape;1329;p22">
              <a:extLst>
                <a:ext uri="{FF2B5EF4-FFF2-40B4-BE49-F238E27FC236}">
                  <a16:creationId xmlns:a16="http://schemas.microsoft.com/office/drawing/2014/main" id="{E4C7D920-A4C2-4FE4-B50C-6D1894CD9720}"/>
                </a:ext>
              </a:extLst>
            </p:cNvPr>
            <p:cNvSpPr/>
            <p:nvPr/>
          </p:nvSpPr>
          <p:spPr>
            <a:xfrm>
              <a:off x="12793197" y="4868268"/>
              <a:ext cx="107955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49" name="Google Shape;1330;p22">
              <a:extLst>
                <a:ext uri="{FF2B5EF4-FFF2-40B4-BE49-F238E27FC236}">
                  <a16:creationId xmlns:a16="http://schemas.microsoft.com/office/drawing/2014/main" id="{E6D0A801-1C4E-4E57-BD63-B34CB9D265AD}"/>
                </a:ext>
              </a:extLst>
            </p:cNvPr>
            <p:cNvSpPr/>
            <p:nvPr/>
          </p:nvSpPr>
          <p:spPr>
            <a:xfrm>
              <a:off x="12944015" y="4868268"/>
              <a:ext cx="107955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50" name="Google Shape;1331;p22">
              <a:extLst>
                <a:ext uri="{FF2B5EF4-FFF2-40B4-BE49-F238E27FC236}">
                  <a16:creationId xmlns:a16="http://schemas.microsoft.com/office/drawing/2014/main" id="{0D168757-166F-4660-8288-9F946645DEB6}"/>
                </a:ext>
              </a:extLst>
            </p:cNvPr>
            <p:cNvSpPr/>
            <p:nvPr/>
          </p:nvSpPr>
          <p:spPr>
            <a:xfrm>
              <a:off x="13096422" y="4868268"/>
              <a:ext cx="107955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51" name="Google Shape;1332;p22">
              <a:extLst>
                <a:ext uri="{FF2B5EF4-FFF2-40B4-BE49-F238E27FC236}">
                  <a16:creationId xmlns:a16="http://schemas.microsoft.com/office/drawing/2014/main" id="{ED2B0F40-7A76-43EB-9396-0169F279103D}"/>
                </a:ext>
              </a:extLst>
            </p:cNvPr>
            <p:cNvSpPr/>
            <p:nvPr/>
          </p:nvSpPr>
          <p:spPr>
            <a:xfrm>
              <a:off x="13247242" y="4868268"/>
              <a:ext cx="107955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56" name="Google Shape;1333;p22">
              <a:extLst>
                <a:ext uri="{FF2B5EF4-FFF2-40B4-BE49-F238E27FC236}">
                  <a16:creationId xmlns:a16="http://schemas.microsoft.com/office/drawing/2014/main" id="{358BD4DA-21B0-4D22-BADF-E7197A715DAC}"/>
                </a:ext>
              </a:extLst>
            </p:cNvPr>
            <p:cNvSpPr/>
            <p:nvPr/>
          </p:nvSpPr>
          <p:spPr>
            <a:xfrm>
              <a:off x="13399649" y="4868268"/>
              <a:ext cx="107955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18461" name="Google Shape;1334;p22">
              <a:extLst>
                <a:ext uri="{FF2B5EF4-FFF2-40B4-BE49-F238E27FC236}">
                  <a16:creationId xmlns:a16="http://schemas.microsoft.com/office/drawing/2014/main" id="{701C9199-7E31-4AE0-9718-2785616FD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50600" y="4868268"/>
              <a:ext cx="108000" cy="288032"/>
            </a:xfrm>
            <a:prstGeom prst="flowChartProcess">
              <a:avLst/>
            </a:prstGeom>
            <a:solidFill>
              <a:srgbClr val="BFBFBF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18462" name="Google Shape;1335;p22">
              <a:extLst>
                <a:ext uri="{FF2B5EF4-FFF2-40B4-BE49-F238E27FC236}">
                  <a16:creationId xmlns:a16="http://schemas.microsoft.com/office/drawing/2014/main" id="{E6003F1C-A4A9-4CDF-8F31-6FCF5D5C83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02169" y="4868268"/>
              <a:ext cx="108000" cy="288032"/>
            </a:xfrm>
            <a:prstGeom prst="flowChartProcess">
              <a:avLst/>
            </a:prstGeom>
            <a:solidFill>
              <a:srgbClr val="BFBFBF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18463" name="Google Shape;1336;p22">
              <a:extLst>
                <a:ext uri="{FF2B5EF4-FFF2-40B4-BE49-F238E27FC236}">
                  <a16:creationId xmlns:a16="http://schemas.microsoft.com/office/drawing/2014/main" id="{25B4275A-FA9E-4884-8489-5DFE61482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3738" y="4868268"/>
              <a:ext cx="108000" cy="288032"/>
            </a:xfrm>
            <a:prstGeom prst="flowChartProcess">
              <a:avLst/>
            </a:prstGeom>
            <a:solidFill>
              <a:srgbClr val="BFBFBF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18464" name="Google Shape;1337;p22">
              <a:extLst>
                <a:ext uri="{FF2B5EF4-FFF2-40B4-BE49-F238E27FC236}">
                  <a16:creationId xmlns:a16="http://schemas.microsoft.com/office/drawing/2014/main" id="{56E76945-F237-47F4-895E-23211C5A16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05307" y="4868268"/>
              <a:ext cx="108000" cy="288032"/>
            </a:xfrm>
            <a:prstGeom prst="flowChartProcess">
              <a:avLst/>
            </a:prstGeom>
            <a:solidFill>
              <a:srgbClr val="BFBFBF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18465" name="Google Shape;1338;p22">
              <a:extLst>
                <a:ext uri="{FF2B5EF4-FFF2-40B4-BE49-F238E27FC236}">
                  <a16:creationId xmlns:a16="http://schemas.microsoft.com/office/drawing/2014/main" id="{0DB31828-95CF-4E28-9F24-98C31A849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56875" y="4868268"/>
              <a:ext cx="108000" cy="288032"/>
            </a:xfrm>
            <a:prstGeom prst="flowChartProcess">
              <a:avLst/>
            </a:prstGeom>
            <a:solidFill>
              <a:srgbClr val="BFBFBF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</p:grpSp>
      <p:sp>
        <p:nvSpPr>
          <p:cNvPr id="83" name="Google Shape;1333;p22">
            <a:extLst>
              <a:ext uri="{FF2B5EF4-FFF2-40B4-BE49-F238E27FC236}">
                <a16:creationId xmlns:a16="http://schemas.microsoft.com/office/drawing/2014/main" id="{AA78EA1C-8D9A-4B8F-B911-2BAFF041929A}"/>
              </a:ext>
            </a:extLst>
          </p:cNvPr>
          <p:cNvSpPr/>
          <p:nvPr/>
        </p:nvSpPr>
        <p:spPr>
          <a:xfrm rot="10800000">
            <a:off x="1441450" y="5421313"/>
            <a:ext cx="28575" cy="287337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ko-KR" altLang="ko-KR" sz="2700">
              <a:solidFill>
                <a:srgbClr val="FFFFFF"/>
              </a:solidFill>
            </a:endParaRPr>
          </a:p>
        </p:txBody>
      </p:sp>
      <p:grpSp>
        <p:nvGrpSpPr>
          <p:cNvPr id="18437" name="그룹 1">
            <a:extLst>
              <a:ext uri="{FF2B5EF4-FFF2-40B4-BE49-F238E27FC236}">
                <a16:creationId xmlns:a16="http://schemas.microsoft.com/office/drawing/2014/main" id="{D3FDE3B2-49DE-401F-8EFC-779696E90555}"/>
              </a:ext>
            </a:extLst>
          </p:cNvPr>
          <p:cNvGrpSpPr>
            <a:grpSpLocks/>
          </p:cNvGrpSpPr>
          <p:nvPr/>
        </p:nvGrpSpPr>
        <p:grpSpPr bwMode="auto">
          <a:xfrm>
            <a:off x="7432675" y="1654175"/>
            <a:ext cx="2800350" cy="363538"/>
            <a:chOff x="7220206" y="1525226"/>
            <a:chExt cx="2800244" cy="364080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127B053-7D2C-4FD5-BA85-3DBCE0B562C7}"/>
                </a:ext>
              </a:extLst>
            </p:cNvPr>
            <p:cNvSpPr/>
            <p:nvPr/>
          </p:nvSpPr>
          <p:spPr>
            <a:xfrm>
              <a:off x="7316125" y="1544561"/>
              <a:ext cx="2608406" cy="3254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lang="en-US" altLang="ko-KR" b="1" kern="0" dirty="0">
                  <a:ln>
                    <a:solidFill>
                      <a:srgbClr val="FD3E3B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맑은 고딕" panose="020B0503020000020004" pitchFamily="50" charset="-127"/>
                  <a:cs typeface="Arial"/>
                  <a:sym typeface="Arial"/>
                </a:rPr>
                <a:t>Feature </a:t>
              </a:r>
              <a:r>
                <a:rPr lang="en-US" altLang="ko-KR" b="1" kern="0" dirty="0" err="1">
                  <a:ln>
                    <a:solidFill>
                      <a:srgbClr val="FD3E3B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맑은 고딕" panose="020B0503020000020004" pitchFamily="50" charset="-127"/>
                  <a:cs typeface="Arial"/>
                  <a:sym typeface="Arial"/>
                </a:rPr>
                <a:t>Importances</a:t>
              </a:r>
              <a:r>
                <a:rPr lang="en-US" altLang="ko-KR" b="1" kern="0" dirty="0">
                  <a:ln>
                    <a:solidFill>
                      <a:srgbClr val="FD3E3B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맑은 고딕" panose="020B0503020000020004" pitchFamily="50" charset="-127"/>
                  <a:cs typeface="Arial"/>
                  <a:sym typeface="Arial"/>
                </a:rPr>
                <a:t> Top 20</a:t>
              </a:r>
            </a:p>
          </p:txBody>
        </p:sp>
        <p:sp>
          <p:nvSpPr>
            <p:cNvPr id="85" name="모서리가 둥근 직사각형 84">
              <a:extLst>
                <a:ext uri="{FF2B5EF4-FFF2-40B4-BE49-F238E27FC236}">
                  <a16:creationId xmlns:a16="http://schemas.microsoft.com/office/drawing/2014/main" id="{2072FE86-7369-4B02-9E92-D367580544BA}"/>
                </a:ext>
              </a:extLst>
            </p:cNvPr>
            <p:cNvSpPr/>
            <p:nvPr/>
          </p:nvSpPr>
          <p:spPr>
            <a:xfrm>
              <a:off x="7220206" y="1525226"/>
              <a:ext cx="2800244" cy="364080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ko-KR" altLang="en-US" kern="0">
                <a:solidFill>
                  <a:schemeClr val="accent1"/>
                </a:solidFill>
                <a:sym typeface="Arial"/>
              </a:endParaRPr>
            </a:p>
          </p:txBody>
        </p:sp>
      </p:grpSp>
      <p:sp>
        <p:nvSpPr>
          <p:cNvPr id="86" name="Google Shape;1317;p22">
            <a:extLst>
              <a:ext uri="{FF2B5EF4-FFF2-40B4-BE49-F238E27FC236}">
                <a16:creationId xmlns:a16="http://schemas.microsoft.com/office/drawing/2014/main" id="{5557C338-6639-4BA5-90F1-B33FECB0C24F}"/>
              </a:ext>
            </a:extLst>
          </p:cNvPr>
          <p:cNvSpPr txBox="1"/>
          <p:nvPr/>
        </p:nvSpPr>
        <p:spPr>
          <a:xfrm flipH="1">
            <a:off x="577375" y="1578822"/>
            <a:ext cx="3081659" cy="707846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 anchor="ctr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2000" kern="0" dirty="0" err="1">
                <a:solidFill>
                  <a:srgbClr val="3F3F3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하이퍼</a:t>
            </a:r>
            <a:r>
              <a:rPr lang="ko-KR" altLang="en-US" sz="2000" kern="0" dirty="0">
                <a:solidFill>
                  <a:srgbClr val="3F3F3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 파라미터 조정 후</a:t>
            </a:r>
            <a:endParaRPr lang="en-US" altLang="ko-KR" sz="2000" kern="0" dirty="0">
              <a:solidFill>
                <a:srgbClr val="3F3F3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Arial"/>
              <a:sym typeface="Arial"/>
            </a:endParaRP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20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  <a:cs typeface="Arial"/>
                <a:sym typeface="Arial"/>
              </a:rPr>
              <a:t>Randomforest</a:t>
            </a:r>
            <a:r>
              <a:rPr lang="ko-KR" altLang="en-US" sz="2000" kern="0" dirty="0">
                <a:solidFill>
                  <a:srgbClr val="3F3F3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 결과</a:t>
            </a:r>
            <a:endParaRPr sz="2000" kern="0" dirty="0">
              <a:solidFill>
                <a:srgbClr val="3F3F3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Arial"/>
              <a:sym typeface="Arial"/>
            </a:endParaRPr>
          </a:p>
        </p:txBody>
      </p:sp>
      <p:pic>
        <p:nvPicPr>
          <p:cNvPr id="18440" name="그림 5">
            <a:extLst>
              <a:ext uri="{FF2B5EF4-FFF2-40B4-BE49-F238E27FC236}">
                <a16:creationId xmlns:a16="http://schemas.microsoft.com/office/drawing/2014/main" id="{D9A5D085-61C9-4EFC-9530-B37DEC87C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" r="-2"/>
          <a:stretch>
            <a:fillRect/>
          </a:stretch>
        </p:blipFill>
        <p:spPr bwMode="auto">
          <a:xfrm>
            <a:off x="3848100" y="2265363"/>
            <a:ext cx="7920038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1" name="TextBox 51">
            <a:extLst>
              <a:ext uri="{FF2B5EF4-FFF2-40B4-BE49-F238E27FC236}">
                <a16:creationId xmlns:a16="http://schemas.microsoft.com/office/drawing/2014/main" id="{7F37E80B-66F7-4616-AC8D-180DA6AF90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0125" y="2244725"/>
            <a:ext cx="13906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eaLnBrk="1" hangingPunct="1">
              <a:buFont typeface="Arial" panose="020B0604020202020204" pitchFamily="34" charset="0"/>
              <a:defRPr kumimoji="1" sz="120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LID4096" altLang="en-US" dirty="0"/>
              <a:t>수행</a:t>
            </a:r>
            <a:r>
              <a:rPr lang="ko-KR" altLang="en-US"/>
              <a:t> 시간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20.5s</a:t>
            </a:r>
            <a:endParaRPr lang="LID4096" altLang="en-US" dirty="0"/>
          </a:p>
        </p:txBody>
      </p:sp>
      <p:sp>
        <p:nvSpPr>
          <p:cNvPr id="53" name="Google Shape;1339;p22">
            <a:extLst>
              <a:ext uri="{FF2B5EF4-FFF2-40B4-BE49-F238E27FC236}">
                <a16:creationId xmlns:a16="http://schemas.microsoft.com/office/drawing/2014/main" id="{A845E026-66D1-48E0-99B5-30A210417A1B}"/>
              </a:ext>
            </a:extLst>
          </p:cNvPr>
          <p:cNvSpPr txBox="1"/>
          <p:nvPr/>
        </p:nvSpPr>
        <p:spPr>
          <a:xfrm flipH="1">
            <a:off x="1879669" y="4652963"/>
            <a:ext cx="1838325" cy="768350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4400" b="1" kern="0" dirty="0">
                <a:solidFill>
                  <a:schemeClr val="accent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76.</a:t>
            </a:r>
            <a:r>
              <a:rPr lang="en-US" altLang="ko-KR" sz="4400" b="1" kern="0" dirty="0">
                <a:solidFill>
                  <a:schemeClr val="accent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8</a:t>
            </a:r>
            <a:r>
              <a:rPr lang="en-US" sz="1800" b="1" kern="0" dirty="0">
                <a:solidFill>
                  <a:schemeClr val="accent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%</a:t>
            </a:r>
            <a:endParaRPr sz="1800" b="1" kern="0" dirty="0">
              <a:solidFill>
                <a:schemeClr val="accent3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Arial"/>
              <a:sym typeface="Arial"/>
            </a:endParaRPr>
          </a:p>
        </p:txBody>
      </p:sp>
      <p:sp>
        <p:nvSpPr>
          <p:cNvPr id="18443" name="Google Shape;1317;p22">
            <a:extLst>
              <a:ext uri="{FF2B5EF4-FFF2-40B4-BE49-F238E27FC236}">
                <a16:creationId xmlns:a16="http://schemas.microsoft.com/office/drawing/2014/main" id="{EBDB8CD2-C253-42A1-8CAF-B3FABA43F46E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55694" y="4702175"/>
            <a:ext cx="12414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ko-KR" sz="1600" b="1">
                <a:solidFill>
                  <a:srgbClr val="3F3F3F"/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Train-Test</a:t>
            </a:r>
          </a:p>
          <a:p>
            <a:pPr algn="r" eaLnBrk="1" hangingPunct="1"/>
            <a:r>
              <a:rPr lang="ko-KR" altLang="en-US" sz="1600" b="1">
                <a:solidFill>
                  <a:srgbClr val="3F3F3F"/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정확도</a:t>
            </a:r>
            <a:endParaRPr lang="ko-KR" altLang="ko-KR" sz="1600" b="1">
              <a:solidFill>
                <a:srgbClr val="3F3F3F"/>
              </a:solidFill>
              <a:latin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그림 3">
            <a:extLst>
              <a:ext uri="{FF2B5EF4-FFF2-40B4-BE49-F238E27FC236}">
                <a16:creationId xmlns:a16="http://schemas.microsoft.com/office/drawing/2014/main" id="{D28588D3-0DBC-40B1-96D2-FCE8F582C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450" y="2268538"/>
            <a:ext cx="8150225" cy="449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483" name="그룹 22">
            <a:extLst>
              <a:ext uri="{FF2B5EF4-FFF2-40B4-BE49-F238E27FC236}">
                <a16:creationId xmlns:a16="http://schemas.microsoft.com/office/drawing/2014/main" id="{CBF333B1-C2A3-4B2C-98F9-319D5D6C7341}"/>
              </a:ext>
            </a:extLst>
          </p:cNvPr>
          <p:cNvGrpSpPr>
            <a:grpSpLocks/>
          </p:cNvGrpSpPr>
          <p:nvPr/>
        </p:nvGrpSpPr>
        <p:grpSpPr bwMode="auto">
          <a:xfrm>
            <a:off x="3375025" y="293688"/>
            <a:ext cx="5457825" cy="871537"/>
            <a:chOff x="3374796" y="293337"/>
            <a:chExt cx="5458119" cy="87196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53A0A63-5F08-4B40-B88D-190B80E685AB}"/>
                </a:ext>
              </a:extLst>
            </p:cNvPr>
            <p:cNvSpPr txBox="1"/>
            <p:nvPr/>
          </p:nvSpPr>
          <p:spPr>
            <a:xfrm>
              <a:off x="4484553" y="703645"/>
              <a:ext cx="3478837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lang="ko-KR" altLang="en-US" sz="2000" kern="0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  <a:cs typeface="Arial"/>
                  <a:sym typeface="Arial"/>
                </a:rPr>
                <a:t>종사상 지위 </a:t>
              </a:r>
              <a:r>
                <a:rPr lang="en-US" altLang="ko-KR" sz="2000" kern="0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  <a:cs typeface="Arial"/>
                  <a:sym typeface="Arial"/>
                </a:rPr>
                <a:t>: </a:t>
              </a:r>
              <a:r>
                <a:rPr lang="en-US" altLang="ko-KR" sz="2000" kern="0" spc="3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  <a:cs typeface="Arial"/>
                  <a:sym typeface="Arial"/>
                </a:rPr>
                <a:t>XGBoost</a:t>
              </a:r>
              <a:endParaRPr lang="ko-KR" altLang="en-US" sz="2000" kern="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  <a:cs typeface="Arial"/>
                <a:sym typeface="Arial"/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26B73852-B048-4EF9-9359-0FE45B9BD83B}"/>
                </a:ext>
              </a:extLst>
            </p:cNvPr>
            <p:cNvCxnSpPr/>
            <p:nvPr/>
          </p:nvCxnSpPr>
          <p:spPr>
            <a:xfrm>
              <a:off x="3393847" y="641169"/>
              <a:ext cx="5439068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6ABB9B90-62AF-4921-9C22-0DCFF639D378}"/>
                </a:ext>
              </a:extLst>
            </p:cNvPr>
            <p:cNvCxnSpPr/>
            <p:nvPr/>
          </p:nvCxnSpPr>
          <p:spPr>
            <a:xfrm>
              <a:off x="3374796" y="1165299"/>
              <a:ext cx="5458119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BA2D166B-9EFC-4135-B261-013CBEA31863}"/>
                </a:ext>
              </a:extLst>
            </p:cNvPr>
            <p:cNvGrpSpPr/>
            <p:nvPr/>
          </p:nvGrpSpPr>
          <p:grpSpPr>
            <a:xfrm>
              <a:off x="3823991" y="819432"/>
              <a:ext cx="166028" cy="157173"/>
              <a:chOff x="3937115" y="819432"/>
              <a:chExt cx="166028" cy="157173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69" name="모서리가 둥근 직사각형 124">
                <a:extLst>
                  <a:ext uri="{FF2B5EF4-FFF2-40B4-BE49-F238E27FC236}">
                    <a16:creationId xmlns:a16="http://schemas.microsoft.com/office/drawing/2014/main" id="{A06DF386-46B3-42DD-B848-16590CBCFF1B}"/>
                  </a:ext>
                </a:extLst>
              </p:cNvPr>
              <p:cNvSpPr/>
              <p:nvPr/>
            </p:nvSpPr>
            <p:spPr>
              <a:xfrm>
                <a:off x="3937115" y="819432"/>
                <a:ext cx="166028" cy="157173"/>
              </a:xfrm>
              <a:prstGeom prst="roundRect">
                <a:avLst>
                  <a:gd name="adj" fmla="val 355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lang="ko-KR" altLang="en-US" kern="0">
                  <a:sym typeface="Arial"/>
                </a:endParaRPr>
              </a:p>
            </p:txBody>
          </p: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E4A2C8E6-9A7F-400E-AFE7-DC16552D5897}"/>
                  </a:ext>
                </a:extLst>
              </p:cNvPr>
              <p:cNvGrpSpPr/>
              <p:nvPr/>
            </p:nvGrpSpPr>
            <p:grpSpPr>
              <a:xfrm>
                <a:off x="3988795" y="858620"/>
                <a:ext cx="53242" cy="78797"/>
                <a:chOff x="3939638" y="866631"/>
                <a:chExt cx="53242" cy="78797"/>
              </a:xfrm>
              <a:grpFill/>
            </p:grpSpPr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A58E4D81-F6DE-4F99-9403-655197E462CD}"/>
                    </a:ext>
                  </a:extLst>
                </p:cNvPr>
                <p:cNvCxnSpPr/>
                <p:nvPr/>
              </p:nvCxnSpPr>
              <p:spPr>
                <a:xfrm>
                  <a:off x="3949065" y="866631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E8584A65-B868-4714-9156-F8C3D41F701E}"/>
                    </a:ext>
                  </a:extLst>
                </p:cNvPr>
                <p:cNvCxnSpPr/>
                <p:nvPr/>
              </p:nvCxnSpPr>
              <p:spPr>
                <a:xfrm flipV="1">
                  <a:off x="3939638" y="901613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3" name="사각형: 둥근 모서리 4">
              <a:extLst>
                <a:ext uri="{FF2B5EF4-FFF2-40B4-BE49-F238E27FC236}">
                  <a16:creationId xmlns:a16="http://schemas.microsoft.com/office/drawing/2014/main" id="{8E54D3CD-26D6-401A-BA3E-081B631B1B0A}"/>
                </a:ext>
              </a:extLst>
            </p:cNvPr>
            <p:cNvSpPr/>
            <p:nvPr/>
          </p:nvSpPr>
          <p:spPr>
            <a:xfrm>
              <a:off x="4846488" y="293337"/>
              <a:ext cx="2509972" cy="281124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ko-KR" altLang="en-US" kern="0">
                <a:solidFill>
                  <a:schemeClr val="bg1"/>
                </a:solidFill>
                <a:sym typeface="Arial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2EFBB57-170E-40E8-9AAE-C8B2DF60FFBB}"/>
                </a:ext>
              </a:extLst>
            </p:cNvPr>
            <p:cNvSpPr txBox="1"/>
            <p:nvPr/>
          </p:nvSpPr>
          <p:spPr>
            <a:xfrm>
              <a:off x="5205878" y="308463"/>
              <a:ext cx="1790876" cy="2616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lang="ko-KR" altLang="en-US" sz="1100" kern="0" spc="300" dirty="0">
                  <a:ln>
                    <a:solidFill>
                      <a:srgbClr val="F1ECE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Medium" pitchFamily="50" charset="-127"/>
                  <a:ea typeface="G마켓 산스 Medium" pitchFamily="50" charset="-127"/>
                  <a:cs typeface="Arial"/>
                  <a:sym typeface="Arial"/>
                </a:rPr>
                <a:t>모델링 및 성능평가</a:t>
              </a:r>
            </a:p>
          </p:txBody>
        </p:sp>
      </p:grpSp>
      <p:sp>
        <p:nvSpPr>
          <p:cNvPr id="38" name="Google Shape;1319;p22">
            <a:extLst>
              <a:ext uri="{FF2B5EF4-FFF2-40B4-BE49-F238E27FC236}">
                <a16:creationId xmlns:a16="http://schemas.microsoft.com/office/drawing/2014/main" id="{63EC8B6A-6930-4DD2-B7F3-D6461668A830}"/>
              </a:ext>
            </a:extLst>
          </p:cNvPr>
          <p:cNvSpPr/>
          <p:nvPr/>
        </p:nvSpPr>
        <p:spPr bwMode="auto">
          <a:xfrm rot="10800000">
            <a:off x="3633788" y="5421313"/>
            <a:ext cx="107950" cy="287337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ko-KR" altLang="ko-KR" sz="2700">
              <a:solidFill>
                <a:srgbClr val="FFFFFF"/>
              </a:solidFill>
            </a:endParaRPr>
          </a:p>
        </p:txBody>
      </p:sp>
      <p:sp>
        <p:nvSpPr>
          <p:cNvPr id="39" name="Google Shape;1320;p22">
            <a:extLst>
              <a:ext uri="{FF2B5EF4-FFF2-40B4-BE49-F238E27FC236}">
                <a16:creationId xmlns:a16="http://schemas.microsoft.com/office/drawing/2014/main" id="{1AD9EBDF-7F18-4F58-8CDE-9F245A9D1068}"/>
              </a:ext>
            </a:extLst>
          </p:cNvPr>
          <p:cNvSpPr/>
          <p:nvPr/>
        </p:nvSpPr>
        <p:spPr bwMode="auto">
          <a:xfrm rot="10800000">
            <a:off x="3479800" y="5421313"/>
            <a:ext cx="109538" cy="287337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ko-KR" altLang="ko-KR" sz="2700">
              <a:solidFill>
                <a:srgbClr val="FFFFFF"/>
              </a:solidFill>
            </a:endParaRPr>
          </a:p>
        </p:txBody>
      </p:sp>
      <p:sp>
        <p:nvSpPr>
          <p:cNvPr id="40" name="Google Shape;1321;p22">
            <a:extLst>
              <a:ext uri="{FF2B5EF4-FFF2-40B4-BE49-F238E27FC236}">
                <a16:creationId xmlns:a16="http://schemas.microsoft.com/office/drawing/2014/main" id="{47BD5B50-083F-4E42-BFBD-A5EB2DC8C313}"/>
              </a:ext>
            </a:extLst>
          </p:cNvPr>
          <p:cNvSpPr/>
          <p:nvPr/>
        </p:nvSpPr>
        <p:spPr bwMode="auto">
          <a:xfrm rot="10800000">
            <a:off x="3330575" y="5421313"/>
            <a:ext cx="107950" cy="287337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ko-KR" altLang="ko-KR" sz="2700">
              <a:solidFill>
                <a:srgbClr val="FFFFFF"/>
              </a:solidFill>
            </a:endParaRPr>
          </a:p>
        </p:txBody>
      </p:sp>
      <p:sp>
        <p:nvSpPr>
          <p:cNvPr id="41" name="Google Shape;1322;p22">
            <a:extLst>
              <a:ext uri="{FF2B5EF4-FFF2-40B4-BE49-F238E27FC236}">
                <a16:creationId xmlns:a16="http://schemas.microsoft.com/office/drawing/2014/main" id="{C76D8486-AE3A-49B0-8067-068414F19ACD}"/>
              </a:ext>
            </a:extLst>
          </p:cNvPr>
          <p:cNvSpPr/>
          <p:nvPr/>
        </p:nvSpPr>
        <p:spPr bwMode="auto">
          <a:xfrm rot="10800000">
            <a:off x="3179762" y="5421313"/>
            <a:ext cx="107950" cy="287337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ko-KR" altLang="ko-KR" sz="2700">
              <a:solidFill>
                <a:srgbClr val="FFFFFF"/>
              </a:solidFill>
            </a:endParaRPr>
          </a:p>
        </p:txBody>
      </p:sp>
      <p:sp>
        <p:nvSpPr>
          <p:cNvPr id="42" name="Google Shape;1323;p22">
            <a:extLst>
              <a:ext uri="{FF2B5EF4-FFF2-40B4-BE49-F238E27FC236}">
                <a16:creationId xmlns:a16="http://schemas.microsoft.com/office/drawing/2014/main" id="{A6002EE3-2664-4B41-9542-22928A9FEEC0}"/>
              </a:ext>
            </a:extLst>
          </p:cNvPr>
          <p:cNvSpPr/>
          <p:nvPr/>
        </p:nvSpPr>
        <p:spPr bwMode="auto">
          <a:xfrm rot="10800000">
            <a:off x="3027363" y="5421313"/>
            <a:ext cx="107950" cy="287337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ko-KR" altLang="ko-KR" sz="2700">
              <a:solidFill>
                <a:srgbClr val="FFFFFF"/>
              </a:solidFill>
            </a:endParaRPr>
          </a:p>
        </p:txBody>
      </p:sp>
      <p:sp>
        <p:nvSpPr>
          <p:cNvPr id="43" name="Google Shape;1324;p22">
            <a:extLst>
              <a:ext uri="{FF2B5EF4-FFF2-40B4-BE49-F238E27FC236}">
                <a16:creationId xmlns:a16="http://schemas.microsoft.com/office/drawing/2014/main" id="{856FF8B8-C8DB-4380-AE71-FF1F56A94F1E}"/>
              </a:ext>
            </a:extLst>
          </p:cNvPr>
          <p:cNvSpPr/>
          <p:nvPr/>
        </p:nvSpPr>
        <p:spPr bwMode="auto">
          <a:xfrm rot="10800000">
            <a:off x="2876550" y="5421313"/>
            <a:ext cx="107950" cy="287337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ko-KR" altLang="ko-KR" sz="2700">
              <a:solidFill>
                <a:srgbClr val="FFFFFF"/>
              </a:solidFill>
            </a:endParaRPr>
          </a:p>
        </p:txBody>
      </p:sp>
      <p:sp>
        <p:nvSpPr>
          <p:cNvPr id="44" name="Google Shape;1325;p22">
            <a:extLst>
              <a:ext uri="{FF2B5EF4-FFF2-40B4-BE49-F238E27FC236}">
                <a16:creationId xmlns:a16="http://schemas.microsoft.com/office/drawing/2014/main" id="{494C477A-6AB8-4A5C-9DC0-7A48CA96C7B8}"/>
              </a:ext>
            </a:extLst>
          </p:cNvPr>
          <p:cNvSpPr/>
          <p:nvPr/>
        </p:nvSpPr>
        <p:spPr bwMode="auto">
          <a:xfrm rot="10800000">
            <a:off x="2724150" y="5421313"/>
            <a:ext cx="107950" cy="287337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ko-KR" altLang="ko-KR" sz="2700">
              <a:solidFill>
                <a:srgbClr val="FFFFFF"/>
              </a:solidFill>
            </a:endParaRPr>
          </a:p>
        </p:txBody>
      </p:sp>
      <p:sp>
        <p:nvSpPr>
          <p:cNvPr id="45" name="Google Shape;1326;p22">
            <a:extLst>
              <a:ext uri="{FF2B5EF4-FFF2-40B4-BE49-F238E27FC236}">
                <a16:creationId xmlns:a16="http://schemas.microsoft.com/office/drawing/2014/main" id="{03A482BB-D9ED-41D8-9081-D5C695822EA5}"/>
              </a:ext>
            </a:extLst>
          </p:cNvPr>
          <p:cNvSpPr/>
          <p:nvPr/>
        </p:nvSpPr>
        <p:spPr bwMode="auto">
          <a:xfrm rot="10800000">
            <a:off x="2573338" y="5421313"/>
            <a:ext cx="107950" cy="287337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ko-KR" altLang="ko-KR" sz="2700">
              <a:solidFill>
                <a:srgbClr val="FFFFFF"/>
              </a:solidFill>
            </a:endParaRPr>
          </a:p>
        </p:txBody>
      </p:sp>
      <p:sp>
        <p:nvSpPr>
          <p:cNvPr id="46" name="Google Shape;1327;p22">
            <a:extLst>
              <a:ext uri="{FF2B5EF4-FFF2-40B4-BE49-F238E27FC236}">
                <a16:creationId xmlns:a16="http://schemas.microsoft.com/office/drawing/2014/main" id="{DE3AA9B9-EFB6-4577-A809-6122F51CE8B2}"/>
              </a:ext>
            </a:extLst>
          </p:cNvPr>
          <p:cNvSpPr/>
          <p:nvPr/>
        </p:nvSpPr>
        <p:spPr bwMode="auto">
          <a:xfrm rot="10800000">
            <a:off x="2420938" y="5421313"/>
            <a:ext cx="107950" cy="287337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ko-KR" altLang="ko-KR" sz="2700">
              <a:solidFill>
                <a:srgbClr val="FFFFFF"/>
              </a:solidFill>
            </a:endParaRPr>
          </a:p>
        </p:txBody>
      </p:sp>
      <p:sp>
        <p:nvSpPr>
          <p:cNvPr id="47" name="Google Shape;1328;p22">
            <a:extLst>
              <a:ext uri="{FF2B5EF4-FFF2-40B4-BE49-F238E27FC236}">
                <a16:creationId xmlns:a16="http://schemas.microsoft.com/office/drawing/2014/main" id="{624538E1-E496-4D9E-A913-79970FBDE30D}"/>
              </a:ext>
            </a:extLst>
          </p:cNvPr>
          <p:cNvSpPr/>
          <p:nvPr/>
        </p:nvSpPr>
        <p:spPr bwMode="auto">
          <a:xfrm rot="10800000">
            <a:off x="2270124" y="5421313"/>
            <a:ext cx="107950" cy="287337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ko-KR" altLang="ko-KR" sz="2700">
              <a:solidFill>
                <a:srgbClr val="FFFFFF"/>
              </a:solidFill>
            </a:endParaRPr>
          </a:p>
        </p:txBody>
      </p:sp>
      <p:sp>
        <p:nvSpPr>
          <p:cNvPr id="48" name="Google Shape;1329;p22">
            <a:extLst>
              <a:ext uri="{FF2B5EF4-FFF2-40B4-BE49-F238E27FC236}">
                <a16:creationId xmlns:a16="http://schemas.microsoft.com/office/drawing/2014/main" id="{F1C6C368-DE99-4A15-806E-123D60ED6F92}"/>
              </a:ext>
            </a:extLst>
          </p:cNvPr>
          <p:cNvSpPr/>
          <p:nvPr/>
        </p:nvSpPr>
        <p:spPr bwMode="auto">
          <a:xfrm rot="10800000">
            <a:off x="2117724" y="5421313"/>
            <a:ext cx="107950" cy="287337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ko-KR" altLang="ko-KR" sz="2700">
              <a:solidFill>
                <a:srgbClr val="FFFFFF"/>
              </a:solidFill>
            </a:endParaRPr>
          </a:p>
        </p:txBody>
      </p:sp>
      <p:sp>
        <p:nvSpPr>
          <p:cNvPr id="49" name="Google Shape;1330;p22">
            <a:extLst>
              <a:ext uri="{FF2B5EF4-FFF2-40B4-BE49-F238E27FC236}">
                <a16:creationId xmlns:a16="http://schemas.microsoft.com/office/drawing/2014/main" id="{F9897313-25B3-4065-8F6D-7095160198A8}"/>
              </a:ext>
            </a:extLst>
          </p:cNvPr>
          <p:cNvSpPr/>
          <p:nvPr/>
        </p:nvSpPr>
        <p:spPr bwMode="auto">
          <a:xfrm rot="10800000">
            <a:off x="1966913" y="5421313"/>
            <a:ext cx="107950" cy="287337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ko-KR" altLang="ko-KR" sz="2700">
              <a:solidFill>
                <a:srgbClr val="FFFFFF"/>
              </a:solidFill>
            </a:endParaRPr>
          </a:p>
        </p:txBody>
      </p:sp>
      <p:sp>
        <p:nvSpPr>
          <p:cNvPr id="50" name="Google Shape;1331;p22">
            <a:extLst>
              <a:ext uri="{FF2B5EF4-FFF2-40B4-BE49-F238E27FC236}">
                <a16:creationId xmlns:a16="http://schemas.microsoft.com/office/drawing/2014/main" id="{EB2546C6-05E2-4734-BF34-A67C714EB057}"/>
              </a:ext>
            </a:extLst>
          </p:cNvPr>
          <p:cNvSpPr/>
          <p:nvPr/>
        </p:nvSpPr>
        <p:spPr bwMode="auto">
          <a:xfrm rot="10800000">
            <a:off x="1814513" y="5421313"/>
            <a:ext cx="107950" cy="287337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ko-KR" altLang="ko-KR" sz="2700">
              <a:solidFill>
                <a:srgbClr val="FFFFFF"/>
              </a:solidFill>
            </a:endParaRPr>
          </a:p>
        </p:txBody>
      </p:sp>
      <p:sp>
        <p:nvSpPr>
          <p:cNvPr id="51" name="Google Shape;1332;p22">
            <a:extLst>
              <a:ext uri="{FF2B5EF4-FFF2-40B4-BE49-F238E27FC236}">
                <a16:creationId xmlns:a16="http://schemas.microsoft.com/office/drawing/2014/main" id="{36ABEF09-C9E2-4903-956F-51BB34668721}"/>
              </a:ext>
            </a:extLst>
          </p:cNvPr>
          <p:cNvSpPr/>
          <p:nvPr/>
        </p:nvSpPr>
        <p:spPr bwMode="auto">
          <a:xfrm rot="10800000">
            <a:off x="1663700" y="5421313"/>
            <a:ext cx="107950" cy="287337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ko-KR" altLang="ko-KR" sz="2700">
              <a:solidFill>
                <a:srgbClr val="FFFFFF"/>
              </a:solidFill>
            </a:endParaRPr>
          </a:p>
        </p:txBody>
      </p:sp>
      <p:sp>
        <p:nvSpPr>
          <p:cNvPr id="56" name="Google Shape;1333;p22">
            <a:extLst>
              <a:ext uri="{FF2B5EF4-FFF2-40B4-BE49-F238E27FC236}">
                <a16:creationId xmlns:a16="http://schemas.microsoft.com/office/drawing/2014/main" id="{27B9C3E8-8F2D-4247-9C61-B60DD88F0645}"/>
              </a:ext>
            </a:extLst>
          </p:cNvPr>
          <p:cNvSpPr/>
          <p:nvPr/>
        </p:nvSpPr>
        <p:spPr bwMode="auto">
          <a:xfrm rot="10800000">
            <a:off x="1511300" y="5421313"/>
            <a:ext cx="107950" cy="287337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ko-KR" altLang="ko-KR" sz="2700">
              <a:solidFill>
                <a:srgbClr val="FFFFFF"/>
              </a:solidFill>
            </a:endParaRPr>
          </a:p>
        </p:txBody>
      </p:sp>
      <p:sp>
        <p:nvSpPr>
          <p:cNvPr id="20509" name="Google Shape;1334;p22">
            <a:extLst>
              <a:ext uri="{FF2B5EF4-FFF2-40B4-BE49-F238E27FC236}">
                <a16:creationId xmlns:a16="http://schemas.microsoft.com/office/drawing/2014/main" id="{2190199E-7353-4E0F-9EF7-34242DB40C4B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360311" y="5421313"/>
            <a:ext cx="107995" cy="287337"/>
          </a:xfrm>
          <a:prstGeom prst="flowChartProcess">
            <a:avLst/>
          </a:prstGeom>
          <a:solidFill>
            <a:srgbClr val="BFBFBF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ko-KR" altLang="ko-KR" sz="2700">
              <a:solidFill>
                <a:srgbClr val="FFFFFF"/>
              </a:solidFill>
            </a:endParaRPr>
          </a:p>
        </p:txBody>
      </p:sp>
      <p:sp>
        <p:nvSpPr>
          <p:cNvPr id="20510" name="Google Shape;1335;p22">
            <a:extLst>
              <a:ext uri="{FF2B5EF4-FFF2-40B4-BE49-F238E27FC236}">
                <a16:creationId xmlns:a16="http://schemas.microsoft.com/office/drawing/2014/main" id="{22EFACEE-C415-40DB-8CA3-63ACAE6819F0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208748" y="5421313"/>
            <a:ext cx="107995" cy="287337"/>
          </a:xfrm>
          <a:prstGeom prst="flowChartProcess">
            <a:avLst/>
          </a:prstGeom>
          <a:solidFill>
            <a:srgbClr val="BFBFBF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ko-KR" altLang="ko-KR" sz="2700">
              <a:solidFill>
                <a:srgbClr val="FFFFFF"/>
              </a:solidFill>
            </a:endParaRPr>
          </a:p>
        </p:txBody>
      </p:sp>
      <p:sp>
        <p:nvSpPr>
          <p:cNvPr id="20511" name="Google Shape;1336;p22">
            <a:extLst>
              <a:ext uri="{FF2B5EF4-FFF2-40B4-BE49-F238E27FC236}">
                <a16:creationId xmlns:a16="http://schemas.microsoft.com/office/drawing/2014/main" id="{0E3786A6-C22E-43FC-BCE2-DD75379DB03D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057186" y="5421313"/>
            <a:ext cx="107995" cy="287337"/>
          </a:xfrm>
          <a:prstGeom prst="flowChartProcess">
            <a:avLst/>
          </a:prstGeom>
          <a:solidFill>
            <a:srgbClr val="BFBFBF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ko-KR" altLang="ko-KR" sz="2700">
              <a:solidFill>
                <a:srgbClr val="FFFFFF"/>
              </a:solidFill>
            </a:endParaRPr>
          </a:p>
        </p:txBody>
      </p:sp>
      <p:sp>
        <p:nvSpPr>
          <p:cNvPr id="20512" name="Google Shape;1337;p22">
            <a:extLst>
              <a:ext uri="{FF2B5EF4-FFF2-40B4-BE49-F238E27FC236}">
                <a16:creationId xmlns:a16="http://schemas.microsoft.com/office/drawing/2014/main" id="{6C7D1C93-5348-4CB1-806C-E97A4A1540B0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905624" y="5421313"/>
            <a:ext cx="107995" cy="287337"/>
          </a:xfrm>
          <a:prstGeom prst="flowChartProcess">
            <a:avLst/>
          </a:prstGeom>
          <a:solidFill>
            <a:srgbClr val="BFBFBF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ko-KR" altLang="ko-KR" sz="2700">
              <a:solidFill>
                <a:srgbClr val="FFFFFF"/>
              </a:solidFill>
            </a:endParaRPr>
          </a:p>
        </p:txBody>
      </p:sp>
      <p:sp>
        <p:nvSpPr>
          <p:cNvPr id="20513" name="Google Shape;1338;p22">
            <a:extLst>
              <a:ext uri="{FF2B5EF4-FFF2-40B4-BE49-F238E27FC236}">
                <a16:creationId xmlns:a16="http://schemas.microsoft.com/office/drawing/2014/main" id="{6CE32F6E-5BEE-4DCA-B930-B19DB62E360E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754063" y="5421313"/>
            <a:ext cx="107995" cy="287337"/>
          </a:xfrm>
          <a:prstGeom prst="flowChartProcess">
            <a:avLst/>
          </a:prstGeom>
          <a:solidFill>
            <a:srgbClr val="BFBFBF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ko-KR" altLang="ko-KR" sz="2700">
              <a:solidFill>
                <a:srgbClr val="FFFFFF"/>
              </a:solidFill>
            </a:endParaRPr>
          </a:p>
        </p:txBody>
      </p:sp>
      <p:sp>
        <p:nvSpPr>
          <p:cNvPr id="83" name="Google Shape;1333;p22">
            <a:extLst>
              <a:ext uri="{FF2B5EF4-FFF2-40B4-BE49-F238E27FC236}">
                <a16:creationId xmlns:a16="http://schemas.microsoft.com/office/drawing/2014/main" id="{D98A6F62-A234-4F6D-8E3D-F45BAFE04FEA}"/>
              </a:ext>
            </a:extLst>
          </p:cNvPr>
          <p:cNvSpPr/>
          <p:nvPr/>
        </p:nvSpPr>
        <p:spPr>
          <a:xfrm rot="10800000">
            <a:off x="1428750" y="5421313"/>
            <a:ext cx="36513" cy="287337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ko-KR" altLang="ko-KR" sz="2700">
              <a:solidFill>
                <a:srgbClr val="FFFFFF"/>
              </a:solidFill>
            </a:endParaRPr>
          </a:p>
        </p:txBody>
      </p:sp>
      <p:sp>
        <p:nvSpPr>
          <p:cNvPr id="86" name="Google Shape;1317;p22">
            <a:extLst>
              <a:ext uri="{FF2B5EF4-FFF2-40B4-BE49-F238E27FC236}">
                <a16:creationId xmlns:a16="http://schemas.microsoft.com/office/drawing/2014/main" id="{7499567F-6082-4BB0-A0AA-F88C88E5A966}"/>
              </a:ext>
            </a:extLst>
          </p:cNvPr>
          <p:cNvSpPr txBox="1"/>
          <p:nvPr/>
        </p:nvSpPr>
        <p:spPr>
          <a:xfrm flipH="1">
            <a:off x="577375" y="1578822"/>
            <a:ext cx="3081659" cy="707846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 anchor="ctr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2000" kern="0" dirty="0" err="1">
                <a:solidFill>
                  <a:srgbClr val="3F3F3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하이퍼</a:t>
            </a:r>
            <a:r>
              <a:rPr lang="ko-KR" altLang="en-US" sz="2000" kern="0" dirty="0">
                <a:solidFill>
                  <a:srgbClr val="3F3F3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 </a:t>
            </a:r>
            <a:r>
              <a:rPr lang="ko-KR" altLang="en-US" sz="2000" kern="0" dirty="0" err="1">
                <a:solidFill>
                  <a:srgbClr val="3F3F3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파라미터</a:t>
            </a:r>
            <a:r>
              <a:rPr lang="ko-KR" altLang="en-US" sz="2000" kern="0" dirty="0">
                <a:solidFill>
                  <a:srgbClr val="3F3F3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 조정 전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2000" kern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  <a:cs typeface="Arial"/>
                <a:sym typeface="Arial"/>
              </a:rPr>
              <a:t>XGBoost</a:t>
            </a:r>
            <a:r>
              <a:rPr lang="en-US" altLang="ko-KR" sz="2000" kern="0" dirty="0">
                <a:solidFill>
                  <a:srgbClr val="3F3F3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 </a:t>
            </a:r>
            <a:r>
              <a:rPr lang="ko-KR" altLang="en-US" sz="2000" kern="0" dirty="0">
                <a:solidFill>
                  <a:srgbClr val="3F3F3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결과</a:t>
            </a:r>
          </a:p>
        </p:txBody>
      </p:sp>
      <p:sp>
        <p:nvSpPr>
          <p:cNvPr id="20487" name="TextBox 53">
            <a:extLst>
              <a:ext uri="{FF2B5EF4-FFF2-40B4-BE49-F238E27FC236}">
                <a16:creationId xmlns:a16="http://schemas.microsoft.com/office/drawing/2014/main" id="{92D2ECAB-551D-4071-974E-0285860952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0125" y="2222500"/>
            <a:ext cx="1347788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eaLnBrk="1" hangingPunct="1">
              <a:buFont typeface="Arial" panose="020B0604020202020204" pitchFamily="34" charset="0"/>
              <a:defRPr kumimoji="1" sz="120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LID4096" altLang="en-US"/>
              <a:t>수행</a:t>
            </a:r>
            <a:r>
              <a:rPr lang="ko-KR" altLang="en-US"/>
              <a:t> 시간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14.1s</a:t>
            </a:r>
            <a:endParaRPr lang="LID4096" altLang="en-US"/>
          </a:p>
        </p:txBody>
      </p:sp>
      <p:grpSp>
        <p:nvGrpSpPr>
          <p:cNvPr id="20489" name="그룹 67">
            <a:extLst>
              <a:ext uri="{FF2B5EF4-FFF2-40B4-BE49-F238E27FC236}">
                <a16:creationId xmlns:a16="http://schemas.microsoft.com/office/drawing/2014/main" id="{C5B71FED-EBC0-4D73-A6F9-3EBEAE84B0C0}"/>
              </a:ext>
            </a:extLst>
          </p:cNvPr>
          <p:cNvGrpSpPr>
            <a:grpSpLocks/>
          </p:cNvGrpSpPr>
          <p:nvPr/>
        </p:nvGrpSpPr>
        <p:grpSpPr bwMode="auto">
          <a:xfrm>
            <a:off x="7432675" y="1600200"/>
            <a:ext cx="2800350" cy="365125"/>
            <a:chOff x="7220206" y="1525226"/>
            <a:chExt cx="2800244" cy="364080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BCC2DA9-B89D-4039-94BC-986D9B816D8E}"/>
                </a:ext>
              </a:extLst>
            </p:cNvPr>
            <p:cNvSpPr/>
            <p:nvPr/>
          </p:nvSpPr>
          <p:spPr>
            <a:xfrm>
              <a:off x="7316125" y="1544561"/>
              <a:ext cx="2608406" cy="3254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lang="en-US" altLang="ko-KR" b="1" kern="0" dirty="0">
                  <a:ln>
                    <a:solidFill>
                      <a:srgbClr val="FD3E3B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맑은 고딕" panose="020B0503020000020004" pitchFamily="50" charset="-127"/>
                  <a:cs typeface="Arial"/>
                  <a:sym typeface="Arial"/>
                </a:rPr>
                <a:t>Feature </a:t>
              </a:r>
              <a:r>
                <a:rPr lang="en-US" altLang="ko-KR" b="1" kern="0" dirty="0" err="1">
                  <a:ln>
                    <a:solidFill>
                      <a:srgbClr val="FD3E3B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맑은 고딕" panose="020B0503020000020004" pitchFamily="50" charset="-127"/>
                  <a:cs typeface="Arial"/>
                  <a:sym typeface="Arial"/>
                </a:rPr>
                <a:t>Importances</a:t>
              </a:r>
              <a:r>
                <a:rPr lang="en-US" altLang="ko-KR" b="1" kern="0" dirty="0">
                  <a:ln>
                    <a:solidFill>
                      <a:srgbClr val="FD3E3B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맑은 고딕" panose="020B0503020000020004" pitchFamily="50" charset="-127"/>
                  <a:cs typeface="Arial"/>
                  <a:sym typeface="Arial"/>
                </a:rPr>
                <a:t> Top 20</a:t>
              </a:r>
            </a:p>
          </p:txBody>
        </p:sp>
        <p:sp>
          <p:nvSpPr>
            <p:cNvPr id="74" name="모서리가 둥근 직사각형 84">
              <a:extLst>
                <a:ext uri="{FF2B5EF4-FFF2-40B4-BE49-F238E27FC236}">
                  <a16:creationId xmlns:a16="http://schemas.microsoft.com/office/drawing/2014/main" id="{C05DEE4D-754B-4546-ADA0-5AB9EDBCFA5A}"/>
                </a:ext>
              </a:extLst>
            </p:cNvPr>
            <p:cNvSpPr/>
            <p:nvPr/>
          </p:nvSpPr>
          <p:spPr>
            <a:xfrm>
              <a:off x="7220206" y="1525226"/>
              <a:ext cx="2800244" cy="364080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ko-KR" altLang="en-US" kern="0">
                <a:solidFill>
                  <a:schemeClr val="accent1"/>
                </a:solidFill>
                <a:sym typeface="Arial"/>
              </a:endParaRPr>
            </a:p>
          </p:txBody>
        </p:sp>
      </p:grpSp>
      <p:sp>
        <p:nvSpPr>
          <p:cNvPr id="52" name="Google Shape;1339;p22">
            <a:extLst>
              <a:ext uri="{FF2B5EF4-FFF2-40B4-BE49-F238E27FC236}">
                <a16:creationId xmlns:a16="http://schemas.microsoft.com/office/drawing/2014/main" id="{8EBB9164-FE84-4F95-9C37-60D4C7D560C4}"/>
              </a:ext>
            </a:extLst>
          </p:cNvPr>
          <p:cNvSpPr txBox="1"/>
          <p:nvPr/>
        </p:nvSpPr>
        <p:spPr>
          <a:xfrm flipH="1">
            <a:off x="1949096" y="4571333"/>
            <a:ext cx="1838325" cy="768350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4400" b="1" kern="0" dirty="0">
                <a:solidFill>
                  <a:schemeClr val="accent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77.</a:t>
            </a:r>
            <a:r>
              <a:rPr lang="en-US" altLang="ko-KR" sz="4400" b="1" kern="0" dirty="0">
                <a:solidFill>
                  <a:schemeClr val="accent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8</a:t>
            </a:r>
            <a:r>
              <a:rPr lang="en-US" sz="1800" b="1" kern="0" dirty="0">
                <a:solidFill>
                  <a:schemeClr val="accent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%</a:t>
            </a:r>
            <a:endParaRPr sz="1800" b="1" kern="0" dirty="0">
              <a:solidFill>
                <a:schemeClr val="accent3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Arial"/>
              <a:sym typeface="Arial"/>
            </a:endParaRPr>
          </a:p>
        </p:txBody>
      </p:sp>
      <p:sp>
        <p:nvSpPr>
          <p:cNvPr id="20491" name="Google Shape;1317;p22">
            <a:extLst>
              <a:ext uri="{FF2B5EF4-FFF2-40B4-BE49-F238E27FC236}">
                <a16:creationId xmlns:a16="http://schemas.microsoft.com/office/drawing/2014/main" id="{2E0BFB02-13A9-405B-92CD-CDC193BA26E7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625121" y="4620545"/>
            <a:ext cx="12414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ko-KR" sz="1600" b="1">
                <a:solidFill>
                  <a:srgbClr val="3F3F3F"/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Train-Test</a:t>
            </a:r>
          </a:p>
          <a:p>
            <a:pPr algn="r" eaLnBrk="1" hangingPunct="1"/>
            <a:r>
              <a:rPr lang="ko-KR" altLang="en-US" sz="1600" b="1">
                <a:solidFill>
                  <a:srgbClr val="3F3F3F"/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정확도</a:t>
            </a:r>
            <a:endParaRPr lang="ko-KR" altLang="ko-KR" sz="1600" b="1">
              <a:solidFill>
                <a:srgbClr val="3F3F3F"/>
              </a:solidFill>
              <a:latin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Google Shape;1338;p22">
            <a:extLst>
              <a:ext uri="{FF2B5EF4-FFF2-40B4-BE49-F238E27FC236}">
                <a16:creationId xmlns:a16="http://schemas.microsoft.com/office/drawing/2014/main" id="{D7E0BE4B-BDEA-4E70-A047-A3DC65F1850F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6892925" y="4975225"/>
            <a:ext cx="107950" cy="287338"/>
          </a:xfrm>
          <a:prstGeom prst="flowChartProcess">
            <a:avLst/>
          </a:prstGeom>
          <a:solidFill>
            <a:srgbClr val="BFBFBF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ko-KR" altLang="ko-KR" sz="2700">
              <a:solidFill>
                <a:srgbClr val="FFFFFF"/>
              </a:solidFill>
            </a:endParaRPr>
          </a:p>
        </p:txBody>
      </p:sp>
      <p:grpSp>
        <p:nvGrpSpPr>
          <p:cNvPr id="22531" name="그룹 22">
            <a:extLst>
              <a:ext uri="{FF2B5EF4-FFF2-40B4-BE49-F238E27FC236}">
                <a16:creationId xmlns:a16="http://schemas.microsoft.com/office/drawing/2014/main" id="{327D5383-DC36-4014-9154-31A93591BC5E}"/>
              </a:ext>
            </a:extLst>
          </p:cNvPr>
          <p:cNvGrpSpPr>
            <a:grpSpLocks/>
          </p:cNvGrpSpPr>
          <p:nvPr/>
        </p:nvGrpSpPr>
        <p:grpSpPr bwMode="auto">
          <a:xfrm>
            <a:off x="3375025" y="293688"/>
            <a:ext cx="5457825" cy="871537"/>
            <a:chOff x="3374796" y="293337"/>
            <a:chExt cx="5458119" cy="87196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C0AF83E-86E8-4204-A208-1198C7714E3A}"/>
                </a:ext>
              </a:extLst>
            </p:cNvPr>
            <p:cNvSpPr txBox="1"/>
            <p:nvPr/>
          </p:nvSpPr>
          <p:spPr>
            <a:xfrm>
              <a:off x="4390780" y="703645"/>
              <a:ext cx="3666388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lang="en-US" altLang="ko-KR" sz="2000" kern="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  <a:cs typeface="Arial"/>
                  <a:sym typeface="Arial"/>
                </a:rPr>
                <a:t>XGBoost</a:t>
              </a:r>
              <a:r>
                <a:rPr lang="ko-KR" altLang="en-US" sz="2000" kern="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  <a:cs typeface="Arial"/>
                  <a:sym typeface="Arial"/>
                </a:rPr>
                <a:t> </a:t>
              </a:r>
              <a:r>
                <a:rPr lang="en-US" altLang="ko-KR" sz="2000" kern="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  <a:cs typeface="Arial"/>
                  <a:sym typeface="Arial"/>
                </a:rPr>
                <a:t>GridSearchCV</a:t>
              </a:r>
              <a:endParaRPr lang="ko-KR" altLang="en-US" sz="20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  <a:cs typeface="Arial"/>
                <a:sym typeface="Arial"/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77325D77-34FC-4B66-A8C9-A0ADCD1BDF86}"/>
                </a:ext>
              </a:extLst>
            </p:cNvPr>
            <p:cNvCxnSpPr/>
            <p:nvPr/>
          </p:nvCxnSpPr>
          <p:spPr>
            <a:xfrm>
              <a:off x="3393847" y="641169"/>
              <a:ext cx="5439068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525A108C-2056-4D5E-8E44-E652E6898DF6}"/>
                </a:ext>
              </a:extLst>
            </p:cNvPr>
            <p:cNvCxnSpPr/>
            <p:nvPr/>
          </p:nvCxnSpPr>
          <p:spPr>
            <a:xfrm>
              <a:off x="3374796" y="1165299"/>
              <a:ext cx="5458119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162035DF-2186-4D81-BEBA-892EDADAD5BE}"/>
                </a:ext>
              </a:extLst>
            </p:cNvPr>
            <p:cNvGrpSpPr/>
            <p:nvPr/>
          </p:nvGrpSpPr>
          <p:grpSpPr>
            <a:xfrm>
              <a:off x="3823991" y="819432"/>
              <a:ext cx="166028" cy="157173"/>
              <a:chOff x="3937115" y="819432"/>
              <a:chExt cx="166028" cy="157173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69" name="모서리가 둥근 직사각형 124">
                <a:extLst>
                  <a:ext uri="{FF2B5EF4-FFF2-40B4-BE49-F238E27FC236}">
                    <a16:creationId xmlns:a16="http://schemas.microsoft.com/office/drawing/2014/main" id="{E1D6B750-59EC-4A1C-AFFE-D67E8FC01BA0}"/>
                  </a:ext>
                </a:extLst>
              </p:cNvPr>
              <p:cNvSpPr/>
              <p:nvPr/>
            </p:nvSpPr>
            <p:spPr>
              <a:xfrm>
                <a:off x="3937115" y="819432"/>
                <a:ext cx="166028" cy="157173"/>
              </a:xfrm>
              <a:prstGeom prst="roundRect">
                <a:avLst>
                  <a:gd name="adj" fmla="val 355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lang="ko-KR" altLang="en-US" kern="0">
                  <a:sym typeface="Arial"/>
                </a:endParaRPr>
              </a:p>
            </p:txBody>
          </p: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F5AC324F-4F54-4005-87FE-D1960B14D764}"/>
                  </a:ext>
                </a:extLst>
              </p:cNvPr>
              <p:cNvGrpSpPr/>
              <p:nvPr/>
            </p:nvGrpSpPr>
            <p:grpSpPr>
              <a:xfrm>
                <a:off x="3988795" y="858620"/>
                <a:ext cx="53242" cy="78797"/>
                <a:chOff x="3939638" y="866631"/>
                <a:chExt cx="53242" cy="78797"/>
              </a:xfrm>
              <a:grpFill/>
            </p:grpSpPr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583A6138-2391-4D49-89F2-2CD205260724}"/>
                    </a:ext>
                  </a:extLst>
                </p:cNvPr>
                <p:cNvCxnSpPr/>
                <p:nvPr/>
              </p:nvCxnSpPr>
              <p:spPr>
                <a:xfrm>
                  <a:off x="3949065" y="866631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0B07F5A3-080D-4059-9E0B-ADC09B8AB78A}"/>
                    </a:ext>
                  </a:extLst>
                </p:cNvPr>
                <p:cNvCxnSpPr/>
                <p:nvPr/>
              </p:nvCxnSpPr>
              <p:spPr>
                <a:xfrm flipV="1">
                  <a:off x="3939638" y="901613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3" name="사각형: 둥근 모서리 4">
              <a:extLst>
                <a:ext uri="{FF2B5EF4-FFF2-40B4-BE49-F238E27FC236}">
                  <a16:creationId xmlns:a16="http://schemas.microsoft.com/office/drawing/2014/main" id="{B4D9BDA7-E050-464A-8E66-B4E3A4339F81}"/>
                </a:ext>
              </a:extLst>
            </p:cNvPr>
            <p:cNvSpPr/>
            <p:nvPr/>
          </p:nvSpPr>
          <p:spPr>
            <a:xfrm>
              <a:off x="4846488" y="293337"/>
              <a:ext cx="2509972" cy="281124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ko-KR" altLang="en-US" kern="0">
                <a:solidFill>
                  <a:schemeClr val="bg1"/>
                </a:solidFill>
                <a:sym typeface="Arial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7300C80-FCC0-477E-9A1B-9C4E4CE0BB3F}"/>
                </a:ext>
              </a:extLst>
            </p:cNvPr>
            <p:cNvSpPr txBox="1"/>
            <p:nvPr/>
          </p:nvSpPr>
          <p:spPr>
            <a:xfrm>
              <a:off x="5205878" y="308463"/>
              <a:ext cx="1790876" cy="2616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lang="ko-KR" altLang="en-US" sz="1100" kern="0" spc="300" dirty="0">
                  <a:ln>
                    <a:solidFill>
                      <a:srgbClr val="F1ECE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Medium" pitchFamily="50" charset="-127"/>
                  <a:ea typeface="G마켓 산스 Medium" pitchFamily="50" charset="-127"/>
                  <a:cs typeface="Arial"/>
                  <a:sym typeface="Arial"/>
                </a:rPr>
                <a:t>모델링 및 성능평가</a:t>
              </a:r>
            </a:p>
          </p:txBody>
        </p:sp>
      </p:grpSp>
      <p:grpSp>
        <p:nvGrpSpPr>
          <p:cNvPr id="22532" name="Google Shape;1318;p22">
            <a:extLst>
              <a:ext uri="{FF2B5EF4-FFF2-40B4-BE49-F238E27FC236}">
                <a16:creationId xmlns:a16="http://schemas.microsoft.com/office/drawing/2014/main" id="{FD75364E-734F-492A-B96A-30C9BD51492F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738938" y="4975225"/>
            <a:ext cx="2987675" cy="287338"/>
            <a:chOff x="11277065" y="4868268"/>
            <a:chExt cx="2987810" cy="288032"/>
          </a:xfrm>
        </p:grpSpPr>
        <p:sp>
          <p:nvSpPr>
            <p:cNvPr id="100" name="Google Shape;1333;p22">
              <a:extLst>
                <a:ext uri="{FF2B5EF4-FFF2-40B4-BE49-F238E27FC236}">
                  <a16:creationId xmlns:a16="http://schemas.microsoft.com/office/drawing/2014/main" id="{6878D755-F5EC-4686-9FA7-FA2396653DE1}"/>
                </a:ext>
              </a:extLst>
            </p:cNvPr>
            <p:cNvSpPr/>
            <p:nvPr/>
          </p:nvSpPr>
          <p:spPr>
            <a:xfrm>
              <a:off x="13552056" y="4868268"/>
              <a:ext cx="107955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101" name="Google Shape;1333;p22">
              <a:extLst>
                <a:ext uri="{FF2B5EF4-FFF2-40B4-BE49-F238E27FC236}">
                  <a16:creationId xmlns:a16="http://schemas.microsoft.com/office/drawing/2014/main" id="{4722C890-E63B-492D-8F44-E63D279F9D78}"/>
                </a:ext>
              </a:extLst>
            </p:cNvPr>
            <p:cNvSpPr/>
            <p:nvPr/>
          </p:nvSpPr>
          <p:spPr>
            <a:xfrm>
              <a:off x="13707638" y="4868268"/>
              <a:ext cx="107955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102" name="Google Shape;1333;p22">
              <a:extLst>
                <a:ext uri="{FF2B5EF4-FFF2-40B4-BE49-F238E27FC236}">
                  <a16:creationId xmlns:a16="http://schemas.microsoft.com/office/drawing/2014/main" id="{EB68BBA8-4A98-4B34-8DB5-EAE8905C18AD}"/>
                </a:ext>
              </a:extLst>
            </p:cNvPr>
            <p:cNvSpPr/>
            <p:nvPr/>
          </p:nvSpPr>
          <p:spPr>
            <a:xfrm>
              <a:off x="13855281" y="4868268"/>
              <a:ext cx="107955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38" name="Google Shape;1319;p22">
              <a:extLst>
                <a:ext uri="{FF2B5EF4-FFF2-40B4-BE49-F238E27FC236}">
                  <a16:creationId xmlns:a16="http://schemas.microsoft.com/office/drawing/2014/main" id="{1A6F3CCC-4F23-4B23-9D03-42DA475A0B8F}"/>
                </a:ext>
              </a:extLst>
            </p:cNvPr>
            <p:cNvSpPr/>
            <p:nvPr/>
          </p:nvSpPr>
          <p:spPr>
            <a:xfrm>
              <a:off x="11277065" y="4868268"/>
              <a:ext cx="107955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39" name="Google Shape;1320;p22">
              <a:extLst>
                <a:ext uri="{FF2B5EF4-FFF2-40B4-BE49-F238E27FC236}">
                  <a16:creationId xmlns:a16="http://schemas.microsoft.com/office/drawing/2014/main" id="{A0569D5F-8707-4109-B0AB-2B9DB1358805}"/>
                </a:ext>
              </a:extLst>
            </p:cNvPr>
            <p:cNvSpPr/>
            <p:nvPr/>
          </p:nvSpPr>
          <p:spPr>
            <a:xfrm>
              <a:off x="11429472" y="4868268"/>
              <a:ext cx="109543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40" name="Google Shape;1321;p22">
              <a:extLst>
                <a:ext uri="{FF2B5EF4-FFF2-40B4-BE49-F238E27FC236}">
                  <a16:creationId xmlns:a16="http://schemas.microsoft.com/office/drawing/2014/main" id="{CF440197-8A64-4BC3-8BCA-25CEB00B37CE}"/>
                </a:ext>
              </a:extLst>
            </p:cNvPr>
            <p:cNvSpPr/>
            <p:nvPr/>
          </p:nvSpPr>
          <p:spPr>
            <a:xfrm>
              <a:off x="11580292" y="4868268"/>
              <a:ext cx="107955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41" name="Google Shape;1322;p22">
              <a:extLst>
                <a:ext uri="{FF2B5EF4-FFF2-40B4-BE49-F238E27FC236}">
                  <a16:creationId xmlns:a16="http://schemas.microsoft.com/office/drawing/2014/main" id="{A2AF0D6E-A973-419D-BF00-AA800C8C3F46}"/>
                </a:ext>
              </a:extLst>
            </p:cNvPr>
            <p:cNvSpPr/>
            <p:nvPr/>
          </p:nvSpPr>
          <p:spPr>
            <a:xfrm>
              <a:off x="11731111" y="4868268"/>
              <a:ext cx="107955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42" name="Google Shape;1323;p22">
              <a:extLst>
                <a:ext uri="{FF2B5EF4-FFF2-40B4-BE49-F238E27FC236}">
                  <a16:creationId xmlns:a16="http://schemas.microsoft.com/office/drawing/2014/main" id="{A2366F1C-067B-4AC2-B2F2-4642474040FC}"/>
                </a:ext>
              </a:extLst>
            </p:cNvPr>
            <p:cNvSpPr/>
            <p:nvPr/>
          </p:nvSpPr>
          <p:spPr>
            <a:xfrm>
              <a:off x="11883517" y="4868268"/>
              <a:ext cx="107955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43" name="Google Shape;1324;p22">
              <a:extLst>
                <a:ext uri="{FF2B5EF4-FFF2-40B4-BE49-F238E27FC236}">
                  <a16:creationId xmlns:a16="http://schemas.microsoft.com/office/drawing/2014/main" id="{86072577-0926-4740-A374-DEF0A454D76A}"/>
                </a:ext>
              </a:extLst>
            </p:cNvPr>
            <p:cNvSpPr/>
            <p:nvPr/>
          </p:nvSpPr>
          <p:spPr>
            <a:xfrm>
              <a:off x="12034337" y="4868268"/>
              <a:ext cx="107955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44" name="Google Shape;1325;p22">
              <a:extLst>
                <a:ext uri="{FF2B5EF4-FFF2-40B4-BE49-F238E27FC236}">
                  <a16:creationId xmlns:a16="http://schemas.microsoft.com/office/drawing/2014/main" id="{9630D473-C9FE-4E45-A6A5-1C425CF9A5E7}"/>
                </a:ext>
              </a:extLst>
            </p:cNvPr>
            <p:cNvSpPr/>
            <p:nvPr/>
          </p:nvSpPr>
          <p:spPr>
            <a:xfrm>
              <a:off x="12186744" y="4868268"/>
              <a:ext cx="107955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45" name="Google Shape;1326;p22">
              <a:extLst>
                <a:ext uri="{FF2B5EF4-FFF2-40B4-BE49-F238E27FC236}">
                  <a16:creationId xmlns:a16="http://schemas.microsoft.com/office/drawing/2014/main" id="{59432FDB-B5CD-4063-8B52-35AAA43791F6}"/>
                </a:ext>
              </a:extLst>
            </p:cNvPr>
            <p:cNvSpPr/>
            <p:nvPr/>
          </p:nvSpPr>
          <p:spPr>
            <a:xfrm>
              <a:off x="12337563" y="4868268"/>
              <a:ext cx="107955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46" name="Google Shape;1327;p22">
              <a:extLst>
                <a:ext uri="{FF2B5EF4-FFF2-40B4-BE49-F238E27FC236}">
                  <a16:creationId xmlns:a16="http://schemas.microsoft.com/office/drawing/2014/main" id="{61D7B916-1679-4BC2-8E48-B43FE6269700}"/>
                </a:ext>
              </a:extLst>
            </p:cNvPr>
            <p:cNvSpPr/>
            <p:nvPr/>
          </p:nvSpPr>
          <p:spPr>
            <a:xfrm>
              <a:off x="12489970" y="4868268"/>
              <a:ext cx="107955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47" name="Google Shape;1328;p22">
              <a:extLst>
                <a:ext uri="{FF2B5EF4-FFF2-40B4-BE49-F238E27FC236}">
                  <a16:creationId xmlns:a16="http://schemas.microsoft.com/office/drawing/2014/main" id="{99481CB7-BA23-4F15-A26B-9B2B144DFCC3}"/>
                </a:ext>
              </a:extLst>
            </p:cNvPr>
            <p:cNvSpPr/>
            <p:nvPr/>
          </p:nvSpPr>
          <p:spPr>
            <a:xfrm>
              <a:off x="12640790" y="4868268"/>
              <a:ext cx="107955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48" name="Google Shape;1329;p22">
              <a:extLst>
                <a:ext uri="{FF2B5EF4-FFF2-40B4-BE49-F238E27FC236}">
                  <a16:creationId xmlns:a16="http://schemas.microsoft.com/office/drawing/2014/main" id="{11192242-D9BB-4F54-B098-C5D2FFA8F1AC}"/>
                </a:ext>
              </a:extLst>
            </p:cNvPr>
            <p:cNvSpPr/>
            <p:nvPr/>
          </p:nvSpPr>
          <p:spPr>
            <a:xfrm>
              <a:off x="12793197" y="4868268"/>
              <a:ext cx="107955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49" name="Google Shape;1330;p22">
              <a:extLst>
                <a:ext uri="{FF2B5EF4-FFF2-40B4-BE49-F238E27FC236}">
                  <a16:creationId xmlns:a16="http://schemas.microsoft.com/office/drawing/2014/main" id="{CBD01909-3D5F-458B-9518-40F3E77C0E6B}"/>
                </a:ext>
              </a:extLst>
            </p:cNvPr>
            <p:cNvSpPr/>
            <p:nvPr/>
          </p:nvSpPr>
          <p:spPr>
            <a:xfrm>
              <a:off x="12944015" y="4868268"/>
              <a:ext cx="107955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50" name="Google Shape;1331;p22">
              <a:extLst>
                <a:ext uri="{FF2B5EF4-FFF2-40B4-BE49-F238E27FC236}">
                  <a16:creationId xmlns:a16="http://schemas.microsoft.com/office/drawing/2014/main" id="{0EBE29D9-0F77-4355-B87C-E965A58CFAF6}"/>
                </a:ext>
              </a:extLst>
            </p:cNvPr>
            <p:cNvSpPr/>
            <p:nvPr/>
          </p:nvSpPr>
          <p:spPr>
            <a:xfrm>
              <a:off x="13096422" y="4868268"/>
              <a:ext cx="107955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51" name="Google Shape;1332;p22">
              <a:extLst>
                <a:ext uri="{FF2B5EF4-FFF2-40B4-BE49-F238E27FC236}">
                  <a16:creationId xmlns:a16="http://schemas.microsoft.com/office/drawing/2014/main" id="{26E0BA62-5137-4B5C-A336-3AF6C3B3F5E9}"/>
                </a:ext>
              </a:extLst>
            </p:cNvPr>
            <p:cNvSpPr/>
            <p:nvPr/>
          </p:nvSpPr>
          <p:spPr>
            <a:xfrm>
              <a:off x="13247242" y="4868268"/>
              <a:ext cx="107955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56" name="Google Shape;1333;p22">
              <a:extLst>
                <a:ext uri="{FF2B5EF4-FFF2-40B4-BE49-F238E27FC236}">
                  <a16:creationId xmlns:a16="http://schemas.microsoft.com/office/drawing/2014/main" id="{B5773AE0-ECA0-42F7-96A3-EC8226EA7C91}"/>
                </a:ext>
              </a:extLst>
            </p:cNvPr>
            <p:cNvSpPr/>
            <p:nvPr/>
          </p:nvSpPr>
          <p:spPr>
            <a:xfrm>
              <a:off x="13399649" y="4868268"/>
              <a:ext cx="107955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22576" name="Google Shape;1338;p22">
              <a:extLst>
                <a:ext uri="{FF2B5EF4-FFF2-40B4-BE49-F238E27FC236}">
                  <a16:creationId xmlns:a16="http://schemas.microsoft.com/office/drawing/2014/main" id="{74A5CB77-4030-4CF1-A870-43B82DF82E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56875" y="4868268"/>
              <a:ext cx="108000" cy="288032"/>
            </a:xfrm>
            <a:prstGeom prst="flowChartProcess">
              <a:avLst/>
            </a:prstGeom>
            <a:solidFill>
              <a:srgbClr val="BFBFBF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</p:grpSp>
      <p:sp>
        <p:nvSpPr>
          <p:cNvPr id="83" name="Google Shape;1333;p22">
            <a:extLst>
              <a:ext uri="{FF2B5EF4-FFF2-40B4-BE49-F238E27FC236}">
                <a16:creationId xmlns:a16="http://schemas.microsoft.com/office/drawing/2014/main" id="{6DC3AACF-863E-481D-BACE-0EC9154896F5}"/>
              </a:ext>
            </a:extLst>
          </p:cNvPr>
          <p:cNvSpPr/>
          <p:nvPr/>
        </p:nvSpPr>
        <p:spPr>
          <a:xfrm rot="10800000">
            <a:off x="6913563" y="4975225"/>
            <a:ext cx="82550" cy="287338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ko-KR" altLang="ko-KR" sz="2700">
              <a:solidFill>
                <a:srgbClr val="FFFFFF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5E4991A-FDB5-450B-A959-D5671D3B3036}"/>
              </a:ext>
            </a:extLst>
          </p:cNvPr>
          <p:cNvSpPr/>
          <p:nvPr/>
        </p:nvSpPr>
        <p:spPr>
          <a:xfrm>
            <a:off x="2774269" y="1873512"/>
            <a:ext cx="809837" cy="325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b="1" kern="0" dirty="0">
                <a:ln>
                  <a:solidFill>
                    <a:srgbClr val="FD3E3B"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cs typeface="Arial"/>
                <a:sym typeface="Arial"/>
              </a:rPr>
              <a:t>Params</a:t>
            </a: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4FD358F3-2EF1-48E7-8F4F-717D3D87DCF9}"/>
              </a:ext>
            </a:extLst>
          </p:cNvPr>
          <p:cNvSpPr/>
          <p:nvPr/>
        </p:nvSpPr>
        <p:spPr>
          <a:xfrm>
            <a:off x="2314575" y="1852613"/>
            <a:ext cx="1730375" cy="363537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ko-KR" altLang="en-US" kern="0">
              <a:solidFill>
                <a:schemeClr val="accent1"/>
              </a:solidFill>
              <a:sym typeface="Arial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27B7B0EB-F5D7-4471-BC79-089E7E528C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238671"/>
              </p:ext>
            </p:extLst>
          </p:nvPr>
        </p:nvGraphicFramePr>
        <p:xfrm>
          <a:off x="2225675" y="2430463"/>
          <a:ext cx="7500938" cy="2054224"/>
        </p:xfrm>
        <a:graphic>
          <a:graphicData uri="http://schemas.openxmlformats.org/drawingml/2006/table">
            <a:tbl>
              <a:tblPr firstRow="1" bandRow="1">
                <a:tableStyleId>{A5D924D7-4D2D-4857-B12F-8B2FB14442F4}</a:tableStyleId>
              </a:tblPr>
              <a:tblGrid>
                <a:gridCol w="2020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0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5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/>
                          <a:sym typeface="Arial"/>
                        </a:rPr>
                        <a:t>n_estimators</a:t>
                      </a:r>
                      <a:endParaRPr lang="en-US" altLang="ko-Kore-KR"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Arial"/>
                        <a:sym typeface="Arial"/>
                      </a:endParaRPr>
                    </a:p>
                  </a:txBody>
                  <a:tcPr marL="91449" marR="91449" marT="45715" marB="45715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/>
                          <a:sym typeface="Arial"/>
                        </a:rPr>
                        <a:t>80          100          120</a:t>
                      </a:r>
                      <a:endParaRPr lang="ko-Kore-KR" alt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Arial"/>
                        <a:sym typeface="Arial"/>
                      </a:endParaRPr>
                    </a:p>
                  </a:txBody>
                  <a:tcPr marL="91449" marR="91449" marT="45715" marB="4571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5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/>
                          <a:sym typeface="Arial"/>
                        </a:rPr>
                        <a:t>max_depth</a:t>
                      </a:r>
                      <a:endParaRPr lang="en-US" altLang="ko-Kore-KR"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Arial"/>
                        <a:sym typeface="Arial"/>
                      </a:endParaRPr>
                    </a:p>
                  </a:txBody>
                  <a:tcPr marL="91449" marR="91449" marT="45715" marB="45715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/>
                          <a:sym typeface="Arial"/>
                        </a:rPr>
                        <a:t>20           25            30            35            40           45            50</a:t>
                      </a:r>
                      <a:endParaRPr lang="ko-Kore-KR" alt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Arial"/>
                        <a:sym typeface="Arial"/>
                      </a:endParaRPr>
                    </a:p>
                  </a:txBody>
                  <a:tcPr marL="91449" marR="91449" marT="45715" marB="4571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5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/>
                          <a:sym typeface="Arial"/>
                        </a:rPr>
                        <a:t>min_samples_split</a:t>
                      </a:r>
                      <a:endParaRPr lang="en-US" altLang="ko-Kore-KR"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Arial"/>
                        <a:sym typeface="Arial"/>
                      </a:endParaRPr>
                    </a:p>
                  </a:txBody>
                  <a:tcPr marL="91449" marR="91449" marT="45715" marB="45715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/>
                          <a:sym typeface="Arial"/>
                        </a:rPr>
                        <a:t> 2</a:t>
                      </a:r>
                      <a:endParaRPr lang="ko-Kore-KR" alt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Arial"/>
                        <a:sym typeface="Arial"/>
                      </a:endParaRPr>
                    </a:p>
                  </a:txBody>
                  <a:tcPr marL="91449" marR="91449" marT="45715" marB="4571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35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/>
                          <a:sym typeface="Arial"/>
                        </a:rPr>
                        <a:t>min_samples_leaf</a:t>
                      </a:r>
                      <a:endParaRPr lang="en-US" altLang="ko-Kore-KR"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Arial"/>
                        <a:sym typeface="Arial"/>
                      </a:endParaRPr>
                    </a:p>
                  </a:txBody>
                  <a:tcPr marL="91449" marR="91449" marT="45715" marB="45715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/>
                          <a:sym typeface="Arial"/>
                        </a:rPr>
                        <a:t> 1</a:t>
                      </a:r>
                      <a:endParaRPr lang="ko-Kore-KR" alt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Arial"/>
                        <a:sym typeface="Arial"/>
                      </a:endParaRPr>
                    </a:p>
                  </a:txBody>
                  <a:tcPr marL="91449" marR="91449" marT="45715" marB="4571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3" name="직사각형 52">
            <a:extLst>
              <a:ext uri="{FF2B5EF4-FFF2-40B4-BE49-F238E27FC236}">
                <a16:creationId xmlns:a16="http://schemas.microsoft.com/office/drawing/2014/main" id="{08C5619C-F2BD-4F6D-9F21-683900669AAC}"/>
              </a:ext>
            </a:extLst>
          </p:cNvPr>
          <p:cNvSpPr/>
          <p:nvPr/>
        </p:nvSpPr>
        <p:spPr>
          <a:xfrm>
            <a:off x="5778500" y="2516188"/>
            <a:ext cx="561975" cy="304800"/>
          </a:xfrm>
          <a:prstGeom prst="rect">
            <a:avLst/>
          </a:prstGeom>
          <a:solidFill>
            <a:schemeClr val="bg2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kumimoji="1" lang="LID4096" altLang="en-US" sz="1200" b="1">
              <a:solidFill>
                <a:srgbClr val="7F7F7F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F94DDDB-DF31-44D6-B18A-7C8FB79C7E1D}"/>
              </a:ext>
            </a:extLst>
          </p:cNvPr>
          <p:cNvSpPr/>
          <p:nvPr/>
        </p:nvSpPr>
        <p:spPr>
          <a:xfrm>
            <a:off x="4302125" y="3033713"/>
            <a:ext cx="315913" cy="334962"/>
          </a:xfrm>
          <a:prstGeom prst="rect">
            <a:avLst/>
          </a:prstGeom>
          <a:solidFill>
            <a:schemeClr val="bg2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kumimoji="1" lang="LID4096" altLang="en-US" sz="1200" b="1">
              <a:solidFill>
                <a:srgbClr val="7F7F7F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4D8E9B6-3CDB-4D83-98FC-B5F0B2CB85EA}"/>
              </a:ext>
            </a:extLst>
          </p:cNvPr>
          <p:cNvSpPr txBox="1"/>
          <p:nvPr/>
        </p:nvSpPr>
        <p:spPr>
          <a:xfrm>
            <a:off x="2355850" y="1601788"/>
            <a:ext cx="836613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ore-KR" sz="105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Menlo" panose="020B0609030804020204" pitchFamily="49" charset="0"/>
                <a:ea typeface="Arial"/>
                <a:cs typeface="Arial"/>
                <a:sym typeface="Arial"/>
              </a:rPr>
              <a:t>cv = 5</a:t>
            </a:r>
          </a:p>
        </p:txBody>
      </p:sp>
      <p:sp>
        <p:nvSpPr>
          <p:cNvPr id="22552" name="TextBox 65">
            <a:extLst>
              <a:ext uri="{FF2B5EF4-FFF2-40B4-BE49-F238E27FC236}">
                <a16:creationId xmlns:a16="http://schemas.microsoft.com/office/drawing/2014/main" id="{216A4337-BE78-4F40-90DC-BEEBD2998D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8863" y="1198563"/>
            <a:ext cx="189987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eaLnBrk="1" hangingPunct="1">
              <a:buFont typeface="Arial" panose="020B0604020202020204" pitchFamily="34" charset="0"/>
              <a:defRPr kumimoji="1" sz="120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LID4096" altLang="en-US"/>
              <a:t>수행</a:t>
            </a:r>
            <a:r>
              <a:rPr lang="ko-KR" altLang="en-US"/>
              <a:t> 시간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222m 43.5s</a:t>
            </a:r>
            <a:endParaRPr lang="LID4096" altLang="en-US"/>
          </a:p>
        </p:txBody>
      </p:sp>
      <p:sp>
        <p:nvSpPr>
          <p:cNvPr id="22553" name="Google Shape;1317;p22">
            <a:extLst>
              <a:ext uri="{FF2B5EF4-FFF2-40B4-BE49-F238E27FC236}">
                <a16:creationId xmlns:a16="http://schemas.microsoft.com/office/drawing/2014/main" id="{30919728-59F8-4C4B-817C-5D57E744C5D2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6646863" y="5453063"/>
            <a:ext cx="1001712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r" eaLnBrk="1" hangingPunct="1"/>
            <a:r>
              <a:rPr lang="ko-KR" altLang="en-US" sz="1600" b="1">
                <a:solidFill>
                  <a:srgbClr val="3F3F3F"/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교차검증</a:t>
            </a:r>
            <a:endParaRPr lang="en-US" altLang="ko-KR" sz="1600" b="1">
              <a:solidFill>
                <a:srgbClr val="3F3F3F"/>
              </a:solidFill>
              <a:latin typeface="맑은 고딕" panose="020B0503020000020004" pitchFamily="50" charset="-127"/>
              <a:cs typeface="맑은 고딕 Semilight" panose="020B0502040204020203" pitchFamily="50" charset="-127"/>
            </a:endParaRPr>
          </a:p>
          <a:p>
            <a:pPr algn="r" eaLnBrk="1" hangingPunct="1"/>
            <a:r>
              <a:rPr lang="ko-KR" altLang="en-US" sz="1600" b="1">
                <a:solidFill>
                  <a:srgbClr val="3F3F3F"/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정확도</a:t>
            </a:r>
            <a:endParaRPr lang="ko-KR" altLang="ko-KR" sz="1600" b="1">
              <a:solidFill>
                <a:srgbClr val="3F3F3F"/>
              </a:solidFill>
              <a:latin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8" name="Google Shape;1339;p22">
            <a:extLst>
              <a:ext uri="{FF2B5EF4-FFF2-40B4-BE49-F238E27FC236}">
                <a16:creationId xmlns:a16="http://schemas.microsoft.com/office/drawing/2014/main" id="{237EC3CB-C72A-4F0D-91E6-3D0288B7472D}"/>
              </a:ext>
            </a:extLst>
          </p:cNvPr>
          <p:cNvSpPr txBox="1"/>
          <p:nvPr/>
        </p:nvSpPr>
        <p:spPr>
          <a:xfrm flipH="1">
            <a:off x="7756525" y="5360988"/>
            <a:ext cx="2273300" cy="769937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4400" b="1" kern="0" dirty="0">
                <a:solidFill>
                  <a:schemeClr val="accent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94</a:t>
            </a:r>
            <a:r>
              <a:rPr lang="en-US" sz="4400" b="1" kern="0" dirty="0">
                <a:solidFill>
                  <a:schemeClr val="accent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.9%</a:t>
            </a:r>
            <a:endParaRPr sz="4400" b="1" kern="0" dirty="0">
              <a:solidFill>
                <a:schemeClr val="accent3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Arial"/>
              <a:sym typeface="Arial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7149AAB-61AA-4630-A9F2-6C338B873C4B}"/>
              </a:ext>
            </a:extLst>
          </p:cNvPr>
          <p:cNvSpPr/>
          <p:nvPr/>
        </p:nvSpPr>
        <p:spPr>
          <a:xfrm>
            <a:off x="4294188" y="3536950"/>
            <a:ext cx="317500" cy="334963"/>
          </a:xfrm>
          <a:prstGeom prst="rect">
            <a:avLst/>
          </a:prstGeom>
          <a:solidFill>
            <a:schemeClr val="bg2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kumimoji="1" lang="LID4096" altLang="en-US" sz="1200" b="1">
              <a:solidFill>
                <a:srgbClr val="7F7F7F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6D4C604-8CB9-4BA4-9680-642021A9E1BB}"/>
              </a:ext>
            </a:extLst>
          </p:cNvPr>
          <p:cNvSpPr/>
          <p:nvPr/>
        </p:nvSpPr>
        <p:spPr>
          <a:xfrm>
            <a:off x="4286250" y="4081463"/>
            <a:ext cx="315913" cy="336550"/>
          </a:xfrm>
          <a:prstGeom prst="rect">
            <a:avLst/>
          </a:prstGeom>
          <a:solidFill>
            <a:schemeClr val="bg2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kumimoji="1" lang="LID4096" altLang="en-US" sz="1200" b="1">
              <a:solidFill>
                <a:srgbClr val="7F7F7F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63C1D24-AFE6-4B7E-A0B2-E51CB8FD1A53}"/>
              </a:ext>
            </a:extLst>
          </p:cNvPr>
          <p:cNvSpPr/>
          <p:nvPr/>
        </p:nvSpPr>
        <p:spPr>
          <a:xfrm>
            <a:off x="8839200" y="1906588"/>
            <a:ext cx="836613" cy="288925"/>
          </a:xfrm>
          <a:prstGeom prst="rect">
            <a:avLst/>
          </a:prstGeom>
          <a:solidFill>
            <a:schemeClr val="bg2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kumimoji="1" lang="en-US" altLang="ko-Kore-KR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charset="-127"/>
                <a:ea typeface="나눔스퀘어" panose="020B0600000101010101" charset="-127"/>
                <a:sym typeface="Arial"/>
              </a:rPr>
              <a:t>best</a:t>
            </a:r>
            <a:endParaRPr kumimoji="1" lang="ko-Kore-KR" altLang="en-US" b="1" kern="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charset="-127"/>
              <a:ea typeface="나눔스퀘어" panose="020B0600000101010101" charset="-127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8" name="그룹 22">
            <a:extLst>
              <a:ext uri="{FF2B5EF4-FFF2-40B4-BE49-F238E27FC236}">
                <a16:creationId xmlns:a16="http://schemas.microsoft.com/office/drawing/2014/main" id="{75E549E3-E251-450C-83F3-DA852BFE48DD}"/>
              </a:ext>
            </a:extLst>
          </p:cNvPr>
          <p:cNvGrpSpPr>
            <a:grpSpLocks/>
          </p:cNvGrpSpPr>
          <p:nvPr/>
        </p:nvGrpSpPr>
        <p:grpSpPr bwMode="auto">
          <a:xfrm>
            <a:off x="3375025" y="293688"/>
            <a:ext cx="5457825" cy="871537"/>
            <a:chOff x="3374796" y="293337"/>
            <a:chExt cx="5458119" cy="87196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77B86E1-2A0F-4C8A-8421-779ADC8680F0}"/>
                </a:ext>
              </a:extLst>
            </p:cNvPr>
            <p:cNvSpPr txBox="1"/>
            <p:nvPr/>
          </p:nvSpPr>
          <p:spPr>
            <a:xfrm>
              <a:off x="4525428" y="703645"/>
              <a:ext cx="3397084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lang="ko-KR" altLang="en-US" sz="2000" kern="0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  <a:cs typeface="Arial"/>
                  <a:sym typeface="Arial"/>
                </a:rPr>
                <a:t>종사상 지위 </a:t>
              </a:r>
              <a:r>
                <a:rPr lang="en-US" altLang="ko-KR" sz="2000" kern="0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  <a:cs typeface="Arial"/>
                  <a:sym typeface="Arial"/>
                </a:rPr>
                <a:t>: </a:t>
              </a:r>
              <a:r>
                <a:rPr lang="en-US" altLang="ko-KR" sz="2000" kern="0" spc="3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  <a:cs typeface="Arial"/>
                  <a:sym typeface="Arial"/>
                </a:rPr>
                <a:t>XGBoost</a:t>
              </a:r>
              <a:endParaRPr lang="ko-KR" altLang="en-US" sz="2000" kern="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  <a:cs typeface="Arial"/>
                <a:sym typeface="Arial"/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62992A2E-010C-4E25-A6EC-83362B2BD8BE}"/>
                </a:ext>
              </a:extLst>
            </p:cNvPr>
            <p:cNvCxnSpPr/>
            <p:nvPr/>
          </p:nvCxnSpPr>
          <p:spPr>
            <a:xfrm>
              <a:off x="3393847" y="641169"/>
              <a:ext cx="5439068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F4C22138-A2D5-4DE9-B930-642B5B51E003}"/>
                </a:ext>
              </a:extLst>
            </p:cNvPr>
            <p:cNvCxnSpPr/>
            <p:nvPr/>
          </p:nvCxnSpPr>
          <p:spPr>
            <a:xfrm>
              <a:off x="3374796" y="1165299"/>
              <a:ext cx="5458119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9C22E10-2683-41B3-B093-F77271388193}"/>
                </a:ext>
              </a:extLst>
            </p:cNvPr>
            <p:cNvGrpSpPr/>
            <p:nvPr/>
          </p:nvGrpSpPr>
          <p:grpSpPr>
            <a:xfrm>
              <a:off x="3823991" y="819432"/>
              <a:ext cx="166028" cy="157173"/>
              <a:chOff x="3937115" y="819432"/>
              <a:chExt cx="166028" cy="157173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69" name="모서리가 둥근 직사각형 124">
                <a:extLst>
                  <a:ext uri="{FF2B5EF4-FFF2-40B4-BE49-F238E27FC236}">
                    <a16:creationId xmlns:a16="http://schemas.microsoft.com/office/drawing/2014/main" id="{ADC80DED-6423-4E1E-9A16-E9DEE7666959}"/>
                  </a:ext>
                </a:extLst>
              </p:cNvPr>
              <p:cNvSpPr/>
              <p:nvPr/>
            </p:nvSpPr>
            <p:spPr>
              <a:xfrm>
                <a:off x="3937115" y="819432"/>
                <a:ext cx="166028" cy="157173"/>
              </a:xfrm>
              <a:prstGeom prst="roundRect">
                <a:avLst>
                  <a:gd name="adj" fmla="val 355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lang="ko-KR" altLang="en-US" kern="0">
                  <a:sym typeface="Arial"/>
                </a:endParaRPr>
              </a:p>
            </p:txBody>
          </p: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0E1BDEC2-A5FC-47A5-9965-EAA4406959C4}"/>
                  </a:ext>
                </a:extLst>
              </p:cNvPr>
              <p:cNvGrpSpPr/>
              <p:nvPr/>
            </p:nvGrpSpPr>
            <p:grpSpPr>
              <a:xfrm>
                <a:off x="3988795" y="858620"/>
                <a:ext cx="53242" cy="78797"/>
                <a:chOff x="3939638" y="866631"/>
                <a:chExt cx="53242" cy="78797"/>
              </a:xfrm>
              <a:grpFill/>
            </p:grpSpPr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08CD3983-DAC8-4553-9621-43FCF2D5C07B}"/>
                    </a:ext>
                  </a:extLst>
                </p:cNvPr>
                <p:cNvCxnSpPr/>
                <p:nvPr/>
              </p:nvCxnSpPr>
              <p:spPr>
                <a:xfrm>
                  <a:off x="3949065" y="866631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02B4C3D0-C0C1-437A-9C23-6910B2BEABE4}"/>
                    </a:ext>
                  </a:extLst>
                </p:cNvPr>
                <p:cNvCxnSpPr/>
                <p:nvPr/>
              </p:nvCxnSpPr>
              <p:spPr>
                <a:xfrm flipV="1">
                  <a:off x="3939638" y="901613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3" name="사각형: 둥근 모서리 4">
              <a:extLst>
                <a:ext uri="{FF2B5EF4-FFF2-40B4-BE49-F238E27FC236}">
                  <a16:creationId xmlns:a16="http://schemas.microsoft.com/office/drawing/2014/main" id="{81F86D1D-0748-433E-83F9-CAD0C28C98B2}"/>
                </a:ext>
              </a:extLst>
            </p:cNvPr>
            <p:cNvSpPr/>
            <p:nvPr/>
          </p:nvSpPr>
          <p:spPr>
            <a:xfrm>
              <a:off x="4846488" y="293337"/>
              <a:ext cx="2509972" cy="281124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ko-KR" altLang="en-US" kern="0">
                <a:solidFill>
                  <a:schemeClr val="bg1"/>
                </a:solidFill>
                <a:sym typeface="Arial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B8FFD94-7045-4234-9A49-127A82378664}"/>
                </a:ext>
              </a:extLst>
            </p:cNvPr>
            <p:cNvSpPr txBox="1"/>
            <p:nvPr/>
          </p:nvSpPr>
          <p:spPr>
            <a:xfrm>
              <a:off x="5205878" y="308463"/>
              <a:ext cx="1790876" cy="2616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lang="ko-KR" altLang="en-US" sz="1100" kern="0" spc="300" dirty="0">
                  <a:ln>
                    <a:solidFill>
                      <a:srgbClr val="F1ECE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Medium" pitchFamily="50" charset="-127"/>
                  <a:ea typeface="G마켓 산스 Medium" pitchFamily="50" charset="-127"/>
                  <a:cs typeface="Arial"/>
                  <a:sym typeface="Arial"/>
                </a:rPr>
                <a:t>모델링 및 성능평가</a:t>
              </a:r>
            </a:p>
          </p:txBody>
        </p:sp>
      </p:grpSp>
      <p:grpSp>
        <p:nvGrpSpPr>
          <p:cNvPr id="24580" name="Google Shape;1318;p22">
            <a:extLst>
              <a:ext uri="{FF2B5EF4-FFF2-40B4-BE49-F238E27FC236}">
                <a16:creationId xmlns:a16="http://schemas.microsoft.com/office/drawing/2014/main" id="{FDB202D8-5013-44F1-805E-32DDC652A902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754063" y="5421313"/>
            <a:ext cx="2987675" cy="287337"/>
            <a:chOff x="11277065" y="4868268"/>
            <a:chExt cx="2987810" cy="288032"/>
          </a:xfrm>
        </p:grpSpPr>
        <p:sp>
          <p:nvSpPr>
            <p:cNvPr id="38" name="Google Shape;1319;p22">
              <a:extLst>
                <a:ext uri="{FF2B5EF4-FFF2-40B4-BE49-F238E27FC236}">
                  <a16:creationId xmlns:a16="http://schemas.microsoft.com/office/drawing/2014/main" id="{B5AABEAF-00E6-4868-ABF7-C92D55F5D0D4}"/>
                </a:ext>
              </a:extLst>
            </p:cNvPr>
            <p:cNvSpPr/>
            <p:nvPr/>
          </p:nvSpPr>
          <p:spPr>
            <a:xfrm>
              <a:off x="11277065" y="4868268"/>
              <a:ext cx="107955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39" name="Google Shape;1320;p22">
              <a:extLst>
                <a:ext uri="{FF2B5EF4-FFF2-40B4-BE49-F238E27FC236}">
                  <a16:creationId xmlns:a16="http://schemas.microsoft.com/office/drawing/2014/main" id="{D40D684C-1ECF-47EC-BB88-A2754BA2DD1C}"/>
                </a:ext>
              </a:extLst>
            </p:cNvPr>
            <p:cNvSpPr/>
            <p:nvPr/>
          </p:nvSpPr>
          <p:spPr>
            <a:xfrm>
              <a:off x="11429472" y="4868268"/>
              <a:ext cx="109543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40" name="Google Shape;1321;p22">
              <a:extLst>
                <a:ext uri="{FF2B5EF4-FFF2-40B4-BE49-F238E27FC236}">
                  <a16:creationId xmlns:a16="http://schemas.microsoft.com/office/drawing/2014/main" id="{1A0D4CBC-CE44-406F-8449-FEE1A208A389}"/>
                </a:ext>
              </a:extLst>
            </p:cNvPr>
            <p:cNvSpPr/>
            <p:nvPr/>
          </p:nvSpPr>
          <p:spPr>
            <a:xfrm>
              <a:off x="11580292" y="4868268"/>
              <a:ext cx="107955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41" name="Google Shape;1322;p22">
              <a:extLst>
                <a:ext uri="{FF2B5EF4-FFF2-40B4-BE49-F238E27FC236}">
                  <a16:creationId xmlns:a16="http://schemas.microsoft.com/office/drawing/2014/main" id="{38AAA257-FB94-4FE9-92E1-2E4C283C30B8}"/>
                </a:ext>
              </a:extLst>
            </p:cNvPr>
            <p:cNvSpPr/>
            <p:nvPr/>
          </p:nvSpPr>
          <p:spPr>
            <a:xfrm>
              <a:off x="11731111" y="4868268"/>
              <a:ext cx="107955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42" name="Google Shape;1323;p22">
              <a:extLst>
                <a:ext uri="{FF2B5EF4-FFF2-40B4-BE49-F238E27FC236}">
                  <a16:creationId xmlns:a16="http://schemas.microsoft.com/office/drawing/2014/main" id="{6158D54E-EEA0-4D8E-8C44-12F66FC7A264}"/>
                </a:ext>
              </a:extLst>
            </p:cNvPr>
            <p:cNvSpPr/>
            <p:nvPr/>
          </p:nvSpPr>
          <p:spPr>
            <a:xfrm>
              <a:off x="11883517" y="4868268"/>
              <a:ext cx="107955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43" name="Google Shape;1324;p22">
              <a:extLst>
                <a:ext uri="{FF2B5EF4-FFF2-40B4-BE49-F238E27FC236}">
                  <a16:creationId xmlns:a16="http://schemas.microsoft.com/office/drawing/2014/main" id="{F4DA33F8-06DF-4F3A-BBB8-24238102867B}"/>
                </a:ext>
              </a:extLst>
            </p:cNvPr>
            <p:cNvSpPr/>
            <p:nvPr/>
          </p:nvSpPr>
          <p:spPr>
            <a:xfrm>
              <a:off x="12034337" y="4868268"/>
              <a:ext cx="107955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44" name="Google Shape;1325;p22">
              <a:extLst>
                <a:ext uri="{FF2B5EF4-FFF2-40B4-BE49-F238E27FC236}">
                  <a16:creationId xmlns:a16="http://schemas.microsoft.com/office/drawing/2014/main" id="{88265646-8B63-453D-84F0-1AD7CB8DC19E}"/>
                </a:ext>
              </a:extLst>
            </p:cNvPr>
            <p:cNvSpPr/>
            <p:nvPr/>
          </p:nvSpPr>
          <p:spPr>
            <a:xfrm>
              <a:off x="12186744" y="4868268"/>
              <a:ext cx="107955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45" name="Google Shape;1326;p22">
              <a:extLst>
                <a:ext uri="{FF2B5EF4-FFF2-40B4-BE49-F238E27FC236}">
                  <a16:creationId xmlns:a16="http://schemas.microsoft.com/office/drawing/2014/main" id="{96CF34BC-7141-41DF-A868-BE14611309DC}"/>
                </a:ext>
              </a:extLst>
            </p:cNvPr>
            <p:cNvSpPr/>
            <p:nvPr/>
          </p:nvSpPr>
          <p:spPr>
            <a:xfrm>
              <a:off x="12337563" y="4868268"/>
              <a:ext cx="107955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46" name="Google Shape;1327;p22">
              <a:extLst>
                <a:ext uri="{FF2B5EF4-FFF2-40B4-BE49-F238E27FC236}">
                  <a16:creationId xmlns:a16="http://schemas.microsoft.com/office/drawing/2014/main" id="{F6C3EFB1-F869-4D08-A4F8-ADF68CC065B7}"/>
                </a:ext>
              </a:extLst>
            </p:cNvPr>
            <p:cNvSpPr/>
            <p:nvPr/>
          </p:nvSpPr>
          <p:spPr>
            <a:xfrm>
              <a:off x="12489970" y="4868268"/>
              <a:ext cx="107955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47" name="Google Shape;1328;p22">
              <a:extLst>
                <a:ext uri="{FF2B5EF4-FFF2-40B4-BE49-F238E27FC236}">
                  <a16:creationId xmlns:a16="http://schemas.microsoft.com/office/drawing/2014/main" id="{9E1E63E1-5E8B-43A2-8C4A-F6587027D5A4}"/>
                </a:ext>
              </a:extLst>
            </p:cNvPr>
            <p:cNvSpPr/>
            <p:nvPr/>
          </p:nvSpPr>
          <p:spPr>
            <a:xfrm>
              <a:off x="12640790" y="4868268"/>
              <a:ext cx="107955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48" name="Google Shape;1329;p22">
              <a:extLst>
                <a:ext uri="{FF2B5EF4-FFF2-40B4-BE49-F238E27FC236}">
                  <a16:creationId xmlns:a16="http://schemas.microsoft.com/office/drawing/2014/main" id="{ACE39656-874A-4DEF-8A0F-151F2627BE47}"/>
                </a:ext>
              </a:extLst>
            </p:cNvPr>
            <p:cNvSpPr/>
            <p:nvPr/>
          </p:nvSpPr>
          <p:spPr>
            <a:xfrm>
              <a:off x="12793197" y="4868268"/>
              <a:ext cx="107955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49" name="Google Shape;1330;p22">
              <a:extLst>
                <a:ext uri="{FF2B5EF4-FFF2-40B4-BE49-F238E27FC236}">
                  <a16:creationId xmlns:a16="http://schemas.microsoft.com/office/drawing/2014/main" id="{CAECBA57-269B-4C62-8711-3A12B7CB6719}"/>
                </a:ext>
              </a:extLst>
            </p:cNvPr>
            <p:cNvSpPr/>
            <p:nvPr/>
          </p:nvSpPr>
          <p:spPr>
            <a:xfrm>
              <a:off x="12944015" y="4868268"/>
              <a:ext cx="107955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50" name="Google Shape;1331;p22">
              <a:extLst>
                <a:ext uri="{FF2B5EF4-FFF2-40B4-BE49-F238E27FC236}">
                  <a16:creationId xmlns:a16="http://schemas.microsoft.com/office/drawing/2014/main" id="{B34CEF62-0B1C-41E0-A257-8A40DAB30B76}"/>
                </a:ext>
              </a:extLst>
            </p:cNvPr>
            <p:cNvSpPr/>
            <p:nvPr/>
          </p:nvSpPr>
          <p:spPr>
            <a:xfrm>
              <a:off x="13096422" y="4868268"/>
              <a:ext cx="107955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51" name="Google Shape;1332;p22">
              <a:extLst>
                <a:ext uri="{FF2B5EF4-FFF2-40B4-BE49-F238E27FC236}">
                  <a16:creationId xmlns:a16="http://schemas.microsoft.com/office/drawing/2014/main" id="{07649974-C736-4CA3-89C5-0777F0DA704A}"/>
                </a:ext>
              </a:extLst>
            </p:cNvPr>
            <p:cNvSpPr/>
            <p:nvPr/>
          </p:nvSpPr>
          <p:spPr>
            <a:xfrm>
              <a:off x="13247242" y="4868268"/>
              <a:ext cx="107955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56" name="Google Shape;1333;p22">
              <a:extLst>
                <a:ext uri="{FF2B5EF4-FFF2-40B4-BE49-F238E27FC236}">
                  <a16:creationId xmlns:a16="http://schemas.microsoft.com/office/drawing/2014/main" id="{5270819F-CE76-41A2-9BD9-7842EC4B8967}"/>
                </a:ext>
              </a:extLst>
            </p:cNvPr>
            <p:cNvSpPr/>
            <p:nvPr/>
          </p:nvSpPr>
          <p:spPr>
            <a:xfrm>
              <a:off x="13399649" y="4868268"/>
              <a:ext cx="107955" cy="288032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24605" name="Google Shape;1334;p22">
              <a:extLst>
                <a:ext uri="{FF2B5EF4-FFF2-40B4-BE49-F238E27FC236}">
                  <a16:creationId xmlns:a16="http://schemas.microsoft.com/office/drawing/2014/main" id="{310957A8-9E9E-4E65-9F7B-7639A5B1B2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50600" y="4868268"/>
              <a:ext cx="108000" cy="288032"/>
            </a:xfrm>
            <a:prstGeom prst="flowChartProcess">
              <a:avLst/>
            </a:prstGeom>
            <a:solidFill>
              <a:srgbClr val="BFBFBF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24606" name="Google Shape;1335;p22">
              <a:extLst>
                <a:ext uri="{FF2B5EF4-FFF2-40B4-BE49-F238E27FC236}">
                  <a16:creationId xmlns:a16="http://schemas.microsoft.com/office/drawing/2014/main" id="{DE59FA4F-B22E-4448-A850-777A52FFF1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02169" y="4868268"/>
              <a:ext cx="108000" cy="288032"/>
            </a:xfrm>
            <a:prstGeom prst="flowChartProcess">
              <a:avLst/>
            </a:prstGeom>
            <a:solidFill>
              <a:srgbClr val="BFBFBF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24607" name="Google Shape;1336;p22">
              <a:extLst>
                <a:ext uri="{FF2B5EF4-FFF2-40B4-BE49-F238E27FC236}">
                  <a16:creationId xmlns:a16="http://schemas.microsoft.com/office/drawing/2014/main" id="{497005B1-88A1-4205-BCFF-FFCB93B0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3738" y="4868268"/>
              <a:ext cx="108000" cy="288032"/>
            </a:xfrm>
            <a:prstGeom prst="flowChartProcess">
              <a:avLst/>
            </a:prstGeom>
            <a:solidFill>
              <a:srgbClr val="BFBFBF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24608" name="Google Shape;1337;p22">
              <a:extLst>
                <a:ext uri="{FF2B5EF4-FFF2-40B4-BE49-F238E27FC236}">
                  <a16:creationId xmlns:a16="http://schemas.microsoft.com/office/drawing/2014/main" id="{C5C394DE-614A-4797-9B2B-F9D8697C6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05307" y="4868268"/>
              <a:ext cx="108000" cy="288032"/>
            </a:xfrm>
            <a:prstGeom prst="flowChartProcess">
              <a:avLst/>
            </a:prstGeom>
            <a:solidFill>
              <a:srgbClr val="BFBFBF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24609" name="Google Shape;1338;p22">
              <a:extLst>
                <a:ext uri="{FF2B5EF4-FFF2-40B4-BE49-F238E27FC236}">
                  <a16:creationId xmlns:a16="http://schemas.microsoft.com/office/drawing/2014/main" id="{0F74DCE9-59F0-4C0F-9770-078D904AC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56875" y="4868268"/>
              <a:ext cx="108000" cy="288032"/>
            </a:xfrm>
            <a:prstGeom prst="flowChartProcess">
              <a:avLst/>
            </a:prstGeom>
            <a:solidFill>
              <a:srgbClr val="BFBFBF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</p:grpSp>
      <p:sp>
        <p:nvSpPr>
          <p:cNvPr id="83" name="Google Shape;1333;p22">
            <a:extLst>
              <a:ext uri="{FF2B5EF4-FFF2-40B4-BE49-F238E27FC236}">
                <a16:creationId xmlns:a16="http://schemas.microsoft.com/office/drawing/2014/main" id="{4F16F0CA-1141-4E31-8B2C-C011270B84CE}"/>
              </a:ext>
            </a:extLst>
          </p:cNvPr>
          <p:cNvSpPr/>
          <p:nvPr/>
        </p:nvSpPr>
        <p:spPr>
          <a:xfrm rot="10800000">
            <a:off x="1406525" y="5421313"/>
            <a:ext cx="63500" cy="287337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lIns="91425" tIns="45700" rIns="91425" bIns="4570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ko-KR" altLang="ko-KR" sz="2700">
              <a:solidFill>
                <a:srgbClr val="FFFFFF"/>
              </a:solidFill>
            </a:endParaRPr>
          </a:p>
        </p:txBody>
      </p:sp>
      <p:sp>
        <p:nvSpPr>
          <p:cNvPr id="86" name="Google Shape;1317;p22">
            <a:extLst>
              <a:ext uri="{FF2B5EF4-FFF2-40B4-BE49-F238E27FC236}">
                <a16:creationId xmlns:a16="http://schemas.microsoft.com/office/drawing/2014/main" id="{795A5907-018B-4901-81DA-226158C00E78}"/>
              </a:ext>
            </a:extLst>
          </p:cNvPr>
          <p:cNvSpPr txBox="1"/>
          <p:nvPr/>
        </p:nvSpPr>
        <p:spPr>
          <a:xfrm flipH="1">
            <a:off x="577375" y="1578822"/>
            <a:ext cx="3081659" cy="707846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 anchor="ctr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ko-KR" altLang="en-US" sz="2000" kern="0" dirty="0" err="1">
                <a:solidFill>
                  <a:srgbClr val="3F3F3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하이퍼</a:t>
            </a:r>
            <a:r>
              <a:rPr lang="ko-KR" altLang="en-US" sz="2000" kern="0" dirty="0">
                <a:solidFill>
                  <a:srgbClr val="3F3F3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 파라미터 조정 후</a:t>
            </a:r>
            <a:endParaRPr lang="en-US" altLang="ko-KR" sz="2000" kern="0" dirty="0">
              <a:solidFill>
                <a:srgbClr val="3F3F3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Arial"/>
              <a:sym typeface="Arial"/>
            </a:endParaRP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2000" kern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  <a:cs typeface="Arial"/>
                <a:sym typeface="Arial"/>
              </a:rPr>
              <a:t>XGBoost</a:t>
            </a:r>
            <a:r>
              <a:rPr lang="ko-KR" altLang="en-US" sz="2000" kern="0" dirty="0">
                <a:solidFill>
                  <a:srgbClr val="3F3F3F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 결과</a:t>
            </a:r>
            <a:endParaRPr sz="2000" kern="0" dirty="0">
              <a:solidFill>
                <a:srgbClr val="3F3F3F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Arial"/>
              <a:sym typeface="Arial"/>
            </a:endParaRPr>
          </a:p>
        </p:txBody>
      </p:sp>
      <p:pic>
        <p:nvPicPr>
          <p:cNvPr id="24583" name="그림 6">
            <a:extLst>
              <a:ext uri="{FF2B5EF4-FFF2-40B4-BE49-F238E27FC236}">
                <a16:creationId xmlns:a16="http://schemas.microsoft.com/office/drawing/2014/main" id="{87DA6B15-D62B-47E3-9380-E41D62A76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6"/>
          <a:stretch>
            <a:fillRect/>
          </a:stretch>
        </p:blipFill>
        <p:spPr bwMode="auto">
          <a:xfrm>
            <a:off x="3867150" y="2101850"/>
            <a:ext cx="8020050" cy="450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4" name="TextBox 51">
            <a:extLst>
              <a:ext uri="{FF2B5EF4-FFF2-40B4-BE49-F238E27FC236}">
                <a16:creationId xmlns:a16="http://schemas.microsoft.com/office/drawing/2014/main" id="{1BB0A4EE-4173-4C9D-9407-6CC59D8C53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0125" y="2218625"/>
            <a:ext cx="13949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eaLnBrk="1" hangingPunct="1">
              <a:buFont typeface="Arial" panose="020B0604020202020204" pitchFamily="34" charset="0"/>
              <a:defRPr kumimoji="1" sz="1200"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Arial" panose="020B0604020202020204" pitchFamily="34" charset="0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Arial" panose="020B0604020202020204" pitchFamily="34" charset="0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LID4096" altLang="en-US" dirty="0"/>
              <a:t>수행</a:t>
            </a:r>
            <a:r>
              <a:rPr lang="ko-KR" altLang="en-US"/>
              <a:t> 시간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33.8s</a:t>
            </a:r>
            <a:endParaRPr lang="LID4096" altLang="en-US" dirty="0"/>
          </a:p>
        </p:txBody>
      </p:sp>
      <p:grpSp>
        <p:nvGrpSpPr>
          <p:cNvPr id="24585" name="그룹 1">
            <a:extLst>
              <a:ext uri="{FF2B5EF4-FFF2-40B4-BE49-F238E27FC236}">
                <a16:creationId xmlns:a16="http://schemas.microsoft.com/office/drawing/2014/main" id="{63600339-1761-4A92-AC6F-77E5EDE4B023}"/>
              </a:ext>
            </a:extLst>
          </p:cNvPr>
          <p:cNvGrpSpPr>
            <a:grpSpLocks/>
          </p:cNvGrpSpPr>
          <p:nvPr/>
        </p:nvGrpSpPr>
        <p:grpSpPr bwMode="auto">
          <a:xfrm>
            <a:off x="7507288" y="1525588"/>
            <a:ext cx="2800350" cy="363537"/>
            <a:chOff x="7220206" y="1525226"/>
            <a:chExt cx="2800244" cy="364080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81A255E-C72A-4488-9FA1-C4BB7C3231B1}"/>
                </a:ext>
              </a:extLst>
            </p:cNvPr>
            <p:cNvSpPr/>
            <p:nvPr/>
          </p:nvSpPr>
          <p:spPr>
            <a:xfrm>
              <a:off x="7316125" y="1544561"/>
              <a:ext cx="2608406" cy="3254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lang="en-US" altLang="ko-KR" b="1" kern="0" dirty="0">
                  <a:ln>
                    <a:solidFill>
                      <a:srgbClr val="FD3E3B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맑은 고딕" panose="020B0503020000020004" pitchFamily="50" charset="-127"/>
                  <a:cs typeface="Arial"/>
                  <a:sym typeface="Arial"/>
                </a:rPr>
                <a:t>Feature </a:t>
              </a:r>
              <a:r>
                <a:rPr lang="en-US" altLang="ko-KR" b="1" kern="0" dirty="0" err="1">
                  <a:ln>
                    <a:solidFill>
                      <a:srgbClr val="FD3E3B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맑은 고딕" panose="020B0503020000020004" pitchFamily="50" charset="-127"/>
                  <a:cs typeface="Arial"/>
                  <a:sym typeface="Arial"/>
                </a:rPr>
                <a:t>Importances</a:t>
              </a:r>
              <a:r>
                <a:rPr lang="en-US" altLang="ko-KR" b="1" kern="0" dirty="0">
                  <a:ln>
                    <a:solidFill>
                      <a:srgbClr val="FD3E3B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맑은 고딕" panose="020B0503020000020004" pitchFamily="50" charset="-127"/>
                  <a:cs typeface="Arial"/>
                  <a:sym typeface="Arial"/>
                </a:rPr>
                <a:t> Top 20</a:t>
              </a:r>
            </a:p>
          </p:txBody>
        </p:sp>
        <p:sp>
          <p:nvSpPr>
            <p:cNvPr id="54" name="모서리가 둥근 직사각형 84">
              <a:extLst>
                <a:ext uri="{FF2B5EF4-FFF2-40B4-BE49-F238E27FC236}">
                  <a16:creationId xmlns:a16="http://schemas.microsoft.com/office/drawing/2014/main" id="{942F677C-0E69-41A9-A2B5-547BD630F6C0}"/>
                </a:ext>
              </a:extLst>
            </p:cNvPr>
            <p:cNvSpPr/>
            <p:nvPr/>
          </p:nvSpPr>
          <p:spPr>
            <a:xfrm>
              <a:off x="7220206" y="1525226"/>
              <a:ext cx="2800244" cy="364080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ko-KR" altLang="en-US" kern="0">
                <a:solidFill>
                  <a:schemeClr val="accent1"/>
                </a:solidFill>
                <a:sym typeface="Arial"/>
              </a:endParaRPr>
            </a:p>
          </p:txBody>
        </p:sp>
      </p:grpSp>
      <p:sp>
        <p:nvSpPr>
          <p:cNvPr id="55" name="Google Shape;1339;p22">
            <a:extLst>
              <a:ext uri="{FF2B5EF4-FFF2-40B4-BE49-F238E27FC236}">
                <a16:creationId xmlns:a16="http://schemas.microsoft.com/office/drawing/2014/main" id="{599AD487-9A1F-4BB3-BD14-3927AEC62A5F}"/>
              </a:ext>
            </a:extLst>
          </p:cNvPr>
          <p:cNvSpPr txBox="1"/>
          <p:nvPr/>
        </p:nvSpPr>
        <p:spPr>
          <a:xfrm flipH="1">
            <a:off x="1962150" y="4519879"/>
            <a:ext cx="1838325" cy="768350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4400" b="1" kern="0" dirty="0">
                <a:solidFill>
                  <a:schemeClr val="accent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78.2</a:t>
            </a:r>
            <a:r>
              <a:rPr lang="en-US" sz="1800" b="1" kern="0" dirty="0">
                <a:solidFill>
                  <a:schemeClr val="accent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%</a:t>
            </a:r>
            <a:endParaRPr sz="1800" b="1" kern="0" dirty="0">
              <a:solidFill>
                <a:schemeClr val="accent3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Arial"/>
              <a:sym typeface="Arial"/>
            </a:endParaRPr>
          </a:p>
        </p:txBody>
      </p:sp>
      <p:sp>
        <p:nvSpPr>
          <p:cNvPr id="24587" name="Google Shape;1317;p22">
            <a:extLst>
              <a:ext uri="{FF2B5EF4-FFF2-40B4-BE49-F238E27FC236}">
                <a16:creationId xmlns:a16="http://schemas.microsoft.com/office/drawing/2014/main" id="{B2C927B2-15F5-4F94-8DFC-672281C12C70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638175" y="4569091"/>
            <a:ext cx="12414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ko-KR" sz="1600" b="1">
                <a:solidFill>
                  <a:srgbClr val="3F3F3F"/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Train-Test</a:t>
            </a:r>
          </a:p>
          <a:p>
            <a:pPr algn="r" eaLnBrk="1" hangingPunct="1"/>
            <a:r>
              <a:rPr lang="ko-KR" altLang="en-US" sz="1600" b="1">
                <a:solidFill>
                  <a:srgbClr val="3F3F3F"/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정확도</a:t>
            </a:r>
            <a:endParaRPr lang="ko-KR" altLang="ko-KR" sz="1600" b="1">
              <a:solidFill>
                <a:srgbClr val="3F3F3F"/>
              </a:solidFill>
              <a:latin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1350840" y="5128200"/>
            <a:ext cx="9472945" cy="1198277"/>
            <a:chOff x="1350840" y="5389448"/>
            <a:chExt cx="9472945" cy="1198277"/>
          </a:xfrm>
        </p:grpSpPr>
        <p:grpSp>
          <p:nvGrpSpPr>
            <p:cNvPr id="27" name="그룹 26"/>
            <p:cNvGrpSpPr/>
            <p:nvPr/>
          </p:nvGrpSpPr>
          <p:grpSpPr>
            <a:xfrm>
              <a:off x="2512610" y="5389448"/>
              <a:ext cx="7166780" cy="453598"/>
              <a:chOff x="2962674" y="5389448"/>
              <a:chExt cx="6281881" cy="453598"/>
            </a:xfrm>
          </p:grpSpPr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ACCA5E96-B8F2-4BA0-AE1A-B8F19991ECCC}"/>
                  </a:ext>
                </a:extLst>
              </p:cNvPr>
              <p:cNvSpPr/>
              <p:nvPr/>
            </p:nvSpPr>
            <p:spPr>
              <a:xfrm>
                <a:off x="3103966" y="5771046"/>
                <a:ext cx="72000" cy="7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G마켓 산스 Medium" pitchFamily="50" charset="-127"/>
                  <a:ea typeface="G마켓 산스 Medium" pitchFamily="50" charset="-127"/>
                </a:endParaRPr>
              </a:p>
            </p:txBody>
          </p:sp>
          <p:sp>
            <p:nvSpPr>
              <p:cNvPr id="154" name="타원 153">
                <a:extLst>
                  <a:ext uri="{FF2B5EF4-FFF2-40B4-BE49-F238E27FC236}">
                    <a16:creationId xmlns:a16="http://schemas.microsoft.com/office/drawing/2014/main" id="{C54410F0-1107-4F44-8723-A65649517684}"/>
                  </a:ext>
                </a:extLst>
              </p:cNvPr>
              <p:cNvSpPr/>
              <p:nvPr/>
            </p:nvSpPr>
            <p:spPr>
              <a:xfrm>
                <a:off x="6060000" y="5771046"/>
                <a:ext cx="72000" cy="7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G마켓 산스 Medium" pitchFamily="50" charset="-127"/>
                  <a:ea typeface="G마켓 산스 Medium" pitchFamily="50" charset="-127"/>
                </a:endParaRPr>
              </a:p>
            </p:txBody>
          </p:sp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7F49BAE8-4116-4CDC-B84F-E4FD381BFC18}"/>
                  </a:ext>
                </a:extLst>
              </p:cNvPr>
              <p:cNvSpPr/>
              <p:nvPr/>
            </p:nvSpPr>
            <p:spPr>
              <a:xfrm>
                <a:off x="9016034" y="5771046"/>
                <a:ext cx="72000" cy="72000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G마켓 산스 Medium" pitchFamily="50" charset="-127"/>
                  <a:ea typeface="G마켓 산스 Medium" pitchFamily="50" charset="-127"/>
                </a:endParaRPr>
              </a:p>
            </p:txBody>
          </p:sp>
          <p:cxnSp>
            <p:nvCxnSpPr>
              <p:cNvPr id="156" name="직선 연결선 155">
                <a:extLst>
                  <a:ext uri="{FF2B5EF4-FFF2-40B4-BE49-F238E27FC236}">
                    <a16:creationId xmlns:a16="http://schemas.microsoft.com/office/drawing/2014/main" id="{3467A846-66A7-4FC9-A9DD-7D1DE89B03BF}"/>
                  </a:ext>
                </a:extLst>
              </p:cNvPr>
              <p:cNvCxnSpPr/>
              <p:nvPr/>
            </p:nvCxnSpPr>
            <p:spPr>
              <a:xfrm flipV="1">
                <a:off x="3165422" y="5807046"/>
                <a:ext cx="5850612" cy="0"/>
              </a:xfrm>
              <a:prstGeom prst="line">
                <a:avLst/>
              </a:prstGeom>
              <a:ln w="63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D39DB2FA-9C85-46EA-BD0F-8F4DAEACE1BD}"/>
                  </a:ext>
                </a:extLst>
              </p:cNvPr>
              <p:cNvSpPr txBox="1"/>
              <p:nvPr/>
            </p:nvSpPr>
            <p:spPr>
              <a:xfrm>
                <a:off x="2962674" y="5389448"/>
                <a:ext cx="354585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ko-KR" sz="1200" spc="-50" dirty="0">
                    <a:ln>
                      <a:solidFill>
                        <a:srgbClr val="F1ECE6">
                          <a:alpha val="0"/>
                        </a:srgbClr>
                      </a:solidFill>
                    </a:ln>
                    <a:solidFill>
                      <a:schemeClr val="accent1"/>
                    </a:solidFill>
                    <a:latin typeface="G마켓 산스 Bold" pitchFamily="50" charset="-127"/>
                    <a:ea typeface="G마켓 산스 Bold" pitchFamily="50" charset="-127"/>
                  </a:rPr>
                  <a:t>01</a:t>
                </a:r>
                <a:endParaRPr lang="ko-KR" altLang="en-US" sz="1200" spc="-50" dirty="0">
                  <a:ln>
                    <a:solidFill>
                      <a:srgbClr val="F1ECE6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G마켓 산스 Bold" pitchFamily="50" charset="-127"/>
                  <a:ea typeface="G마켓 산스 Bold" pitchFamily="50" charset="-127"/>
                </a:endParaRP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BE8E4974-5016-4B11-9136-8DDDB80FBEEB}"/>
                  </a:ext>
                </a:extLst>
              </p:cNvPr>
              <p:cNvSpPr txBox="1"/>
              <p:nvPr/>
            </p:nvSpPr>
            <p:spPr>
              <a:xfrm>
                <a:off x="5910584" y="5389448"/>
                <a:ext cx="380232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ko-KR" sz="1200" spc="-50" dirty="0">
                    <a:ln>
                      <a:solidFill>
                        <a:srgbClr val="F1ECE6">
                          <a:alpha val="0"/>
                        </a:srgbClr>
                      </a:solidFill>
                    </a:ln>
                    <a:solidFill>
                      <a:schemeClr val="accent1"/>
                    </a:solidFill>
                    <a:latin typeface="G마켓 산스 Bold" pitchFamily="50" charset="-127"/>
                    <a:ea typeface="G마켓 산스 Bold" pitchFamily="50" charset="-127"/>
                  </a:rPr>
                  <a:t>02</a:t>
                </a:r>
                <a:endParaRPr lang="ko-KR" altLang="en-US" sz="1200" spc="-50" dirty="0">
                  <a:ln>
                    <a:solidFill>
                      <a:srgbClr val="F1ECE6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G마켓 산스 Bold" pitchFamily="50" charset="-127"/>
                  <a:ea typeface="G마켓 산스 Bold" pitchFamily="50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701C274F-7388-449F-B6DB-E5BE09640DFE}"/>
                  </a:ext>
                </a:extLst>
              </p:cNvPr>
              <p:cNvSpPr txBox="1"/>
              <p:nvPr/>
            </p:nvSpPr>
            <p:spPr>
              <a:xfrm>
                <a:off x="8859513" y="5389448"/>
                <a:ext cx="385042" cy="332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ko-KR" sz="1200" spc="-50" dirty="0">
                    <a:ln>
                      <a:solidFill>
                        <a:srgbClr val="F1ECE6">
                          <a:alpha val="0"/>
                        </a:srgbClr>
                      </a:solidFill>
                    </a:ln>
                    <a:solidFill>
                      <a:schemeClr val="accent1"/>
                    </a:solidFill>
                    <a:latin typeface="G마켓 산스 Bold" pitchFamily="50" charset="-127"/>
                    <a:ea typeface="G마켓 산스 Bold" pitchFamily="50" charset="-127"/>
                  </a:rPr>
                  <a:t>03</a:t>
                </a:r>
                <a:endParaRPr lang="ko-KR" altLang="en-US" sz="1200" spc="-50" dirty="0">
                  <a:ln>
                    <a:solidFill>
                      <a:srgbClr val="F1ECE6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G마켓 산스 Bold" pitchFamily="50" charset="-127"/>
                  <a:ea typeface="G마켓 산스 Bold" pitchFamily="50" charset="-127"/>
                </a:endParaRPr>
              </a:p>
            </p:txBody>
          </p:sp>
        </p:grpSp>
        <p:sp>
          <p:nvSpPr>
            <p:cNvPr id="162" name="Google Shape;829;p5"/>
            <p:cNvSpPr txBox="1"/>
            <p:nvPr/>
          </p:nvSpPr>
          <p:spPr>
            <a:xfrm>
              <a:off x="1350840" y="5910657"/>
              <a:ext cx="2728072" cy="6770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>
                  <a:solidFill>
                    <a:schemeClr val="accent1"/>
                  </a:solidFill>
                  <a:latin typeface="G마켓 산스 Bold" pitchFamily="50" charset="-127"/>
                  <a:ea typeface="G마켓 산스 Bold" pitchFamily="50" charset="-127"/>
                  <a:sym typeface="Arial"/>
                </a:rPr>
                <a:t>대졸자 취업 비율의 하락</a:t>
              </a:r>
              <a:endParaRPr lang="en-US" altLang="ko-KR" b="1" dirty="0">
                <a:solidFill>
                  <a:schemeClr val="accent1"/>
                </a:solidFill>
                <a:latin typeface="G마켓 산스 Bold" pitchFamily="50" charset="-127"/>
                <a:ea typeface="G마켓 산스 Bold" pitchFamily="50" charset="-127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accent1"/>
                  </a:solidFill>
                  <a:latin typeface="G마켓 산스 Medium" pitchFamily="50" charset="-127"/>
                  <a:ea typeface="G마켓 산스 Medium" pitchFamily="50" charset="-127"/>
                </a:rPr>
                <a:t>2019</a:t>
              </a:r>
              <a:r>
                <a:rPr lang="ko-KR" altLang="en-US" sz="1200" b="1" dirty="0">
                  <a:solidFill>
                    <a:schemeClr val="accent1"/>
                  </a:solidFill>
                  <a:latin typeface="G마켓 산스 Medium" pitchFamily="50" charset="-127"/>
                  <a:ea typeface="G마켓 산스 Medium" pitchFamily="50" charset="-127"/>
                </a:rPr>
                <a:t>년 </a:t>
              </a:r>
              <a:r>
                <a:rPr lang="en-US" altLang="ko-KR" sz="1200" b="1" dirty="0">
                  <a:solidFill>
                    <a:schemeClr val="accent1"/>
                  </a:solidFill>
                  <a:latin typeface="G마켓 산스 Medium" pitchFamily="50" charset="-127"/>
                  <a:ea typeface="G마켓 산스 Medium" pitchFamily="50" charset="-127"/>
                </a:rPr>
                <a:t>73.8%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accent1"/>
                  </a:solidFill>
                  <a:latin typeface="G마켓 산스 Medium" pitchFamily="50" charset="-127"/>
                  <a:ea typeface="G마켓 산스 Medium" pitchFamily="50" charset="-127"/>
                  <a:sym typeface="Arial"/>
                </a:rPr>
                <a:t>2020</a:t>
              </a:r>
              <a:r>
                <a:rPr lang="ko-KR" altLang="en-US" sz="1200" b="1" dirty="0">
                  <a:solidFill>
                    <a:schemeClr val="accent1"/>
                  </a:solidFill>
                  <a:latin typeface="G마켓 산스 Medium" pitchFamily="50" charset="-127"/>
                  <a:ea typeface="G마켓 산스 Medium" pitchFamily="50" charset="-127"/>
                  <a:sym typeface="Arial"/>
                </a:rPr>
                <a:t>년 </a:t>
              </a:r>
              <a:r>
                <a:rPr lang="en-US" altLang="ko-KR" sz="1200" b="1" dirty="0">
                  <a:solidFill>
                    <a:schemeClr val="accent1"/>
                  </a:solidFill>
                  <a:latin typeface="G마켓 산스 Medium" pitchFamily="50" charset="-127"/>
                  <a:ea typeface="G마켓 산스 Medium" pitchFamily="50" charset="-127"/>
                  <a:sym typeface="Arial"/>
                </a:rPr>
                <a:t>66.4%</a:t>
              </a:r>
              <a:endParaRPr sz="1200" b="1" dirty="0">
                <a:solidFill>
                  <a:schemeClr val="accent1"/>
                </a:solidFill>
                <a:latin typeface="G마켓 산스 Medium" pitchFamily="50" charset="-127"/>
                <a:ea typeface="G마켓 산스 Medium" pitchFamily="50" charset="-127"/>
                <a:sym typeface="Arial"/>
              </a:endParaRPr>
            </a:p>
          </p:txBody>
        </p:sp>
        <p:sp>
          <p:nvSpPr>
            <p:cNvPr id="164" name="Google Shape;835;p5"/>
            <p:cNvSpPr txBox="1"/>
            <p:nvPr/>
          </p:nvSpPr>
          <p:spPr>
            <a:xfrm>
              <a:off x="8095713" y="5910657"/>
              <a:ext cx="2728072" cy="6770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>
                  <a:solidFill>
                    <a:schemeClr val="accent3"/>
                  </a:solidFill>
                  <a:latin typeface="G마켓 산스 Bold" pitchFamily="50" charset="-127"/>
                  <a:ea typeface="G마켓 산스 Bold" pitchFamily="50" charset="-127"/>
                  <a:sym typeface="Arial"/>
                </a:rPr>
                <a:t>대졸자 </a:t>
              </a:r>
              <a:r>
                <a:rPr lang="ko-KR" altLang="en-US" b="1" dirty="0" err="1">
                  <a:solidFill>
                    <a:schemeClr val="accent3"/>
                  </a:solidFill>
                  <a:latin typeface="G마켓 산스 Bold" pitchFamily="50" charset="-127"/>
                  <a:ea typeface="G마켓 산스 Bold" pitchFamily="50" charset="-127"/>
                  <a:sym typeface="Arial"/>
                </a:rPr>
                <a:t>비경제활동</a:t>
              </a:r>
              <a:r>
                <a:rPr lang="ko-KR" altLang="en-US" b="1" dirty="0">
                  <a:solidFill>
                    <a:schemeClr val="accent3"/>
                  </a:solidFill>
                  <a:latin typeface="G마켓 산스 Bold" pitchFamily="50" charset="-127"/>
                  <a:ea typeface="G마켓 산스 Bold" pitchFamily="50" charset="-127"/>
                  <a:sym typeface="Arial"/>
                </a:rPr>
                <a:t> 비율의 </a:t>
              </a:r>
              <a:r>
                <a:rPr lang="ko-KR" altLang="en-US" b="1" dirty="0">
                  <a:solidFill>
                    <a:schemeClr val="accent3"/>
                  </a:solidFill>
                  <a:latin typeface="G마켓 산스 Bold" pitchFamily="50" charset="-127"/>
                  <a:ea typeface="G마켓 산스 Bold" pitchFamily="50" charset="-127"/>
                </a:rPr>
                <a:t>증가</a:t>
              </a:r>
              <a:endParaRPr lang="en-US" altLang="ko-KR" b="1" dirty="0">
                <a:solidFill>
                  <a:schemeClr val="accent3"/>
                </a:solidFill>
                <a:latin typeface="G마켓 산스 Bold" pitchFamily="50" charset="-127"/>
                <a:ea typeface="G마켓 산스 Bold" pitchFamily="50" charset="-127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accent3"/>
                  </a:solidFill>
                  <a:latin typeface="G마켓 산스 Medium" pitchFamily="50" charset="-127"/>
                  <a:ea typeface="G마켓 산스 Medium" pitchFamily="50" charset="-127"/>
                  <a:sym typeface="Arial"/>
                </a:rPr>
                <a:t>2019</a:t>
              </a:r>
              <a:r>
                <a:rPr lang="ko-KR" altLang="en-US" sz="1200" b="1" dirty="0">
                  <a:solidFill>
                    <a:schemeClr val="accent3"/>
                  </a:solidFill>
                  <a:latin typeface="G마켓 산스 Medium" pitchFamily="50" charset="-127"/>
                  <a:ea typeface="G마켓 산스 Medium" pitchFamily="50" charset="-127"/>
                  <a:sym typeface="Arial"/>
                </a:rPr>
                <a:t>년 </a:t>
              </a:r>
              <a:r>
                <a:rPr lang="en-US" altLang="ko-KR" sz="1200" b="1" dirty="0">
                  <a:solidFill>
                    <a:schemeClr val="accent3"/>
                  </a:solidFill>
                  <a:latin typeface="G마켓 산스 Medium" pitchFamily="50" charset="-127"/>
                  <a:ea typeface="G마켓 산스 Medium" pitchFamily="50" charset="-127"/>
                  <a:sym typeface="Arial"/>
                </a:rPr>
                <a:t>18.2%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accent3"/>
                  </a:solidFill>
                  <a:latin typeface="G마켓 산스 Medium" pitchFamily="50" charset="-127"/>
                  <a:ea typeface="G마켓 산스 Medium" pitchFamily="50" charset="-127"/>
                </a:rPr>
                <a:t>2020</a:t>
              </a:r>
              <a:r>
                <a:rPr lang="ko-KR" altLang="en-US" sz="1200" b="1" dirty="0">
                  <a:solidFill>
                    <a:schemeClr val="accent3"/>
                  </a:solidFill>
                  <a:latin typeface="G마켓 산스 Medium" pitchFamily="50" charset="-127"/>
                  <a:ea typeface="G마켓 산스 Medium" pitchFamily="50" charset="-127"/>
                </a:rPr>
                <a:t>년 </a:t>
              </a:r>
              <a:r>
                <a:rPr lang="en-US" altLang="ko-KR" sz="1200" b="1" dirty="0">
                  <a:solidFill>
                    <a:schemeClr val="accent3"/>
                  </a:solidFill>
                  <a:latin typeface="G마켓 산스 Medium" pitchFamily="50" charset="-127"/>
                  <a:ea typeface="G마켓 산스 Medium" pitchFamily="50" charset="-127"/>
                </a:rPr>
                <a:t>22.8%</a:t>
              </a:r>
              <a:endParaRPr sz="1200" b="1" dirty="0">
                <a:solidFill>
                  <a:schemeClr val="accent3"/>
                </a:solidFill>
                <a:latin typeface="G마켓 산스 Medium" pitchFamily="50" charset="-127"/>
                <a:ea typeface="G마켓 산스 Medium" pitchFamily="50" charset="-127"/>
                <a:sym typeface="Arial"/>
              </a:endParaRPr>
            </a:p>
          </p:txBody>
        </p:sp>
        <p:sp>
          <p:nvSpPr>
            <p:cNvPr id="166" name="Google Shape;820;p5"/>
            <p:cNvSpPr txBox="1"/>
            <p:nvPr/>
          </p:nvSpPr>
          <p:spPr>
            <a:xfrm>
              <a:off x="4733544" y="5910657"/>
              <a:ext cx="2724912" cy="6770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>
                  <a:solidFill>
                    <a:schemeClr val="accent3"/>
                  </a:solidFill>
                  <a:latin typeface="G마켓 산스 Bold" pitchFamily="50" charset="-127"/>
                  <a:ea typeface="G마켓 산스 Bold" pitchFamily="50" charset="-127"/>
                  <a:sym typeface="Arial"/>
                </a:rPr>
                <a:t>대졸자 실업 비율의 상승</a:t>
              </a:r>
              <a:endParaRPr lang="en-US" altLang="ko-KR" b="1" dirty="0">
                <a:solidFill>
                  <a:schemeClr val="accent3"/>
                </a:solidFill>
                <a:latin typeface="G마켓 산스 Bold" pitchFamily="50" charset="-127"/>
                <a:ea typeface="G마켓 산스 Bold" pitchFamily="50" charset="-127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accent3"/>
                  </a:solidFill>
                  <a:latin typeface="G마켓 산스 Medium" pitchFamily="50" charset="-127"/>
                  <a:ea typeface="G마켓 산스 Medium" pitchFamily="50" charset="-127"/>
                </a:rPr>
                <a:t>2019</a:t>
              </a:r>
              <a:r>
                <a:rPr lang="ko-KR" altLang="en-US" sz="1200" b="1" dirty="0">
                  <a:solidFill>
                    <a:schemeClr val="accent3"/>
                  </a:solidFill>
                  <a:latin typeface="G마켓 산스 Medium" pitchFamily="50" charset="-127"/>
                  <a:ea typeface="G마켓 산스 Medium" pitchFamily="50" charset="-127"/>
                </a:rPr>
                <a:t>년 </a:t>
              </a:r>
              <a:r>
                <a:rPr lang="en-US" altLang="ko-KR" sz="1200" b="1" dirty="0">
                  <a:solidFill>
                    <a:schemeClr val="accent3"/>
                  </a:solidFill>
                  <a:latin typeface="G마켓 산스 Medium" pitchFamily="50" charset="-127"/>
                  <a:ea typeface="G마켓 산스 Medium" pitchFamily="50" charset="-127"/>
                </a:rPr>
                <a:t>7.9%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accent3"/>
                  </a:solidFill>
                  <a:latin typeface="G마켓 산스 Medium" pitchFamily="50" charset="-127"/>
                  <a:ea typeface="G마켓 산스 Medium" pitchFamily="50" charset="-127"/>
                  <a:sym typeface="Arial"/>
                </a:rPr>
                <a:t>2020</a:t>
              </a:r>
              <a:r>
                <a:rPr lang="ko-KR" altLang="en-US" sz="1200" b="1" dirty="0">
                  <a:solidFill>
                    <a:schemeClr val="accent3"/>
                  </a:solidFill>
                  <a:latin typeface="G마켓 산스 Medium" pitchFamily="50" charset="-127"/>
                  <a:ea typeface="G마켓 산스 Medium" pitchFamily="50" charset="-127"/>
                  <a:sym typeface="Arial"/>
                </a:rPr>
                <a:t>년 </a:t>
              </a:r>
              <a:r>
                <a:rPr lang="en-US" altLang="ko-KR" sz="1200" b="1" dirty="0">
                  <a:solidFill>
                    <a:schemeClr val="accent3"/>
                  </a:solidFill>
                  <a:latin typeface="G마켓 산스 Medium" pitchFamily="50" charset="-127"/>
                  <a:ea typeface="G마켓 산스 Medium" pitchFamily="50" charset="-127"/>
                  <a:sym typeface="Arial"/>
                </a:rPr>
                <a:t>10.8%</a:t>
              </a:r>
              <a:endParaRPr sz="1200" b="1" dirty="0">
                <a:solidFill>
                  <a:schemeClr val="accent3"/>
                </a:solidFill>
                <a:latin typeface="G마켓 산스 Medium" pitchFamily="50" charset="-127"/>
                <a:ea typeface="G마켓 산스 Medium" pitchFamily="50" charset="-127"/>
                <a:sym typeface="Arial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2411604" y="1660428"/>
            <a:ext cx="7194620" cy="3313943"/>
            <a:chOff x="2411604" y="1931724"/>
            <a:chExt cx="7194620" cy="3313943"/>
          </a:xfrm>
        </p:grpSpPr>
        <p:sp>
          <p:nvSpPr>
            <p:cNvPr id="122" name="텍스트 상자 76"/>
            <p:cNvSpPr txBox="1"/>
            <p:nvPr/>
          </p:nvSpPr>
          <p:spPr>
            <a:xfrm>
              <a:off x="4983359" y="4959435"/>
              <a:ext cx="2225289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 Semilight" charset="-127"/>
                </a:rPr>
                <a:t>「</a:t>
              </a:r>
              <a:r>
                <a:rPr kumimoji="1"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 Semilight" charset="-127"/>
                </a:rPr>
                <a:t>GOMS 10-19</a:t>
              </a: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 Semilight" charset="-127"/>
                </a:rPr>
                <a:t>」</a:t>
              </a:r>
              <a:r>
                <a:rPr kumimoji="1"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 Semilight" charset="-127"/>
                </a:rPr>
                <a:t> </a:t>
              </a: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 Semilight" charset="-127"/>
                </a:rPr>
                <a:t>고용조사분석 시스템</a:t>
              </a: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2497432" y="2562867"/>
              <a:ext cx="7032607" cy="2342195"/>
              <a:chOff x="2497432" y="3246131"/>
              <a:chExt cx="7032607" cy="2342195"/>
            </a:xfrm>
          </p:grpSpPr>
          <p:sp>
            <p:nvSpPr>
              <p:cNvPr id="121" name="텍스트 상자 76"/>
              <p:cNvSpPr txBox="1"/>
              <p:nvPr/>
            </p:nvSpPr>
            <p:spPr>
              <a:xfrm>
                <a:off x="5881839" y="5302094"/>
                <a:ext cx="428322" cy="2862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kumimoji="1"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Malgun Gothic Semilight" charset="-127"/>
                  </a:rPr>
                  <a:t>연도</a:t>
                </a:r>
              </a:p>
            </p:txBody>
          </p:sp>
          <p:grpSp>
            <p:nvGrpSpPr>
              <p:cNvPr id="18" name="그룹 17"/>
              <p:cNvGrpSpPr/>
              <p:nvPr/>
            </p:nvGrpSpPr>
            <p:grpSpPr>
              <a:xfrm>
                <a:off x="2688757" y="3246131"/>
                <a:ext cx="6841282" cy="2199080"/>
                <a:chOff x="2688757" y="3246131"/>
                <a:chExt cx="6841282" cy="2199080"/>
              </a:xfrm>
            </p:grpSpPr>
            <p:grpSp>
              <p:nvGrpSpPr>
                <p:cNvPr id="15" name="그룹 14"/>
                <p:cNvGrpSpPr/>
                <p:nvPr/>
              </p:nvGrpSpPr>
              <p:grpSpPr>
                <a:xfrm>
                  <a:off x="2688757" y="3246131"/>
                  <a:ext cx="6841282" cy="2035247"/>
                  <a:chOff x="1828253" y="3246131"/>
                  <a:chExt cx="8549639" cy="2035247"/>
                </a:xfrm>
              </p:grpSpPr>
              <p:grpSp>
                <p:nvGrpSpPr>
                  <p:cNvPr id="13" name="그룹 12"/>
                  <p:cNvGrpSpPr/>
                  <p:nvPr/>
                </p:nvGrpSpPr>
                <p:grpSpPr>
                  <a:xfrm>
                    <a:off x="1828253" y="3246131"/>
                    <a:ext cx="531273" cy="2035247"/>
                    <a:chOff x="1828253" y="3246131"/>
                    <a:chExt cx="531273" cy="2035247"/>
                  </a:xfrm>
                </p:grpSpPr>
                <p:sp>
                  <p:nvSpPr>
                    <p:cNvPr id="74" name="텍스트 상자 76"/>
                    <p:cNvSpPr txBox="1"/>
                    <p:nvPr/>
                  </p:nvSpPr>
                  <p:spPr>
                    <a:xfrm>
                      <a:off x="1961482" y="5006303"/>
                      <a:ext cx="264816" cy="2750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kumimoji="1"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 Semilight" charset="-127"/>
                        </a:rPr>
                        <a:t>0</a:t>
                      </a:r>
                      <a:endParaRPr kumimoji="1"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Malgun Gothic Semilight" charset="-127"/>
                      </a:endParaRPr>
                    </a:p>
                  </p:txBody>
                </p:sp>
                <p:sp>
                  <p:nvSpPr>
                    <p:cNvPr id="75" name="텍스트 상자 76"/>
                    <p:cNvSpPr txBox="1"/>
                    <p:nvPr/>
                  </p:nvSpPr>
                  <p:spPr>
                    <a:xfrm>
                      <a:off x="1878334" y="4650805"/>
                      <a:ext cx="431110" cy="2750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kumimoji="1"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 Semilight" charset="-127"/>
                        </a:rPr>
                        <a:t>20</a:t>
                      </a:r>
                      <a:endParaRPr kumimoji="1"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Malgun Gothic Semilight" charset="-127"/>
                      </a:endParaRPr>
                    </a:p>
                  </p:txBody>
                </p:sp>
                <p:sp>
                  <p:nvSpPr>
                    <p:cNvPr id="76" name="텍스트 상자 76"/>
                    <p:cNvSpPr txBox="1"/>
                    <p:nvPr/>
                  </p:nvSpPr>
                  <p:spPr>
                    <a:xfrm>
                      <a:off x="1878335" y="4303965"/>
                      <a:ext cx="431110" cy="2750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kumimoji="1"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 Semilight" charset="-127"/>
                        </a:rPr>
                        <a:t>40</a:t>
                      </a:r>
                      <a:endParaRPr kumimoji="1"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Malgun Gothic Semilight" charset="-127"/>
                      </a:endParaRPr>
                    </a:p>
                  </p:txBody>
                </p:sp>
                <p:sp>
                  <p:nvSpPr>
                    <p:cNvPr id="77" name="텍스트 상자 76"/>
                    <p:cNvSpPr txBox="1"/>
                    <p:nvPr/>
                  </p:nvSpPr>
                  <p:spPr>
                    <a:xfrm>
                      <a:off x="1878335" y="3948468"/>
                      <a:ext cx="431110" cy="2750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kumimoji="1"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 Semilight" charset="-127"/>
                        </a:rPr>
                        <a:t>60</a:t>
                      </a:r>
                      <a:endParaRPr kumimoji="1"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Malgun Gothic Semilight" charset="-127"/>
                      </a:endParaRPr>
                    </a:p>
                  </p:txBody>
                </p:sp>
                <p:sp>
                  <p:nvSpPr>
                    <p:cNvPr id="78" name="텍스트 상자 76"/>
                    <p:cNvSpPr txBox="1"/>
                    <p:nvPr/>
                  </p:nvSpPr>
                  <p:spPr>
                    <a:xfrm>
                      <a:off x="1878335" y="3592971"/>
                      <a:ext cx="431110" cy="2750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kumimoji="1"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 Semilight" charset="-127"/>
                        </a:rPr>
                        <a:t>80</a:t>
                      </a:r>
                      <a:endParaRPr kumimoji="1"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Malgun Gothic Semilight" charset="-127"/>
                      </a:endParaRPr>
                    </a:p>
                  </p:txBody>
                </p:sp>
                <p:sp>
                  <p:nvSpPr>
                    <p:cNvPr id="79" name="텍스트 상자 76"/>
                    <p:cNvSpPr txBox="1"/>
                    <p:nvPr/>
                  </p:nvSpPr>
                  <p:spPr>
                    <a:xfrm>
                      <a:off x="1828253" y="3246131"/>
                      <a:ext cx="531273" cy="2750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kumimoji="1"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 Semilight" charset="-127"/>
                        </a:rPr>
                        <a:t>100</a:t>
                      </a:r>
                      <a:endParaRPr kumimoji="1"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Malgun Gothic Semilight" charset="-127"/>
                      </a:endParaRPr>
                    </a:p>
                  </p:txBody>
                </p:sp>
              </p:grpSp>
              <p:grpSp>
                <p:nvGrpSpPr>
                  <p:cNvPr id="14" name="그룹 13"/>
                  <p:cNvGrpSpPr/>
                  <p:nvPr/>
                </p:nvGrpSpPr>
                <p:grpSpPr>
                  <a:xfrm>
                    <a:off x="2302707" y="3389233"/>
                    <a:ext cx="7632257" cy="1758937"/>
                    <a:chOff x="2302707" y="3389233"/>
                    <a:chExt cx="7632257" cy="1758937"/>
                  </a:xfrm>
                </p:grpSpPr>
                <p:cxnSp>
                  <p:nvCxnSpPr>
                    <p:cNvPr id="85" name="직선 연결선 84"/>
                    <p:cNvCxnSpPr/>
                    <p:nvPr/>
                  </p:nvCxnSpPr>
                  <p:spPr>
                    <a:xfrm>
                      <a:off x="2302707" y="3389233"/>
                      <a:ext cx="7632257" cy="0"/>
                    </a:xfrm>
                    <a:prstGeom prst="line">
                      <a:avLst/>
                    </a:prstGeom>
                    <a:ln w="9525">
                      <a:solidFill>
                        <a:schemeClr val="tx1">
                          <a:alpha val="22000"/>
                        </a:schemeClr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직선 연결선 85"/>
                    <p:cNvCxnSpPr/>
                    <p:nvPr/>
                  </p:nvCxnSpPr>
                  <p:spPr>
                    <a:xfrm>
                      <a:off x="2302707" y="3741020"/>
                      <a:ext cx="7632257" cy="0"/>
                    </a:xfrm>
                    <a:prstGeom prst="line">
                      <a:avLst/>
                    </a:prstGeom>
                    <a:ln w="9525">
                      <a:solidFill>
                        <a:schemeClr val="tx1">
                          <a:alpha val="22000"/>
                        </a:schemeClr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직선 연결선 86"/>
                    <p:cNvCxnSpPr/>
                    <p:nvPr/>
                  </p:nvCxnSpPr>
                  <p:spPr>
                    <a:xfrm>
                      <a:off x="2302707" y="4092808"/>
                      <a:ext cx="7632257" cy="0"/>
                    </a:xfrm>
                    <a:prstGeom prst="line">
                      <a:avLst/>
                    </a:prstGeom>
                    <a:ln w="9525">
                      <a:solidFill>
                        <a:schemeClr val="tx1">
                          <a:alpha val="22000"/>
                        </a:schemeClr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직선 연결선 87"/>
                    <p:cNvCxnSpPr/>
                    <p:nvPr/>
                  </p:nvCxnSpPr>
                  <p:spPr>
                    <a:xfrm>
                      <a:off x="2302707" y="4444595"/>
                      <a:ext cx="7632257" cy="0"/>
                    </a:xfrm>
                    <a:prstGeom prst="line">
                      <a:avLst/>
                    </a:prstGeom>
                    <a:ln w="9525">
                      <a:solidFill>
                        <a:schemeClr val="tx1">
                          <a:alpha val="22000"/>
                        </a:schemeClr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" name="직선 연결선 88"/>
                    <p:cNvCxnSpPr/>
                    <p:nvPr/>
                  </p:nvCxnSpPr>
                  <p:spPr>
                    <a:xfrm>
                      <a:off x="2302707" y="4796383"/>
                      <a:ext cx="7632257" cy="0"/>
                    </a:xfrm>
                    <a:prstGeom prst="line">
                      <a:avLst/>
                    </a:prstGeom>
                    <a:ln w="9525">
                      <a:solidFill>
                        <a:schemeClr val="tx1">
                          <a:alpha val="22000"/>
                        </a:schemeClr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" name="직선 연결선 89"/>
                    <p:cNvCxnSpPr/>
                    <p:nvPr/>
                  </p:nvCxnSpPr>
                  <p:spPr>
                    <a:xfrm>
                      <a:off x="2302707" y="5148170"/>
                      <a:ext cx="7632257" cy="0"/>
                    </a:xfrm>
                    <a:prstGeom prst="line">
                      <a:avLst/>
                    </a:prstGeom>
                    <a:ln w="9525">
                      <a:solidFill>
                        <a:schemeClr val="tx1">
                          <a:alpha val="22000"/>
                        </a:schemeClr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2" name="그룹 11"/>
                  <p:cNvGrpSpPr/>
                  <p:nvPr/>
                </p:nvGrpSpPr>
                <p:grpSpPr>
                  <a:xfrm>
                    <a:off x="9846619" y="3246131"/>
                    <a:ext cx="531273" cy="2035247"/>
                    <a:chOff x="9846619" y="3246131"/>
                    <a:chExt cx="531273" cy="2035247"/>
                  </a:xfrm>
                </p:grpSpPr>
                <p:sp>
                  <p:nvSpPr>
                    <p:cNvPr id="103" name="텍스트 상자 76"/>
                    <p:cNvSpPr txBox="1"/>
                    <p:nvPr/>
                  </p:nvSpPr>
                  <p:spPr>
                    <a:xfrm>
                      <a:off x="9979848" y="5006303"/>
                      <a:ext cx="264816" cy="2750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kumimoji="1"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 Semilight" charset="-127"/>
                        </a:rPr>
                        <a:t>0</a:t>
                      </a:r>
                      <a:endParaRPr kumimoji="1"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Malgun Gothic Semilight" charset="-127"/>
                      </a:endParaRPr>
                    </a:p>
                  </p:txBody>
                </p:sp>
                <p:sp>
                  <p:nvSpPr>
                    <p:cNvPr id="104" name="텍스트 상자 76"/>
                    <p:cNvSpPr txBox="1"/>
                    <p:nvPr/>
                  </p:nvSpPr>
                  <p:spPr>
                    <a:xfrm>
                      <a:off x="9896701" y="4650805"/>
                      <a:ext cx="431110" cy="2750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kumimoji="1"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 Semilight" charset="-127"/>
                        </a:rPr>
                        <a:t>20</a:t>
                      </a:r>
                      <a:endParaRPr kumimoji="1"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Malgun Gothic Semilight" charset="-127"/>
                      </a:endParaRPr>
                    </a:p>
                  </p:txBody>
                </p:sp>
                <p:sp>
                  <p:nvSpPr>
                    <p:cNvPr id="105" name="텍스트 상자 76"/>
                    <p:cNvSpPr txBox="1"/>
                    <p:nvPr/>
                  </p:nvSpPr>
                  <p:spPr>
                    <a:xfrm>
                      <a:off x="9896701" y="4303965"/>
                      <a:ext cx="431110" cy="2750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kumimoji="1"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 Semilight" charset="-127"/>
                        </a:rPr>
                        <a:t>40</a:t>
                      </a:r>
                      <a:endParaRPr kumimoji="1"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Malgun Gothic Semilight" charset="-127"/>
                      </a:endParaRPr>
                    </a:p>
                  </p:txBody>
                </p:sp>
                <p:sp>
                  <p:nvSpPr>
                    <p:cNvPr id="106" name="텍스트 상자 76"/>
                    <p:cNvSpPr txBox="1"/>
                    <p:nvPr/>
                  </p:nvSpPr>
                  <p:spPr>
                    <a:xfrm>
                      <a:off x="9896700" y="3948468"/>
                      <a:ext cx="431110" cy="2750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kumimoji="1"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 Semilight" charset="-127"/>
                        </a:rPr>
                        <a:t>60</a:t>
                      </a:r>
                      <a:endParaRPr kumimoji="1"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Malgun Gothic Semilight" charset="-127"/>
                      </a:endParaRPr>
                    </a:p>
                  </p:txBody>
                </p:sp>
                <p:sp>
                  <p:nvSpPr>
                    <p:cNvPr id="107" name="텍스트 상자 76"/>
                    <p:cNvSpPr txBox="1"/>
                    <p:nvPr/>
                  </p:nvSpPr>
                  <p:spPr>
                    <a:xfrm>
                      <a:off x="9896701" y="3592971"/>
                      <a:ext cx="431109" cy="2750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kumimoji="1"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 Semilight" charset="-127"/>
                        </a:rPr>
                        <a:t>80</a:t>
                      </a:r>
                      <a:endParaRPr kumimoji="1"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Malgun Gothic Semilight" charset="-127"/>
                      </a:endParaRPr>
                    </a:p>
                  </p:txBody>
                </p:sp>
                <p:sp>
                  <p:nvSpPr>
                    <p:cNvPr id="108" name="텍스트 상자 76"/>
                    <p:cNvSpPr txBox="1"/>
                    <p:nvPr/>
                  </p:nvSpPr>
                  <p:spPr>
                    <a:xfrm>
                      <a:off x="9846619" y="3246131"/>
                      <a:ext cx="531273" cy="2750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kumimoji="1"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 Semilight" charset="-127"/>
                        </a:rPr>
                        <a:t>100</a:t>
                      </a:r>
                      <a:endParaRPr kumimoji="1"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Malgun Gothic Semilight" charset="-127"/>
                      </a:endParaRPr>
                    </a:p>
                  </p:txBody>
                </p:sp>
              </p:grpSp>
            </p:grpSp>
            <p:grpSp>
              <p:nvGrpSpPr>
                <p:cNvPr id="16" name="그룹 15"/>
                <p:cNvGrpSpPr/>
                <p:nvPr/>
              </p:nvGrpSpPr>
              <p:grpSpPr>
                <a:xfrm>
                  <a:off x="3611346" y="3455692"/>
                  <a:ext cx="2391023" cy="1989519"/>
                  <a:chOff x="2606546" y="3455692"/>
                  <a:chExt cx="2391023" cy="1989519"/>
                </a:xfrm>
              </p:grpSpPr>
              <p:grpSp>
                <p:nvGrpSpPr>
                  <p:cNvPr id="2" name="그룹 1"/>
                  <p:cNvGrpSpPr/>
                  <p:nvPr/>
                </p:nvGrpSpPr>
                <p:grpSpPr>
                  <a:xfrm>
                    <a:off x="2666210" y="3455692"/>
                    <a:ext cx="344966" cy="1692478"/>
                    <a:chOff x="2666210" y="3455692"/>
                    <a:chExt cx="344966" cy="1692478"/>
                  </a:xfrm>
                </p:grpSpPr>
                <p:sp>
                  <p:nvSpPr>
                    <p:cNvPr id="98" name="직사각형 97"/>
                    <p:cNvSpPr/>
                    <p:nvPr/>
                  </p:nvSpPr>
                  <p:spPr>
                    <a:xfrm>
                      <a:off x="2716332" y="3741924"/>
                      <a:ext cx="244722" cy="1406246"/>
                    </a:xfrm>
                    <a:prstGeom prst="rect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1" name="텍스트 상자 76"/>
                    <p:cNvSpPr txBox="1"/>
                    <p:nvPr/>
                  </p:nvSpPr>
                  <p:spPr>
                    <a:xfrm>
                      <a:off x="2666210" y="3455692"/>
                      <a:ext cx="344966" cy="2862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kumimoji="1"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 Semilight" charset="-127"/>
                        </a:rPr>
                        <a:t>80</a:t>
                      </a:r>
                      <a:endParaRPr kumimoji="1"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Malgun Gothic Semilight" charset="-127"/>
                      </a:endParaRPr>
                    </a:p>
                  </p:txBody>
                </p:sp>
              </p:grpSp>
              <p:sp>
                <p:nvSpPr>
                  <p:cNvPr id="123" name="텍스트 상자 76"/>
                  <p:cNvSpPr txBox="1"/>
                  <p:nvPr/>
                </p:nvSpPr>
                <p:spPr>
                  <a:xfrm>
                    <a:off x="2606546" y="5153400"/>
                    <a:ext cx="505267" cy="2862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>
                      <a:lnSpc>
                        <a:spcPct val="120000"/>
                      </a:lnSpc>
                    </a:pPr>
                    <a:r>
                      <a:rPr kumimoji="1" lang="en-US" altLang="ko-KR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Malgun Gothic Semilight" charset="-127"/>
                      </a:rPr>
                      <a:t>2011</a:t>
                    </a:r>
                    <a:endParaRPr kumimoji="1"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  <a:cs typeface="Malgun Gothic Semilight" charset="-127"/>
                    </a:endParaRPr>
                  </a:p>
                </p:txBody>
              </p:sp>
              <p:grpSp>
                <p:nvGrpSpPr>
                  <p:cNvPr id="3" name="그룹 2"/>
                  <p:cNvGrpSpPr/>
                  <p:nvPr/>
                </p:nvGrpSpPr>
                <p:grpSpPr>
                  <a:xfrm>
                    <a:off x="3077985" y="3479533"/>
                    <a:ext cx="505267" cy="1960099"/>
                    <a:chOff x="3077985" y="3479533"/>
                    <a:chExt cx="505267" cy="1960099"/>
                  </a:xfrm>
                </p:grpSpPr>
                <p:sp>
                  <p:nvSpPr>
                    <p:cNvPr id="99" name="직사각형 98"/>
                    <p:cNvSpPr/>
                    <p:nvPr/>
                  </p:nvSpPr>
                  <p:spPr>
                    <a:xfrm>
                      <a:off x="3187770" y="3768465"/>
                      <a:ext cx="254769" cy="1375375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2" name="텍스트 상자 76"/>
                    <p:cNvSpPr txBox="1"/>
                    <p:nvPr/>
                  </p:nvSpPr>
                  <p:spPr>
                    <a:xfrm>
                      <a:off x="3080742" y="3479533"/>
                      <a:ext cx="458780" cy="2750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kumimoji="1"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 Semilight" charset="-127"/>
                        </a:rPr>
                        <a:t>79.4</a:t>
                      </a:r>
                      <a:endParaRPr kumimoji="1"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Malgun Gothic Semilight" charset="-127"/>
                      </a:endParaRPr>
                    </a:p>
                  </p:txBody>
                </p:sp>
                <p:sp>
                  <p:nvSpPr>
                    <p:cNvPr id="124" name="텍스트 상자 76"/>
                    <p:cNvSpPr txBox="1"/>
                    <p:nvPr/>
                  </p:nvSpPr>
                  <p:spPr>
                    <a:xfrm>
                      <a:off x="3077985" y="5153400"/>
                      <a:ext cx="505267" cy="2862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kumimoji="1"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 Semilight" charset="-127"/>
                        </a:rPr>
                        <a:t>2012</a:t>
                      </a:r>
                      <a:endParaRPr kumimoji="1"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Malgun Gothic Semilight" charset="-127"/>
                      </a:endParaRPr>
                    </a:p>
                  </p:txBody>
                </p:sp>
              </p:grpSp>
              <p:grpSp>
                <p:nvGrpSpPr>
                  <p:cNvPr id="4" name="그룹 3"/>
                  <p:cNvGrpSpPr/>
                  <p:nvPr/>
                </p:nvGrpSpPr>
                <p:grpSpPr>
                  <a:xfrm>
                    <a:off x="3549424" y="3505056"/>
                    <a:ext cx="505267" cy="1934576"/>
                    <a:chOff x="3549424" y="3505056"/>
                    <a:chExt cx="505267" cy="1934576"/>
                  </a:xfrm>
                </p:grpSpPr>
                <p:sp>
                  <p:nvSpPr>
                    <p:cNvPr id="100" name="직사각형 99"/>
                    <p:cNvSpPr/>
                    <p:nvPr/>
                  </p:nvSpPr>
                  <p:spPr>
                    <a:xfrm>
                      <a:off x="3659209" y="3798609"/>
                      <a:ext cx="244722" cy="1349560"/>
                    </a:xfrm>
                    <a:prstGeom prst="rect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3" name="텍스트 상자 76"/>
                    <p:cNvSpPr txBox="1"/>
                    <p:nvPr/>
                  </p:nvSpPr>
                  <p:spPr>
                    <a:xfrm>
                      <a:off x="3552181" y="3505056"/>
                      <a:ext cx="458780" cy="2862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kumimoji="1"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 Semilight" charset="-127"/>
                        </a:rPr>
                        <a:t>75.9</a:t>
                      </a:r>
                      <a:endParaRPr kumimoji="1"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Malgun Gothic Semilight" charset="-127"/>
                      </a:endParaRPr>
                    </a:p>
                  </p:txBody>
                </p:sp>
                <p:sp>
                  <p:nvSpPr>
                    <p:cNvPr id="125" name="텍스트 상자 76"/>
                    <p:cNvSpPr txBox="1"/>
                    <p:nvPr/>
                  </p:nvSpPr>
                  <p:spPr>
                    <a:xfrm>
                      <a:off x="3549424" y="5153400"/>
                      <a:ext cx="505267" cy="2862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kumimoji="1"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 Semilight" charset="-127"/>
                        </a:rPr>
                        <a:t>2013</a:t>
                      </a:r>
                      <a:endParaRPr kumimoji="1"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Malgun Gothic Semilight" charset="-127"/>
                      </a:endParaRPr>
                    </a:p>
                  </p:txBody>
                </p:sp>
              </p:grpSp>
              <p:grpSp>
                <p:nvGrpSpPr>
                  <p:cNvPr id="5" name="그룹 4"/>
                  <p:cNvGrpSpPr/>
                  <p:nvPr/>
                </p:nvGrpSpPr>
                <p:grpSpPr>
                  <a:xfrm>
                    <a:off x="4020863" y="3572617"/>
                    <a:ext cx="505267" cy="1867015"/>
                    <a:chOff x="4020863" y="3572617"/>
                    <a:chExt cx="505267" cy="1867015"/>
                  </a:xfrm>
                </p:grpSpPr>
                <p:sp>
                  <p:nvSpPr>
                    <p:cNvPr id="101" name="직사각형 100"/>
                    <p:cNvSpPr/>
                    <p:nvPr/>
                  </p:nvSpPr>
                  <p:spPr>
                    <a:xfrm>
                      <a:off x="4130648" y="3868046"/>
                      <a:ext cx="228022" cy="1280124"/>
                    </a:xfrm>
                    <a:prstGeom prst="rec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4" name="텍스트 상자 76"/>
                    <p:cNvSpPr txBox="1"/>
                    <p:nvPr/>
                  </p:nvSpPr>
                  <p:spPr>
                    <a:xfrm>
                      <a:off x="4023620" y="3572617"/>
                      <a:ext cx="458780" cy="2862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kumimoji="1"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 Semilight" charset="-127"/>
                        </a:rPr>
                        <a:t>73.7</a:t>
                      </a:r>
                      <a:endParaRPr kumimoji="1"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Malgun Gothic Semilight" charset="-127"/>
                      </a:endParaRPr>
                    </a:p>
                  </p:txBody>
                </p:sp>
                <p:sp>
                  <p:nvSpPr>
                    <p:cNvPr id="126" name="텍스트 상자 76"/>
                    <p:cNvSpPr txBox="1"/>
                    <p:nvPr/>
                  </p:nvSpPr>
                  <p:spPr>
                    <a:xfrm>
                      <a:off x="4020863" y="5153400"/>
                      <a:ext cx="505267" cy="2862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kumimoji="1"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 Semilight" charset="-127"/>
                        </a:rPr>
                        <a:t>2014</a:t>
                      </a:r>
                      <a:endParaRPr kumimoji="1"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Malgun Gothic Semilight" charset="-127"/>
                      </a:endParaRPr>
                    </a:p>
                  </p:txBody>
                </p:sp>
              </p:grpSp>
              <p:grpSp>
                <p:nvGrpSpPr>
                  <p:cNvPr id="6" name="그룹 5"/>
                  <p:cNvGrpSpPr/>
                  <p:nvPr/>
                </p:nvGrpSpPr>
                <p:grpSpPr>
                  <a:xfrm>
                    <a:off x="4492302" y="3545328"/>
                    <a:ext cx="505267" cy="1899883"/>
                    <a:chOff x="4492302" y="3545328"/>
                    <a:chExt cx="505267" cy="1899883"/>
                  </a:xfrm>
                </p:grpSpPr>
                <p:sp>
                  <p:nvSpPr>
                    <p:cNvPr id="102" name="직사각형 101"/>
                    <p:cNvSpPr/>
                    <p:nvPr/>
                  </p:nvSpPr>
                  <p:spPr>
                    <a:xfrm>
                      <a:off x="4602086" y="3838752"/>
                      <a:ext cx="244722" cy="1305415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5" name="텍스트 상자 76"/>
                    <p:cNvSpPr txBox="1"/>
                    <p:nvPr/>
                  </p:nvSpPr>
                  <p:spPr>
                    <a:xfrm>
                      <a:off x="4495059" y="3545328"/>
                      <a:ext cx="458780" cy="2862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kumimoji="1"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 Semilight" charset="-127"/>
                        </a:rPr>
                        <a:t>74.9</a:t>
                      </a:r>
                      <a:endParaRPr kumimoji="1"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Malgun Gothic Semilight" charset="-127"/>
                      </a:endParaRPr>
                    </a:p>
                  </p:txBody>
                </p:sp>
                <p:sp>
                  <p:nvSpPr>
                    <p:cNvPr id="127" name="텍스트 상자 76"/>
                    <p:cNvSpPr txBox="1"/>
                    <p:nvPr/>
                  </p:nvSpPr>
                  <p:spPr>
                    <a:xfrm>
                      <a:off x="4492302" y="5158979"/>
                      <a:ext cx="505267" cy="2862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kumimoji="1"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 Semilight" charset="-127"/>
                        </a:rPr>
                        <a:t>2015</a:t>
                      </a:r>
                      <a:endParaRPr kumimoji="1"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Malgun Gothic Semilight" charset="-127"/>
                      </a:endParaRPr>
                    </a:p>
                  </p:txBody>
                </p:sp>
              </p:grpSp>
            </p:grpSp>
            <p:grpSp>
              <p:nvGrpSpPr>
                <p:cNvPr id="17" name="그룹 16"/>
                <p:cNvGrpSpPr/>
                <p:nvPr/>
              </p:nvGrpSpPr>
              <p:grpSpPr>
                <a:xfrm>
                  <a:off x="6182250" y="3550339"/>
                  <a:ext cx="2370535" cy="1894872"/>
                  <a:chOff x="7287530" y="3550339"/>
                  <a:chExt cx="2370535" cy="1894872"/>
                </a:xfrm>
              </p:grpSpPr>
              <p:grpSp>
                <p:nvGrpSpPr>
                  <p:cNvPr id="7" name="그룹 6"/>
                  <p:cNvGrpSpPr/>
                  <p:nvPr/>
                </p:nvGrpSpPr>
                <p:grpSpPr>
                  <a:xfrm>
                    <a:off x="7287530" y="3550339"/>
                    <a:ext cx="505267" cy="1894872"/>
                    <a:chOff x="7287530" y="3550339"/>
                    <a:chExt cx="505267" cy="1894872"/>
                  </a:xfrm>
                </p:grpSpPr>
                <p:sp>
                  <p:nvSpPr>
                    <p:cNvPr id="97" name="직사각형 96"/>
                    <p:cNvSpPr/>
                    <p:nvPr/>
                  </p:nvSpPr>
                  <p:spPr>
                    <a:xfrm flipH="1">
                      <a:off x="7397316" y="3848801"/>
                      <a:ext cx="244722" cy="1295366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6" name="텍스트 상자 76"/>
                    <p:cNvSpPr txBox="1"/>
                    <p:nvPr/>
                  </p:nvSpPr>
                  <p:spPr>
                    <a:xfrm>
                      <a:off x="7290287" y="3550339"/>
                      <a:ext cx="458780" cy="2862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kumimoji="1"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 Semilight" charset="-127"/>
                        </a:rPr>
                        <a:t>73.9</a:t>
                      </a:r>
                      <a:endParaRPr kumimoji="1"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Malgun Gothic Semilight" charset="-127"/>
                      </a:endParaRPr>
                    </a:p>
                  </p:txBody>
                </p:sp>
                <p:sp>
                  <p:nvSpPr>
                    <p:cNvPr id="128" name="텍스트 상자 76"/>
                    <p:cNvSpPr txBox="1"/>
                    <p:nvPr/>
                  </p:nvSpPr>
                  <p:spPr>
                    <a:xfrm>
                      <a:off x="7287530" y="5158979"/>
                      <a:ext cx="505267" cy="2862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kumimoji="1"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 Semilight" charset="-127"/>
                        </a:rPr>
                        <a:t>2016</a:t>
                      </a:r>
                      <a:endParaRPr kumimoji="1"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Malgun Gothic Semilight" charset="-127"/>
                      </a:endParaRPr>
                    </a:p>
                  </p:txBody>
                </p:sp>
              </p:grpSp>
              <p:grpSp>
                <p:nvGrpSpPr>
                  <p:cNvPr id="8" name="그룹 7"/>
                  <p:cNvGrpSpPr/>
                  <p:nvPr/>
                </p:nvGrpSpPr>
                <p:grpSpPr>
                  <a:xfrm>
                    <a:off x="7753847" y="3552313"/>
                    <a:ext cx="505267" cy="1892898"/>
                    <a:chOff x="7753847" y="3552313"/>
                    <a:chExt cx="505267" cy="1892898"/>
                  </a:xfrm>
                </p:grpSpPr>
                <p:sp>
                  <p:nvSpPr>
                    <p:cNvPr id="96" name="직사각형 95"/>
                    <p:cNvSpPr/>
                    <p:nvPr/>
                  </p:nvSpPr>
                  <p:spPr>
                    <a:xfrm flipH="1">
                      <a:off x="7868755" y="3838752"/>
                      <a:ext cx="244722" cy="1309418"/>
                    </a:xfrm>
                    <a:prstGeom prst="rec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7" name="텍스트 상자 76"/>
                    <p:cNvSpPr txBox="1"/>
                    <p:nvPr/>
                  </p:nvSpPr>
                  <p:spPr>
                    <a:xfrm>
                      <a:off x="7756604" y="3552313"/>
                      <a:ext cx="458780" cy="2750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kumimoji="1"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 Semilight" charset="-127"/>
                        </a:rPr>
                        <a:t>74.6</a:t>
                      </a:r>
                      <a:endParaRPr kumimoji="1"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Malgun Gothic Semilight" charset="-127"/>
                      </a:endParaRPr>
                    </a:p>
                  </p:txBody>
                </p:sp>
                <p:sp>
                  <p:nvSpPr>
                    <p:cNvPr id="129" name="텍스트 상자 76"/>
                    <p:cNvSpPr txBox="1"/>
                    <p:nvPr/>
                  </p:nvSpPr>
                  <p:spPr>
                    <a:xfrm>
                      <a:off x="7753847" y="5158979"/>
                      <a:ext cx="505267" cy="2862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kumimoji="1"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 Semilight" charset="-127"/>
                        </a:rPr>
                        <a:t>2017</a:t>
                      </a:r>
                      <a:endParaRPr kumimoji="1"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Malgun Gothic Semilight" charset="-127"/>
                      </a:endParaRPr>
                    </a:p>
                  </p:txBody>
                </p:sp>
              </p:grpSp>
              <p:grpSp>
                <p:nvGrpSpPr>
                  <p:cNvPr id="9" name="그룹 8"/>
                  <p:cNvGrpSpPr/>
                  <p:nvPr/>
                </p:nvGrpSpPr>
                <p:grpSpPr>
                  <a:xfrm>
                    <a:off x="8220164" y="3571228"/>
                    <a:ext cx="505267" cy="1873983"/>
                    <a:chOff x="8220164" y="3571228"/>
                    <a:chExt cx="505267" cy="1873983"/>
                  </a:xfrm>
                </p:grpSpPr>
                <p:sp>
                  <p:nvSpPr>
                    <p:cNvPr id="95" name="직사각형 94"/>
                    <p:cNvSpPr/>
                    <p:nvPr/>
                  </p:nvSpPr>
                  <p:spPr>
                    <a:xfrm flipH="1">
                      <a:off x="8340193" y="3868046"/>
                      <a:ext cx="244722" cy="1280124"/>
                    </a:xfrm>
                    <a:prstGeom prst="rect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8" name="텍스트 상자 76"/>
                    <p:cNvSpPr txBox="1"/>
                    <p:nvPr/>
                  </p:nvSpPr>
                  <p:spPr>
                    <a:xfrm>
                      <a:off x="8222921" y="3571228"/>
                      <a:ext cx="458780" cy="2862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kumimoji="1"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 Semilight" charset="-127"/>
                        </a:rPr>
                        <a:t>73.3</a:t>
                      </a:r>
                      <a:endParaRPr kumimoji="1"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Malgun Gothic Semilight" charset="-127"/>
                      </a:endParaRPr>
                    </a:p>
                  </p:txBody>
                </p:sp>
                <p:sp>
                  <p:nvSpPr>
                    <p:cNvPr id="130" name="텍스트 상자 76"/>
                    <p:cNvSpPr txBox="1"/>
                    <p:nvPr/>
                  </p:nvSpPr>
                  <p:spPr>
                    <a:xfrm>
                      <a:off x="8220164" y="5158979"/>
                      <a:ext cx="505267" cy="2862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kumimoji="1"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 Semilight" charset="-127"/>
                        </a:rPr>
                        <a:t>2018</a:t>
                      </a:r>
                      <a:endParaRPr kumimoji="1"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Malgun Gothic Semilight" charset="-127"/>
                      </a:endParaRPr>
                    </a:p>
                  </p:txBody>
                </p:sp>
              </p:grpSp>
              <p:grpSp>
                <p:nvGrpSpPr>
                  <p:cNvPr id="10" name="그룹 9"/>
                  <p:cNvGrpSpPr/>
                  <p:nvPr/>
                </p:nvGrpSpPr>
                <p:grpSpPr>
                  <a:xfrm>
                    <a:off x="8686481" y="3564484"/>
                    <a:ext cx="505267" cy="1869570"/>
                    <a:chOff x="8686481" y="3564484"/>
                    <a:chExt cx="505267" cy="1869570"/>
                  </a:xfrm>
                </p:grpSpPr>
                <p:sp>
                  <p:nvSpPr>
                    <p:cNvPr id="94" name="직사각형 93"/>
                    <p:cNvSpPr/>
                    <p:nvPr/>
                  </p:nvSpPr>
                  <p:spPr>
                    <a:xfrm flipH="1">
                      <a:off x="8811632" y="3858848"/>
                      <a:ext cx="244722" cy="1289321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19" name="텍스트 상자 76"/>
                    <p:cNvSpPr txBox="1"/>
                    <p:nvPr/>
                  </p:nvSpPr>
                  <p:spPr>
                    <a:xfrm>
                      <a:off x="8689238" y="3564484"/>
                      <a:ext cx="458780" cy="2862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kumimoji="1"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 Semilight" charset="-127"/>
                        </a:rPr>
                        <a:t>73.8</a:t>
                      </a:r>
                      <a:endParaRPr kumimoji="1"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Malgun Gothic Semilight" charset="-127"/>
                      </a:endParaRPr>
                    </a:p>
                  </p:txBody>
                </p:sp>
                <p:sp>
                  <p:nvSpPr>
                    <p:cNvPr id="131" name="텍스트 상자 76"/>
                    <p:cNvSpPr txBox="1"/>
                    <p:nvPr/>
                  </p:nvSpPr>
                  <p:spPr>
                    <a:xfrm>
                      <a:off x="8686481" y="5158979"/>
                      <a:ext cx="505267" cy="2750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kumimoji="1"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 Semilight" charset="-127"/>
                        </a:rPr>
                        <a:t>2019</a:t>
                      </a:r>
                      <a:endParaRPr kumimoji="1"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Malgun Gothic Semilight" charset="-127"/>
                      </a:endParaRPr>
                    </a:p>
                  </p:txBody>
                </p:sp>
              </p:grpSp>
              <p:grpSp>
                <p:nvGrpSpPr>
                  <p:cNvPr id="11" name="그룹 10"/>
                  <p:cNvGrpSpPr/>
                  <p:nvPr/>
                </p:nvGrpSpPr>
                <p:grpSpPr>
                  <a:xfrm>
                    <a:off x="9152798" y="3661072"/>
                    <a:ext cx="505267" cy="1772982"/>
                    <a:chOff x="9152798" y="3661072"/>
                    <a:chExt cx="505267" cy="1772982"/>
                  </a:xfrm>
                </p:grpSpPr>
                <p:sp>
                  <p:nvSpPr>
                    <p:cNvPr id="93" name="직사각형 92"/>
                    <p:cNvSpPr/>
                    <p:nvPr/>
                  </p:nvSpPr>
                  <p:spPr>
                    <a:xfrm flipH="1">
                      <a:off x="9283070" y="3948468"/>
                      <a:ext cx="244722" cy="1195699"/>
                    </a:xfrm>
                    <a:prstGeom prst="rect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0" name="텍스트 상자 76"/>
                    <p:cNvSpPr txBox="1"/>
                    <p:nvPr/>
                  </p:nvSpPr>
                  <p:spPr>
                    <a:xfrm>
                      <a:off x="9155555" y="3661072"/>
                      <a:ext cx="458780" cy="2750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kumimoji="1"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 Semilight" charset="-127"/>
                        </a:rPr>
                        <a:t>66.4</a:t>
                      </a:r>
                      <a:endParaRPr kumimoji="1"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Malgun Gothic Semilight" charset="-127"/>
                      </a:endParaRPr>
                    </a:p>
                  </p:txBody>
                </p:sp>
                <p:sp>
                  <p:nvSpPr>
                    <p:cNvPr id="132" name="텍스트 상자 76"/>
                    <p:cNvSpPr txBox="1"/>
                    <p:nvPr/>
                  </p:nvSpPr>
                  <p:spPr>
                    <a:xfrm>
                      <a:off x="9152798" y="5158979"/>
                      <a:ext cx="505267" cy="27507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kumimoji="1" lang="en-US" altLang="ko-KR" sz="10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 Semilight" charset="-127"/>
                        </a:rPr>
                        <a:t>2020</a:t>
                      </a:r>
                      <a:endParaRPr kumimoji="1" lang="ko-KR" altLang="en-US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Malgun Gothic Semilight" charset="-127"/>
                      </a:endParaRPr>
                    </a:p>
                  </p:txBody>
                </p:sp>
              </p:grpSp>
            </p:grpSp>
          </p:grpSp>
          <p:sp>
            <p:nvSpPr>
              <p:cNvPr id="19" name="TextBox 18"/>
              <p:cNvSpPr txBox="1"/>
              <p:nvPr/>
            </p:nvSpPr>
            <p:spPr>
              <a:xfrm>
                <a:off x="2497432" y="3926099"/>
                <a:ext cx="346249" cy="70258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ko-KR" altLang="en-US" sz="105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단위  </a:t>
                </a:r>
                <a:r>
                  <a:rPr lang="en-US" altLang="ko-KR" sz="105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%</a:t>
                </a:r>
                <a:endParaRPr lang="ko-KR" altLang="en-US" sz="105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2411604" y="1931724"/>
              <a:ext cx="71946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대졸자 취업 비율의 추이 </a:t>
              </a:r>
              <a:r>
                <a:rPr lang="en-US" altLang="ko-KR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(2011 - 2020)</a:t>
              </a:r>
              <a:endPara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75" name="그룹 174"/>
          <p:cNvGrpSpPr/>
          <p:nvPr/>
        </p:nvGrpSpPr>
        <p:grpSpPr>
          <a:xfrm>
            <a:off x="3888990" y="293337"/>
            <a:ext cx="4340995" cy="871962"/>
            <a:chOff x="3888990" y="293337"/>
            <a:chExt cx="4340995" cy="871962"/>
          </a:xfrm>
        </p:grpSpPr>
        <p:sp>
          <p:nvSpPr>
            <p:cNvPr id="176" name="TextBox 175"/>
            <p:cNvSpPr txBox="1"/>
            <p:nvPr/>
          </p:nvSpPr>
          <p:spPr>
            <a:xfrm>
              <a:off x="4894388" y="703116"/>
              <a:ext cx="24032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</a:rPr>
                <a:t>대졸자 실업 문제</a:t>
              </a:r>
            </a:p>
          </p:txBody>
        </p:sp>
        <p:cxnSp>
          <p:nvCxnSpPr>
            <p:cNvPr id="177" name="직선 연결선 176"/>
            <p:cNvCxnSpPr/>
            <p:nvPr/>
          </p:nvCxnSpPr>
          <p:spPr>
            <a:xfrm>
              <a:off x="3888991" y="641043"/>
              <a:ext cx="4340994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/>
            <p:cNvCxnSpPr/>
            <p:nvPr/>
          </p:nvCxnSpPr>
          <p:spPr>
            <a:xfrm>
              <a:off x="3888990" y="1165299"/>
              <a:ext cx="4340994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id="{68D17E74-73BC-4BBB-9FEA-474B2211D296}"/>
                </a:ext>
              </a:extLst>
            </p:cNvPr>
            <p:cNvGrpSpPr/>
            <p:nvPr/>
          </p:nvGrpSpPr>
          <p:grpSpPr>
            <a:xfrm>
              <a:off x="3937115" y="819432"/>
              <a:ext cx="166028" cy="157173"/>
              <a:chOff x="3937115" y="819432"/>
              <a:chExt cx="166028" cy="157173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182" name="모서리가 둥근 직사각형 124">
                <a:extLst>
                  <a:ext uri="{FF2B5EF4-FFF2-40B4-BE49-F238E27FC236}">
                    <a16:creationId xmlns:a16="http://schemas.microsoft.com/office/drawing/2014/main" id="{584883F2-7D0A-4258-9988-26051162B35D}"/>
                  </a:ext>
                </a:extLst>
              </p:cNvPr>
              <p:cNvSpPr/>
              <p:nvPr/>
            </p:nvSpPr>
            <p:spPr>
              <a:xfrm>
                <a:off x="3937115" y="819432"/>
                <a:ext cx="166028" cy="157173"/>
              </a:xfrm>
              <a:prstGeom prst="roundRect">
                <a:avLst>
                  <a:gd name="adj" fmla="val 355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3181A168-F785-4A5A-9F0E-0569CB54B987}"/>
                  </a:ext>
                </a:extLst>
              </p:cNvPr>
              <p:cNvGrpSpPr/>
              <p:nvPr/>
            </p:nvGrpSpPr>
            <p:grpSpPr>
              <a:xfrm>
                <a:off x="3998222" y="858620"/>
                <a:ext cx="43815" cy="78797"/>
                <a:chOff x="3949065" y="866631"/>
                <a:chExt cx="43815" cy="78797"/>
              </a:xfrm>
              <a:grpFill/>
            </p:grpSpPr>
            <p:cxnSp>
              <p:nvCxnSpPr>
                <p:cNvPr id="184" name="직선 연결선 183">
                  <a:extLst>
                    <a:ext uri="{FF2B5EF4-FFF2-40B4-BE49-F238E27FC236}">
                      <a16:creationId xmlns:a16="http://schemas.microsoft.com/office/drawing/2014/main" id="{610D56AF-E37A-4C20-8999-F485EDD25003}"/>
                    </a:ext>
                  </a:extLst>
                </p:cNvPr>
                <p:cNvCxnSpPr/>
                <p:nvPr/>
              </p:nvCxnSpPr>
              <p:spPr>
                <a:xfrm>
                  <a:off x="3949065" y="866631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직선 연결선 184">
                  <a:extLst>
                    <a:ext uri="{FF2B5EF4-FFF2-40B4-BE49-F238E27FC236}">
                      <a16:creationId xmlns:a16="http://schemas.microsoft.com/office/drawing/2014/main" id="{9E3AE36E-5717-4F67-BE2E-4DD89C426508}"/>
                    </a:ext>
                  </a:extLst>
                </p:cNvPr>
                <p:cNvCxnSpPr/>
                <p:nvPr/>
              </p:nvCxnSpPr>
              <p:spPr>
                <a:xfrm flipV="1">
                  <a:off x="3949065" y="901613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0" name="사각형: 둥근 모서리 4">
              <a:extLst>
                <a:ext uri="{FF2B5EF4-FFF2-40B4-BE49-F238E27FC236}">
                  <a16:creationId xmlns:a16="http://schemas.microsoft.com/office/drawing/2014/main" id="{BE5CA3E0-2C30-4D11-BC26-809768FD22DF}"/>
                </a:ext>
              </a:extLst>
            </p:cNvPr>
            <p:cNvSpPr/>
            <p:nvPr/>
          </p:nvSpPr>
          <p:spPr>
            <a:xfrm>
              <a:off x="4846462" y="293337"/>
              <a:ext cx="2509697" cy="280734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80299B3F-E0FB-439C-A9AD-92E0D41B6AD0}"/>
                </a:ext>
              </a:extLst>
            </p:cNvPr>
            <p:cNvSpPr txBox="1"/>
            <p:nvPr/>
          </p:nvSpPr>
          <p:spPr>
            <a:xfrm>
              <a:off x="5318887" y="308463"/>
              <a:ext cx="1564852" cy="2616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spc="300" dirty="0">
                  <a:ln>
                    <a:solidFill>
                      <a:srgbClr val="F1ECE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Medium" pitchFamily="50" charset="-127"/>
                  <a:ea typeface="G마켓 산스 Medium" pitchFamily="50" charset="-127"/>
                </a:rPr>
                <a:t>기획배경 및 목표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21110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26" name="그룹 22">
            <a:extLst>
              <a:ext uri="{FF2B5EF4-FFF2-40B4-BE49-F238E27FC236}">
                <a16:creationId xmlns:a16="http://schemas.microsoft.com/office/drawing/2014/main" id="{CAB8F21E-6591-428E-83F9-2C217ABC2689}"/>
              </a:ext>
            </a:extLst>
          </p:cNvPr>
          <p:cNvGrpSpPr>
            <a:grpSpLocks/>
          </p:cNvGrpSpPr>
          <p:nvPr/>
        </p:nvGrpSpPr>
        <p:grpSpPr bwMode="auto">
          <a:xfrm>
            <a:off x="3375025" y="293688"/>
            <a:ext cx="5457825" cy="871537"/>
            <a:chOff x="3374796" y="293337"/>
            <a:chExt cx="5458119" cy="87196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670D28E-924E-4533-AD0F-2D9348428686}"/>
                </a:ext>
              </a:extLst>
            </p:cNvPr>
            <p:cNvSpPr txBox="1"/>
            <p:nvPr/>
          </p:nvSpPr>
          <p:spPr>
            <a:xfrm>
              <a:off x="5477613" y="703645"/>
              <a:ext cx="1492716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lang="ko-KR" altLang="en-US" sz="2000" kern="0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  <a:cs typeface="Arial"/>
                  <a:sym typeface="Arial"/>
                </a:rPr>
                <a:t>모델 선택</a:t>
              </a: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B4FCF7B4-FEB2-4964-8A41-AD706591E09B}"/>
                </a:ext>
              </a:extLst>
            </p:cNvPr>
            <p:cNvCxnSpPr/>
            <p:nvPr/>
          </p:nvCxnSpPr>
          <p:spPr>
            <a:xfrm>
              <a:off x="3393847" y="641169"/>
              <a:ext cx="5439068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2D9B36A9-E7B1-4A8A-8B7D-6313C5301139}"/>
                </a:ext>
              </a:extLst>
            </p:cNvPr>
            <p:cNvCxnSpPr/>
            <p:nvPr/>
          </p:nvCxnSpPr>
          <p:spPr>
            <a:xfrm>
              <a:off x="3374796" y="1165299"/>
              <a:ext cx="5458119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D87C2FD4-6558-466F-988D-B40348BC1009}"/>
                </a:ext>
              </a:extLst>
            </p:cNvPr>
            <p:cNvGrpSpPr/>
            <p:nvPr/>
          </p:nvGrpSpPr>
          <p:grpSpPr>
            <a:xfrm>
              <a:off x="3823991" y="819432"/>
              <a:ext cx="166028" cy="157173"/>
              <a:chOff x="3937115" y="819432"/>
              <a:chExt cx="166028" cy="157173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69" name="모서리가 둥근 직사각형 124">
                <a:extLst>
                  <a:ext uri="{FF2B5EF4-FFF2-40B4-BE49-F238E27FC236}">
                    <a16:creationId xmlns:a16="http://schemas.microsoft.com/office/drawing/2014/main" id="{3895177A-D16D-4AEA-81DE-BAB64335F2D2}"/>
                  </a:ext>
                </a:extLst>
              </p:cNvPr>
              <p:cNvSpPr/>
              <p:nvPr/>
            </p:nvSpPr>
            <p:spPr>
              <a:xfrm>
                <a:off x="3937115" y="819432"/>
                <a:ext cx="166028" cy="157173"/>
              </a:xfrm>
              <a:prstGeom prst="roundRect">
                <a:avLst>
                  <a:gd name="adj" fmla="val 355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/>
                </a:pPr>
                <a:endParaRPr lang="ko-KR" altLang="en-US" kern="0">
                  <a:sym typeface="Arial"/>
                </a:endParaRPr>
              </a:p>
            </p:txBody>
          </p: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4BD5A8D6-0AEC-4358-8A49-1041B83B2CCB}"/>
                  </a:ext>
                </a:extLst>
              </p:cNvPr>
              <p:cNvGrpSpPr/>
              <p:nvPr/>
            </p:nvGrpSpPr>
            <p:grpSpPr>
              <a:xfrm>
                <a:off x="3988795" y="858620"/>
                <a:ext cx="53242" cy="78797"/>
                <a:chOff x="3939638" y="866631"/>
                <a:chExt cx="53242" cy="78797"/>
              </a:xfrm>
              <a:grpFill/>
            </p:grpSpPr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56573DAE-2BAE-4024-87CF-1AF44D3BC228}"/>
                    </a:ext>
                  </a:extLst>
                </p:cNvPr>
                <p:cNvCxnSpPr/>
                <p:nvPr/>
              </p:nvCxnSpPr>
              <p:spPr>
                <a:xfrm>
                  <a:off x="3949065" y="866631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36878968-FD99-4D4C-BAC1-552CA84DF199}"/>
                    </a:ext>
                  </a:extLst>
                </p:cNvPr>
                <p:cNvCxnSpPr/>
                <p:nvPr/>
              </p:nvCxnSpPr>
              <p:spPr>
                <a:xfrm flipV="1">
                  <a:off x="3939638" y="901613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3" name="사각형: 둥근 모서리 4">
              <a:extLst>
                <a:ext uri="{FF2B5EF4-FFF2-40B4-BE49-F238E27FC236}">
                  <a16:creationId xmlns:a16="http://schemas.microsoft.com/office/drawing/2014/main" id="{D68D368A-C312-45EE-942D-1259706BD441}"/>
                </a:ext>
              </a:extLst>
            </p:cNvPr>
            <p:cNvSpPr/>
            <p:nvPr/>
          </p:nvSpPr>
          <p:spPr>
            <a:xfrm>
              <a:off x="4846488" y="293337"/>
              <a:ext cx="2509972" cy="281124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lang="ko-KR" altLang="en-US" kern="0">
                <a:solidFill>
                  <a:schemeClr val="bg1"/>
                </a:solidFill>
                <a:sym typeface="Arial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2C1513C-72D0-4B44-B157-9048025E8E13}"/>
                </a:ext>
              </a:extLst>
            </p:cNvPr>
            <p:cNvSpPr txBox="1"/>
            <p:nvPr/>
          </p:nvSpPr>
          <p:spPr>
            <a:xfrm>
              <a:off x="5205878" y="308463"/>
              <a:ext cx="1790876" cy="2616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r>
                <a:rPr lang="ko-KR" altLang="en-US" sz="1100" kern="0" spc="300" dirty="0">
                  <a:ln>
                    <a:solidFill>
                      <a:srgbClr val="F1ECE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Medium" pitchFamily="50" charset="-127"/>
                  <a:ea typeface="G마켓 산스 Medium" pitchFamily="50" charset="-127"/>
                  <a:cs typeface="Arial"/>
                  <a:sym typeface="Arial"/>
                </a:rPr>
                <a:t>모델링 및 성능평가</a:t>
              </a:r>
            </a:p>
          </p:txBody>
        </p:sp>
      </p:grpSp>
      <p:graphicFrame>
        <p:nvGraphicFramePr>
          <p:cNvPr id="53" name="표 2">
            <a:extLst>
              <a:ext uri="{FF2B5EF4-FFF2-40B4-BE49-F238E27FC236}">
                <a16:creationId xmlns:a16="http://schemas.microsoft.com/office/drawing/2014/main" id="{E40E9CB7-761D-4008-8B12-442F28EF11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948130"/>
              </p:ext>
            </p:extLst>
          </p:nvPr>
        </p:nvGraphicFramePr>
        <p:xfrm>
          <a:off x="1859279" y="1546121"/>
          <a:ext cx="8473442" cy="4492447"/>
        </p:xfrm>
        <a:graphic>
          <a:graphicData uri="http://schemas.openxmlformats.org/drawingml/2006/table">
            <a:tbl>
              <a:tblPr firstRow="1" bandRow="1">
                <a:tableStyleId>{A5D924D7-4D2D-4857-B12F-8B2FB14442F4}</a:tableStyleId>
              </a:tblPr>
              <a:tblGrid>
                <a:gridCol w="2304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46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94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21706">
                <a:tc>
                  <a:txBody>
                    <a:bodyPr/>
                    <a:lstStyle/>
                    <a:p>
                      <a:pPr algn="ctr"/>
                      <a:endParaRPr lang="en-US" altLang="ko-Kore-KR" sz="1100" b="1" dirty="0">
                        <a:latin typeface="Arial Black" panose="020B0A04020102020204" pitchFamily="34" charset="0"/>
                      </a:endParaRPr>
                    </a:p>
                    <a:p>
                      <a:pPr algn="ctr"/>
                      <a:r>
                        <a:rPr lang="en-US" altLang="ko-Kore-KR" b="1" dirty="0">
                          <a:latin typeface="Arial Black" panose="020B0A04020102020204" pitchFamily="34" charset="0"/>
                        </a:rPr>
                        <a:t>model</a:t>
                      </a:r>
                      <a:endParaRPr lang="ko-Kore-KR" altLang="en-US" b="1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ore-KR" sz="1100" b="1" i="0" u="none" strike="noStrike" cap="none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pPr algn="ctr"/>
                      <a:r>
                        <a:rPr lang="en-US" altLang="ko-Kore-KR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  <a:ea typeface="Arial"/>
                          <a:cs typeface="Arial"/>
                          <a:sym typeface="Arial"/>
                        </a:rPr>
                        <a:t>Parameters</a:t>
                      </a:r>
                      <a:endParaRPr lang="ko-Kore-KR" altLang="en-US" b="1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ore-KR" sz="1100" b="1" dirty="0">
                        <a:latin typeface="Arial Black" panose="020B0A04020102020204" pitchFamily="34" charset="0"/>
                      </a:endParaRPr>
                    </a:p>
                    <a:p>
                      <a:pPr algn="ctr"/>
                      <a:r>
                        <a:rPr lang="en-US" altLang="ko-Kore-KR" b="1" dirty="0">
                          <a:latin typeface="Arial Black" panose="020B0A04020102020204" pitchFamily="34" charset="0"/>
                        </a:rPr>
                        <a:t>Accuracy score</a:t>
                      </a:r>
                      <a:endParaRPr lang="ko-Kore-KR" altLang="en-US" b="1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ore-KR" sz="1100" b="1" dirty="0">
                        <a:latin typeface="Arial Black" panose="020B0A04020102020204" pitchFamily="34" charset="0"/>
                      </a:endParaRPr>
                    </a:p>
                    <a:p>
                      <a:pPr algn="ctr"/>
                      <a:r>
                        <a:rPr lang="en-US" altLang="ko-Kore-KR" b="1" dirty="0">
                          <a:latin typeface="Arial Black" panose="020B0A04020102020204" pitchFamily="34" charset="0"/>
                        </a:rPr>
                        <a:t>Execution</a:t>
                      </a:r>
                      <a:r>
                        <a:rPr lang="ko-KR" altLang="en-US" b="1" dirty="0">
                          <a:latin typeface="Arial Black" panose="020B0A04020102020204" pitchFamily="34" charset="0"/>
                        </a:rPr>
                        <a:t> </a:t>
                      </a:r>
                      <a:r>
                        <a:rPr lang="en-US" altLang="ko-KR" b="1" dirty="0">
                          <a:latin typeface="Arial Black" panose="020B0A04020102020204" pitchFamily="34" charset="0"/>
                        </a:rPr>
                        <a:t>t</a:t>
                      </a:r>
                      <a:r>
                        <a:rPr lang="en-US" altLang="ko-Kore-KR" b="1" dirty="0">
                          <a:latin typeface="Arial Black" panose="020B0A04020102020204" pitchFamily="34" charset="0"/>
                        </a:rPr>
                        <a:t>ime</a:t>
                      </a:r>
                      <a:endParaRPr lang="ko-Kore-KR" altLang="en-US" b="1" dirty="0">
                        <a:latin typeface="Arial Black" panose="020B0A040201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5235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400" spc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Bold" pitchFamily="50" charset="-127"/>
                          <a:ea typeface="G마켓 산스 Bold" pitchFamily="50" charset="-127"/>
                        </a:rPr>
                        <a:t>Randomforest</a:t>
                      </a:r>
                      <a:endParaRPr lang="ko-Kore-KR" altLang="en-US" spc="0" baseline="0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ore-KR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(default)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ore-KR" sz="12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n_estimators</a:t>
                      </a:r>
                      <a:r>
                        <a:rPr lang="en-US" altLang="ko-Kore-KR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: 100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ore-KR" sz="12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max_depth</a:t>
                      </a:r>
                      <a:r>
                        <a:rPr lang="en-US" altLang="ko-Kore-KR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: None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ore-KR" sz="12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min_samples_split</a:t>
                      </a:r>
                      <a:r>
                        <a:rPr lang="en-US" altLang="ko-Kore-KR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: 2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ore-KR" sz="12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min_samples_leaf</a:t>
                      </a:r>
                      <a:r>
                        <a:rPr lang="en-US" altLang="ko-Kore-KR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: 1</a:t>
                      </a:r>
                      <a:endParaRPr lang="ko-Kore-KR" altLang="en-US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 panose="020B0604020202020204" pitchFamily="34" charset="0"/>
                        </a:rPr>
                        <a:t>7</a:t>
                      </a:r>
                      <a:r>
                        <a:rPr lang="en-US" altLang="ko-KR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 panose="020B0604020202020204" pitchFamily="34" charset="0"/>
                        </a:rPr>
                        <a:t>6.8%</a:t>
                      </a:r>
                      <a:endParaRPr lang="ko-Kore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altLang="ko-KR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 panose="020B0604020202020204" pitchFamily="34" charset="0"/>
                        </a:rPr>
                        <a:t>4.1s</a:t>
                      </a:r>
                      <a:endParaRPr lang="ko-Kore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6401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ore-KR" sz="12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n_estimators</a:t>
                      </a:r>
                      <a:r>
                        <a:rPr lang="en-US" altLang="ko-Kore-KR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: 120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ore-KR" sz="12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max_depth</a:t>
                      </a:r>
                      <a:r>
                        <a:rPr lang="en-US" altLang="ko-Kore-KR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: 45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ore-KR" sz="12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min_samples_split</a:t>
                      </a:r>
                      <a:r>
                        <a:rPr lang="en-US" altLang="ko-Kore-KR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: 2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ore-KR" sz="12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min_samples_leaf</a:t>
                      </a:r>
                      <a:r>
                        <a:rPr lang="en-US" altLang="ko-Kore-KR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: 1</a:t>
                      </a:r>
                      <a:endParaRPr lang="ko-Kore-KR" altLang="en-US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 panose="020B0604020202020204" pitchFamily="34" charset="0"/>
                        </a:rPr>
                        <a:t>76.8%</a:t>
                      </a:r>
                      <a:endParaRPr lang="ko-Kore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 panose="020B0604020202020204" pitchFamily="34" charset="0"/>
                        </a:rPr>
                        <a:t>20.5s</a:t>
                      </a:r>
                      <a:endParaRPr lang="ko-Kore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8786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400" spc="0" baseline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Bold" pitchFamily="50" charset="-127"/>
                          <a:ea typeface="G마켓 산스 Bold" pitchFamily="50" charset="-127"/>
                        </a:rPr>
                        <a:t>XGBoost</a:t>
                      </a:r>
                      <a:endParaRPr lang="ko-Kore-KR" altLang="en-US" spc="0" baseline="0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ore-KR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(default)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ore-KR" sz="12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n_estimators</a:t>
                      </a:r>
                      <a:r>
                        <a:rPr lang="en-US" altLang="ko-Kore-KR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: 100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ore-KR" sz="12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max_depth</a:t>
                      </a:r>
                      <a:r>
                        <a:rPr lang="en-US" altLang="ko-Kore-KR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: 6</a:t>
                      </a:r>
                      <a:endParaRPr lang="ko-Kore-KR" altLang="en-US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 panose="020B0604020202020204" pitchFamily="34" charset="0"/>
                        </a:rPr>
                        <a:t>77.8%</a:t>
                      </a:r>
                      <a:endParaRPr lang="ko-Kore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 panose="020B0604020202020204" pitchFamily="34" charset="0"/>
                        </a:rPr>
                        <a:t>14.1s</a:t>
                      </a:r>
                      <a:endParaRPr lang="ko-Kore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0319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ore-KR" sz="12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n_estimators</a:t>
                      </a:r>
                      <a:r>
                        <a:rPr lang="en-US" altLang="ko-Kore-KR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: 120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ore-KR" sz="12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max_depth</a:t>
                      </a:r>
                      <a:r>
                        <a:rPr lang="en-US" altLang="ko-Kore-KR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: 45</a:t>
                      </a:r>
                      <a:endParaRPr lang="ko-Kore-KR" altLang="en-US" sz="12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 panose="020B0604020202020204" pitchFamily="34" charset="0"/>
                        </a:rPr>
                        <a:t>78.2%</a:t>
                      </a:r>
                      <a:endParaRPr lang="ko-Kore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 panose="020B0604020202020204" pitchFamily="34" charset="0"/>
                        </a:rPr>
                        <a:t>33.8s</a:t>
                      </a:r>
                      <a:endParaRPr lang="ko-Kore-KR" altLang="en-US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49A607E-A805-4641-A1AE-05E434543F6C}"/>
              </a:ext>
            </a:extLst>
          </p:cNvPr>
          <p:cNvSpPr txBox="1"/>
          <p:nvPr/>
        </p:nvSpPr>
        <p:spPr>
          <a:xfrm>
            <a:off x="3387295" y="703645"/>
            <a:ext cx="5673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선택한 모델에서 중요도 높은 </a:t>
            </a:r>
            <a:r>
              <a:rPr lang="en-US" altLang="ko-KR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Features</a:t>
            </a:r>
            <a:endParaRPr lang="ko-KR" altLang="en-US" sz="20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>
                  <a:lumMod val="5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cxnSp>
        <p:nvCxnSpPr>
          <p:cNvPr id="16" name="직선 연결선 57">
            <a:extLst>
              <a:ext uri="{FF2B5EF4-FFF2-40B4-BE49-F238E27FC236}">
                <a16:creationId xmlns:a16="http://schemas.microsoft.com/office/drawing/2014/main" id="{31A43B31-2774-BC4F-BE26-D2E7BF31EE6D}"/>
              </a:ext>
            </a:extLst>
          </p:cNvPr>
          <p:cNvCxnSpPr>
            <a:cxnSpLocks/>
          </p:cNvCxnSpPr>
          <p:nvPr/>
        </p:nvCxnSpPr>
        <p:spPr>
          <a:xfrm>
            <a:off x="3152108" y="641043"/>
            <a:ext cx="5784857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747AF10-446B-224C-B377-2DC48B51D143}"/>
              </a:ext>
            </a:extLst>
          </p:cNvPr>
          <p:cNvGrpSpPr/>
          <p:nvPr/>
        </p:nvGrpSpPr>
        <p:grpSpPr>
          <a:xfrm>
            <a:off x="3211518" y="819432"/>
            <a:ext cx="166028" cy="157173"/>
            <a:chOff x="3937115" y="819432"/>
            <a:chExt cx="166028" cy="157173"/>
          </a:xfrm>
          <a:solidFill>
            <a:schemeClr val="accent1">
              <a:lumMod val="50000"/>
            </a:schemeClr>
          </a:solidFill>
        </p:grpSpPr>
        <p:sp>
          <p:nvSpPr>
            <p:cNvPr id="18" name="모서리가 둥근 직사각형 124">
              <a:extLst>
                <a:ext uri="{FF2B5EF4-FFF2-40B4-BE49-F238E27FC236}">
                  <a16:creationId xmlns:a16="http://schemas.microsoft.com/office/drawing/2014/main" id="{9EE9E189-CCB1-2745-9D51-557396AD7580}"/>
                </a:ext>
              </a:extLst>
            </p:cNvPr>
            <p:cNvSpPr/>
            <p:nvPr/>
          </p:nvSpPr>
          <p:spPr>
            <a:xfrm>
              <a:off x="3937115" y="819432"/>
              <a:ext cx="166028" cy="157173"/>
            </a:xfrm>
            <a:prstGeom prst="roundRect">
              <a:avLst>
                <a:gd name="adj" fmla="val 35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DCB70C2-DAAC-9D4C-A301-57DA67F5147F}"/>
                </a:ext>
              </a:extLst>
            </p:cNvPr>
            <p:cNvGrpSpPr/>
            <p:nvPr/>
          </p:nvGrpSpPr>
          <p:grpSpPr>
            <a:xfrm>
              <a:off x="3988795" y="858620"/>
              <a:ext cx="53242" cy="78797"/>
              <a:chOff x="3939638" y="866631"/>
              <a:chExt cx="53242" cy="78797"/>
            </a:xfrm>
            <a:grpFill/>
          </p:grpSpPr>
          <p:cxnSp>
            <p:nvCxnSpPr>
              <p:cNvPr id="20" name="직선 연결선 70">
                <a:extLst>
                  <a:ext uri="{FF2B5EF4-FFF2-40B4-BE49-F238E27FC236}">
                    <a16:creationId xmlns:a16="http://schemas.microsoft.com/office/drawing/2014/main" id="{1135B98D-8CD5-4C40-B056-2F27A515E08B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grpFill/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71">
                <a:extLst>
                  <a:ext uri="{FF2B5EF4-FFF2-40B4-BE49-F238E27FC236}">
                    <a16:creationId xmlns:a16="http://schemas.microsoft.com/office/drawing/2014/main" id="{9C4B6038-6CAE-8941-9D03-9C1A73E03061}"/>
                  </a:ext>
                </a:extLst>
              </p:cNvPr>
              <p:cNvCxnSpPr/>
              <p:nvPr/>
            </p:nvCxnSpPr>
            <p:spPr>
              <a:xfrm flipV="1">
                <a:off x="3939638" y="901613"/>
                <a:ext cx="43815" cy="43815"/>
              </a:xfrm>
              <a:prstGeom prst="line">
                <a:avLst/>
              </a:prstGeom>
              <a:grpFill/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사각형: 둥근 모서리 4">
            <a:extLst>
              <a:ext uri="{FF2B5EF4-FFF2-40B4-BE49-F238E27FC236}">
                <a16:creationId xmlns:a16="http://schemas.microsoft.com/office/drawing/2014/main" id="{1DF7CAAD-D260-6649-824C-5D3ECDF88B8A}"/>
              </a:ext>
            </a:extLst>
          </p:cNvPr>
          <p:cNvSpPr/>
          <p:nvPr/>
        </p:nvSpPr>
        <p:spPr>
          <a:xfrm>
            <a:off x="4846462" y="293337"/>
            <a:ext cx="2509697" cy="28073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3EE1B7-18F3-EE42-B92C-B95AF0572CFA}"/>
              </a:ext>
            </a:extLst>
          </p:cNvPr>
          <p:cNvSpPr txBox="1"/>
          <p:nvPr/>
        </p:nvSpPr>
        <p:spPr>
          <a:xfrm>
            <a:off x="5205878" y="308463"/>
            <a:ext cx="1790876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300" dirty="0">
                <a:ln>
                  <a:solidFill>
                    <a:srgbClr val="F1ECE6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itchFamily="50" charset="-127"/>
                <a:ea typeface="G마켓 산스 Medium" pitchFamily="50" charset="-127"/>
              </a:rPr>
              <a:t>모델링 및 성능평가</a:t>
            </a:r>
          </a:p>
        </p:txBody>
      </p:sp>
      <p:cxnSp>
        <p:nvCxnSpPr>
          <p:cNvPr id="25" name="직선 연결선 60">
            <a:extLst>
              <a:ext uri="{FF2B5EF4-FFF2-40B4-BE49-F238E27FC236}">
                <a16:creationId xmlns:a16="http://schemas.microsoft.com/office/drawing/2014/main" id="{7DDC0C07-0882-8640-9E11-7625504FB87E}"/>
              </a:ext>
            </a:extLst>
          </p:cNvPr>
          <p:cNvCxnSpPr>
            <a:cxnSpLocks/>
          </p:cNvCxnSpPr>
          <p:nvPr/>
        </p:nvCxnSpPr>
        <p:spPr>
          <a:xfrm>
            <a:off x="3133255" y="1165299"/>
            <a:ext cx="5803710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975C74F-CDBD-4442-9DC2-D2EF33FE9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9248" y="1426690"/>
            <a:ext cx="6727717" cy="2356395"/>
          </a:xfrm>
          <a:prstGeom prst="rect">
            <a:avLst/>
          </a:prstGeom>
        </p:spPr>
      </p:pic>
      <p:graphicFrame>
        <p:nvGraphicFramePr>
          <p:cNvPr id="31" name="표 2">
            <a:extLst>
              <a:ext uri="{FF2B5EF4-FFF2-40B4-BE49-F238E27FC236}">
                <a16:creationId xmlns:a16="http://schemas.microsoft.com/office/drawing/2014/main" id="{14079BF9-487E-D84C-8D1D-0BC855A98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257023"/>
              </p:ext>
            </p:extLst>
          </p:nvPr>
        </p:nvGraphicFramePr>
        <p:xfrm>
          <a:off x="2106109" y="4231690"/>
          <a:ext cx="7979781" cy="2528704"/>
        </p:xfrm>
        <a:graphic>
          <a:graphicData uri="http://schemas.openxmlformats.org/drawingml/2006/table">
            <a:tbl>
              <a:tblPr firstRow="1" bandRow="1">
                <a:tableStyleId>{A5D924D7-4D2D-4857-B12F-8B2FB14442F4}</a:tableStyleId>
              </a:tblPr>
              <a:tblGrid>
                <a:gridCol w="2083734">
                  <a:extLst>
                    <a:ext uri="{9D8B030D-6E8A-4147-A177-3AD203B41FA5}">
                      <a16:colId xmlns:a16="http://schemas.microsoft.com/office/drawing/2014/main" val="4206423897"/>
                    </a:ext>
                  </a:extLst>
                </a:gridCol>
                <a:gridCol w="3768666">
                  <a:extLst>
                    <a:ext uri="{9D8B030D-6E8A-4147-A177-3AD203B41FA5}">
                      <a16:colId xmlns:a16="http://schemas.microsoft.com/office/drawing/2014/main" val="990632979"/>
                    </a:ext>
                  </a:extLst>
                </a:gridCol>
                <a:gridCol w="2127381">
                  <a:extLst>
                    <a:ext uri="{9D8B030D-6E8A-4147-A177-3AD203B41FA5}">
                      <a16:colId xmlns:a16="http://schemas.microsoft.com/office/drawing/2014/main" val="578814887"/>
                    </a:ext>
                  </a:extLst>
                </a:gridCol>
              </a:tblGrid>
              <a:tr h="44812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종사상 지위</a:t>
                      </a:r>
                      <a:endParaRPr lang="ko-Kore-KR" altLang="en-US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전공 소분류</a:t>
                      </a:r>
                      <a:endParaRPr lang="ko-Kore-KR" altLang="en-US" sz="12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종사상 지위에 속한 인원 </a:t>
                      </a:r>
                      <a:br>
                        <a:rPr lang="en-US" altLang="ko-KR" sz="11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</a:br>
                      <a:r>
                        <a:rPr lang="en-US" altLang="ko-KR" sz="11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÷</a:t>
                      </a:r>
                      <a:r>
                        <a:rPr lang="ko-KR" altLang="en-US" sz="11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 </a:t>
                      </a:r>
                      <a:r>
                        <a:rPr lang="ko-Kore-KR" altLang="en-US" sz="11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해당</a:t>
                      </a:r>
                      <a:r>
                        <a:rPr lang="ko-KR" altLang="en-US" sz="11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 전공 전체 인원 * </a:t>
                      </a:r>
                      <a:r>
                        <a:rPr lang="en-US" altLang="ko-KR" sz="1100" dirty="0"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rPr>
                        <a:t>100</a:t>
                      </a:r>
                      <a:endParaRPr lang="ko-Kore-KR" altLang="en-US" sz="11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3810105"/>
                  </a:ext>
                </a:extLst>
              </a:tr>
              <a:tr h="480134"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상용근로자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반도체･세라믹공학</a:t>
                      </a:r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(</a:t>
                      </a:r>
                      <a:r>
                        <a:rPr lang="en-US" altLang="ko-Kore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Arial"/>
                          <a:sym typeface="Arial"/>
                        </a:rPr>
                        <a:t>C040701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Arial"/>
                          <a:sym typeface="Arial"/>
                        </a:rPr>
                        <a:t>),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Arial"/>
                          <a:sym typeface="Arial"/>
                        </a:rPr>
                        <a:t> 자원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en-US" altLang="ko-Kore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Arial"/>
                          <a:sym typeface="Arial"/>
                        </a:rPr>
                        <a:t>C050202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Arial"/>
                          <a:sym typeface="Arial"/>
                        </a:rPr>
                        <a:t>),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Arial"/>
                          <a:sym typeface="Arial"/>
                        </a:rPr>
                        <a:t> 교육학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Arial"/>
                          <a:sym typeface="Arial"/>
                        </a:rPr>
                        <a:t>(E</a:t>
                      </a:r>
                      <a:r>
                        <a:rPr lang="en-US" altLang="ko-Kore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Arial"/>
                          <a:sym typeface="Arial"/>
                        </a:rPr>
                        <a:t>030101), 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Arial"/>
                          <a:sym typeface="Arial"/>
                        </a:rPr>
                        <a:t>유아교육학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en-US" altLang="ko-Kore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Arial"/>
                          <a:sym typeface="Arial"/>
                        </a:rPr>
                        <a:t>E030201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Arial"/>
                          <a:sym typeface="Arial"/>
                        </a:rPr>
                        <a:t>)</a:t>
                      </a:r>
                      <a:endParaRPr lang="ko-Kore-KR" altLang="en-US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b="1" dirty="0">
                          <a:solidFill>
                            <a:srgbClr val="0070C0"/>
                          </a:solidFill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100%</a:t>
                      </a:r>
                      <a:endParaRPr lang="ko-Kore-KR" altLang="en-US" b="1" dirty="0">
                        <a:solidFill>
                          <a:srgbClr val="0070C0"/>
                        </a:solidFill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524631"/>
                  </a:ext>
                </a:extLst>
              </a:tr>
              <a:tr h="320089"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임시근로자</a:t>
                      </a:r>
                      <a:endParaRPr lang="ko-Kore-KR" altLang="en-US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방송작가전공</a:t>
                      </a:r>
                      <a:r>
                        <a:rPr lang="en-US" altLang="ko-Kore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(</a:t>
                      </a:r>
                      <a:r>
                        <a:rPr lang="en-US" altLang="ko-Kore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Arial"/>
                          <a:sym typeface="Arial"/>
                        </a:rPr>
                        <a:t>C010105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Arial"/>
                          <a:sym typeface="Arial"/>
                        </a:rPr>
                        <a:t>)</a:t>
                      </a:r>
                      <a:endParaRPr lang="ko-Kore-KR" altLang="en-US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5</a:t>
                      </a:r>
                      <a:r>
                        <a:rPr lang="en-US" altLang="ko-KR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1.2%</a:t>
                      </a:r>
                      <a:endParaRPr lang="ko-Kore-KR" altLang="en-US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6677294"/>
                  </a:ext>
                </a:extLst>
              </a:tr>
              <a:tr h="320089"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일용근로자</a:t>
                      </a:r>
                      <a:endParaRPr lang="ko-Kore-KR" altLang="en-US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연극･영화</a:t>
                      </a:r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(</a:t>
                      </a:r>
                      <a:r>
                        <a:rPr lang="en-US" altLang="ko-Kore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Arial"/>
                          <a:sym typeface="Arial"/>
                        </a:rPr>
                        <a:t>C070501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Arial"/>
                          <a:sym typeface="Arial"/>
                        </a:rPr>
                        <a:t>)</a:t>
                      </a:r>
                      <a:endParaRPr lang="ko-Kore-KR" altLang="en-US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13.1%</a:t>
                      </a:r>
                      <a:endParaRPr lang="ko-Kore-KR" altLang="en-US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6770684"/>
                  </a:ext>
                </a:extLst>
              </a:tr>
              <a:tr h="320089"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고용원이 있는 자영업자</a:t>
                      </a:r>
                      <a:endParaRPr lang="ko-Kore-KR" altLang="en-US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무용</a:t>
                      </a:r>
                      <a:r>
                        <a:rPr lang="en-US" altLang="ko-Kore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(</a:t>
                      </a:r>
                      <a:r>
                        <a:rPr lang="en-US" altLang="ko-Kore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Arial"/>
                          <a:sym typeface="Arial"/>
                        </a:rPr>
                        <a:t>C070301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Arial"/>
                          <a:sym typeface="Arial"/>
                        </a:rPr>
                        <a:t>)</a:t>
                      </a:r>
                      <a:endParaRPr lang="ko-Kore-KR" altLang="en-US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1</a:t>
                      </a:r>
                      <a:r>
                        <a:rPr lang="en-US" altLang="ko-KR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4.3%</a:t>
                      </a:r>
                      <a:endParaRPr lang="ko-Kore-KR" altLang="en-US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8283760"/>
                  </a:ext>
                </a:extLst>
              </a:tr>
              <a:tr h="320089"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고용원이 없는 자영업자</a:t>
                      </a:r>
                      <a:endParaRPr lang="ko-Kore-KR" altLang="en-US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ore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무용</a:t>
                      </a:r>
                      <a:r>
                        <a:rPr lang="en-US" altLang="ko-Kore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(</a:t>
                      </a:r>
                      <a:r>
                        <a:rPr lang="en-US" altLang="ko-Kore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Arial"/>
                          <a:sym typeface="Arial"/>
                        </a:rPr>
                        <a:t>C070301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Arial"/>
                          <a:sym typeface="Arial"/>
                        </a:rPr>
                        <a:t>)</a:t>
                      </a:r>
                      <a:endParaRPr lang="ko-Kore-KR" altLang="en-US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5</a:t>
                      </a:r>
                      <a:r>
                        <a:rPr lang="en-US" altLang="ko-KR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.3%</a:t>
                      </a:r>
                      <a:endParaRPr lang="ko-Kore-KR" altLang="en-US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351730"/>
                  </a:ext>
                </a:extLst>
              </a:tr>
              <a:tr h="320089"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무급가족종사자</a:t>
                      </a:r>
                      <a:endParaRPr lang="ko-Kore-KR" altLang="en-US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원예</a:t>
                      </a:r>
                      <a:r>
                        <a:rPr lang="en-US" altLang="ko-Kore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(</a:t>
                      </a:r>
                      <a:r>
                        <a:rPr lang="en-US" altLang="ko-Kore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Arial"/>
                          <a:sym typeface="Arial"/>
                        </a:rPr>
                        <a:t>C050102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Arial"/>
                          <a:sym typeface="Arial"/>
                        </a:rPr>
                        <a:t>),</a:t>
                      </a:r>
                      <a:r>
                        <a:rPr lang="ko-KR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음향</a:t>
                      </a:r>
                      <a:r>
                        <a:rPr lang="en-US" altLang="ko-KR" sz="1200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(</a:t>
                      </a:r>
                      <a:r>
                        <a:rPr lang="en-US" altLang="ko-Kore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Arial"/>
                          <a:sym typeface="Arial"/>
                        </a:rPr>
                        <a:t>C070602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  <a:cs typeface="Arial"/>
                          <a:sym typeface="Arial"/>
                        </a:rPr>
                        <a:t>)</a:t>
                      </a:r>
                      <a:endParaRPr lang="ko-Kore-KR" altLang="en-US" sz="1200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5</a:t>
                      </a:r>
                      <a:r>
                        <a:rPr lang="en-US" altLang="ko-KR" dirty="0">
                          <a:latin typeface="G마켓 산스 Light" panose="02000000000000000000" pitchFamily="50" charset="-127"/>
                          <a:ea typeface="G마켓 산스 Light" panose="02000000000000000000" pitchFamily="50" charset="-127"/>
                        </a:rPr>
                        <a:t>.3%</a:t>
                      </a:r>
                      <a:endParaRPr lang="ko-Kore-KR" altLang="en-US" dirty="0">
                        <a:latin typeface="G마켓 산스 Light" panose="02000000000000000000" pitchFamily="50" charset="-127"/>
                        <a:ea typeface="G마켓 산스 Light" panose="020000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4326411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13AE0A27-A463-EA4F-9E1E-18479E05310D}"/>
              </a:ext>
            </a:extLst>
          </p:cNvPr>
          <p:cNvSpPr/>
          <p:nvPr/>
        </p:nvSpPr>
        <p:spPr>
          <a:xfrm>
            <a:off x="1375117" y="3612711"/>
            <a:ext cx="1144864" cy="325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b="1" dirty="0">
                <a:ln>
                  <a:solidFill>
                    <a:srgbClr val="FD3E3B"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전공 소분류</a:t>
            </a:r>
            <a:endParaRPr lang="en-US" altLang="ko-KR" sz="1400" b="1" dirty="0">
              <a:ln>
                <a:solidFill>
                  <a:srgbClr val="FD3E3B">
                    <a:alpha val="0"/>
                  </a:srgb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44642716-3D66-4745-91A5-3666B5C70D4C}"/>
              </a:ext>
            </a:extLst>
          </p:cNvPr>
          <p:cNvSpPr/>
          <p:nvPr/>
        </p:nvSpPr>
        <p:spPr>
          <a:xfrm>
            <a:off x="1082346" y="3601045"/>
            <a:ext cx="1730402" cy="36408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4055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72C046F-AD68-8646-B1CE-5ADB92A3450D}"/>
              </a:ext>
            </a:extLst>
          </p:cNvPr>
          <p:cNvSpPr/>
          <p:nvPr/>
        </p:nvSpPr>
        <p:spPr>
          <a:xfrm>
            <a:off x="696782" y="5861625"/>
            <a:ext cx="1014787" cy="245347"/>
          </a:xfrm>
          <a:prstGeom prst="rect">
            <a:avLst/>
          </a:prstGeom>
          <a:solidFill>
            <a:schemeClr val="accent5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5CC3B2A-0DF6-3246-BF3E-387168F0F322}"/>
              </a:ext>
            </a:extLst>
          </p:cNvPr>
          <p:cNvSpPr/>
          <p:nvPr/>
        </p:nvSpPr>
        <p:spPr>
          <a:xfrm>
            <a:off x="717566" y="2913641"/>
            <a:ext cx="1014787" cy="245347"/>
          </a:xfrm>
          <a:prstGeom prst="rect">
            <a:avLst/>
          </a:prstGeom>
          <a:solidFill>
            <a:schemeClr val="accent5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A3F80D5-442E-CF4B-B0F3-3E08F702AC27}"/>
              </a:ext>
            </a:extLst>
          </p:cNvPr>
          <p:cNvSpPr/>
          <p:nvPr/>
        </p:nvSpPr>
        <p:spPr>
          <a:xfrm>
            <a:off x="1222225" y="1731742"/>
            <a:ext cx="510129" cy="24534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374796" y="293337"/>
            <a:ext cx="5458119" cy="871962"/>
            <a:chOff x="3374796" y="293337"/>
            <a:chExt cx="5458119" cy="871962"/>
          </a:xfrm>
        </p:grpSpPr>
        <p:sp>
          <p:nvSpPr>
            <p:cNvPr id="57" name="TextBox 56"/>
            <p:cNvSpPr txBox="1"/>
            <p:nvPr/>
          </p:nvSpPr>
          <p:spPr>
            <a:xfrm>
              <a:off x="4031121" y="703645"/>
              <a:ext cx="45320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</a:rPr>
                <a:t>선택한 모델로 종사상 지위 예측</a:t>
              </a:r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3393649" y="641043"/>
              <a:ext cx="5439266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>
              <a:off x="3374796" y="1165299"/>
              <a:ext cx="5458119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68D17E74-73BC-4BBB-9FEA-474B2211D296}"/>
                </a:ext>
              </a:extLst>
            </p:cNvPr>
            <p:cNvGrpSpPr/>
            <p:nvPr/>
          </p:nvGrpSpPr>
          <p:grpSpPr>
            <a:xfrm>
              <a:off x="3823991" y="819432"/>
              <a:ext cx="166028" cy="157173"/>
              <a:chOff x="3937115" y="819432"/>
              <a:chExt cx="166028" cy="157173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69" name="모서리가 둥근 직사각형 124">
                <a:extLst>
                  <a:ext uri="{FF2B5EF4-FFF2-40B4-BE49-F238E27FC236}">
                    <a16:creationId xmlns:a16="http://schemas.microsoft.com/office/drawing/2014/main" id="{584883F2-7D0A-4258-9988-26051162B35D}"/>
                  </a:ext>
                </a:extLst>
              </p:cNvPr>
              <p:cNvSpPr/>
              <p:nvPr/>
            </p:nvSpPr>
            <p:spPr>
              <a:xfrm>
                <a:off x="3937115" y="819432"/>
                <a:ext cx="166028" cy="157173"/>
              </a:xfrm>
              <a:prstGeom prst="roundRect">
                <a:avLst>
                  <a:gd name="adj" fmla="val 355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3181A168-F785-4A5A-9F0E-0569CB54B987}"/>
                  </a:ext>
                </a:extLst>
              </p:cNvPr>
              <p:cNvGrpSpPr/>
              <p:nvPr/>
            </p:nvGrpSpPr>
            <p:grpSpPr>
              <a:xfrm>
                <a:off x="3988795" y="858620"/>
                <a:ext cx="53242" cy="78797"/>
                <a:chOff x="3939638" y="866631"/>
                <a:chExt cx="53242" cy="78797"/>
              </a:xfrm>
              <a:grpFill/>
            </p:grpSpPr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610D56AF-E37A-4C20-8999-F485EDD25003}"/>
                    </a:ext>
                  </a:extLst>
                </p:cNvPr>
                <p:cNvCxnSpPr/>
                <p:nvPr/>
              </p:nvCxnSpPr>
              <p:spPr>
                <a:xfrm>
                  <a:off x="3949065" y="866631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9E3AE36E-5717-4F67-BE2E-4DD89C426508}"/>
                    </a:ext>
                  </a:extLst>
                </p:cNvPr>
                <p:cNvCxnSpPr/>
                <p:nvPr/>
              </p:nvCxnSpPr>
              <p:spPr>
                <a:xfrm flipV="1">
                  <a:off x="3939638" y="901613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3" name="사각형: 둥근 모서리 4">
              <a:extLst>
                <a:ext uri="{FF2B5EF4-FFF2-40B4-BE49-F238E27FC236}">
                  <a16:creationId xmlns:a16="http://schemas.microsoft.com/office/drawing/2014/main" id="{BE5CA3E0-2C30-4D11-BC26-809768FD22DF}"/>
                </a:ext>
              </a:extLst>
            </p:cNvPr>
            <p:cNvSpPr/>
            <p:nvPr/>
          </p:nvSpPr>
          <p:spPr>
            <a:xfrm>
              <a:off x="4846462" y="293337"/>
              <a:ext cx="2509697" cy="280734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299B3F-E0FB-439C-A9AD-92E0D41B6AD0}"/>
                </a:ext>
              </a:extLst>
            </p:cNvPr>
            <p:cNvSpPr txBox="1"/>
            <p:nvPr/>
          </p:nvSpPr>
          <p:spPr>
            <a:xfrm>
              <a:off x="5205878" y="308463"/>
              <a:ext cx="1790876" cy="2616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spc="300" dirty="0">
                  <a:ln>
                    <a:solidFill>
                      <a:srgbClr val="F1ECE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Medium" pitchFamily="50" charset="-127"/>
                  <a:ea typeface="G마켓 산스 Medium" pitchFamily="50" charset="-127"/>
                </a:rPr>
                <a:t>모델링 및 성능평가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BFFF1F5F-DACF-0440-B9B8-892AEAA86F3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707293" y="1448644"/>
            <a:ext cx="4953747" cy="228700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5C2A8A48-EB7A-8C46-A360-55119E24B683}"/>
              </a:ext>
            </a:extLst>
          </p:cNvPr>
          <p:cNvSpPr/>
          <p:nvPr/>
        </p:nvSpPr>
        <p:spPr>
          <a:xfrm>
            <a:off x="1204176" y="4386246"/>
            <a:ext cx="510129" cy="24534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D16DE96-BFE9-004E-9178-255A17F094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6968" y="4097003"/>
            <a:ext cx="4953747" cy="2287009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18BED8E2-B2B7-3A4D-8985-B3B7B7B498CD}"/>
              </a:ext>
            </a:extLst>
          </p:cNvPr>
          <p:cNvSpPr/>
          <p:nvPr/>
        </p:nvSpPr>
        <p:spPr>
          <a:xfrm>
            <a:off x="1222225" y="2024782"/>
            <a:ext cx="510129" cy="245347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9FD0725-5784-4841-906D-042128BD9A6B}"/>
              </a:ext>
            </a:extLst>
          </p:cNvPr>
          <p:cNvSpPr/>
          <p:nvPr/>
        </p:nvSpPr>
        <p:spPr>
          <a:xfrm>
            <a:off x="1204176" y="4672139"/>
            <a:ext cx="510129" cy="245347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6B91DA7-9113-3F45-99B5-D59371E1BD15}"/>
              </a:ext>
            </a:extLst>
          </p:cNvPr>
          <p:cNvSpPr/>
          <p:nvPr/>
        </p:nvSpPr>
        <p:spPr>
          <a:xfrm>
            <a:off x="717566" y="2337348"/>
            <a:ext cx="1014787" cy="245347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492DAE5-8388-A749-B910-AFF41BF8A99F}"/>
              </a:ext>
            </a:extLst>
          </p:cNvPr>
          <p:cNvSpPr/>
          <p:nvPr/>
        </p:nvSpPr>
        <p:spPr>
          <a:xfrm>
            <a:off x="707242" y="5560998"/>
            <a:ext cx="1014787" cy="245347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A71B03B-8FC2-274B-BD43-8E400D822BF8}"/>
              </a:ext>
            </a:extLst>
          </p:cNvPr>
          <p:cNvSpPr/>
          <p:nvPr/>
        </p:nvSpPr>
        <p:spPr>
          <a:xfrm>
            <a:off x="1228241" y="2620446"/>
            <a:ext cx="488464" cy="245347"/>
          </a:xfrm>
          <a:prstGeom prst="rect">
            <a:avLst/>
          </a:prstGeom>
          <a:solidFill>
            <a:schemeClr val="bg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34EA86F-D094-BD4A-ACCC-24C2D5A95D65}"/>
              </a:ext>
            </a:extLst>
          </p:cNvPr>
          <p:cNvSpPr/>
          <p:nvPr/>
        </p:nvSpPr>
        <p:spPr>
          <a:xfrm>
            <a:off x="1216208" y="5249961"/>
            <a:ext cx="488464" cy="245347"/>
          </a:xfrm>
          <a:prstGeom prst="rect">
            <a:avLst/>
          </a:prstGeom>
          <a:solidFill>
            <a:schemeClr val="bg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C7F3EB9-FFB7-A449-89BF-7B9D68089579}"/>
              </a:ext>
            </a:extLst>
          </p:cNvPr>
          <p:cNvSpPr/>
          <p:nvPr/>
        </p:nvSpPr>
        <p:spPr>
          <a:xfrm>
            <a:off x="1049475" y="3212852"/>
            <a:ext cx="672554" cy="245347"/>
          </a:xfrm>
          <a:prstGeom prst="rect">
            <a:avLst/>
          </a:prstGeom>
          <a:solidFill>
            <a:schemeClr val="accent5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ED42872-F734-C046-B302-EE23C71A4127}"/>
              </a:ext>
            </a:extLst>
          </p:cNvPr>
          <p:cNvSpPr/>
          <p:nvPr/>
        </p:nvSpPr>
        <p:spPr>
          <a:xfrm>
            <a:off x="1038134" y="4965747"/>
            <a:ext cx="672554" cy="245347"/>
          </a:xfrm>
          <a:prstGeom prst="rect">
            <a:avLst/>
          </a:prstGeom>
          <a:solidFill>
            <a:schemeClr val="accent5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5374BF7-0978-DE42-857A-14160A308F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2564" y="2416476"/>
            <a:ext cx="5278566" cy="3347639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A20E0711-4319-7B4B-90AB-880EADE48102}"/>
              </a:ext>
            </a:extLst>
          </p:cNvPr>
          <p:cNvSpPr/>
          <p:nvPr/>
        </p:nvSpPr>
        <p:spPr>
          <a:xfrm>
            <a:off x="7977352" y="1828454"/>
            <a:ext cx="2316660" cy="325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rgbClr val="FD3E3B"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예측 확률 </a:t>
            </a:r>
            <a:r>
              <a:rPr lang="en-US" altLang="ko-KR" sz="1400" b="1" dirty="0">
                <a:ln>
                  <a:solidFill>
                    <a:srgbClr val="FD3E3B"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400" b="1" dirty="0">
                <a:ln>
                  <a:solidFill>
                    <a:srgbClr val="FD3E3B"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dirty="0" err="1">
                <a:ln>
                  <a:solidFill>
                    <a:srgbClr val="FD3E3B"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en-US" altLang="ko-KR" b="1" dirty="0" err="1">
                <a:ln>
                  <a:solidFill>
                    <a:srgbClr val="FD3E3B"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redict_proba</a:t>
            </a:r>
            <a:endParaRPr lang="en-US" altLang="ko-KR" b="1" dirty="0">
              <a:ln>
                <a:solidFill>
                  <a:srgbClr val="FD3E3B">
                    <a:alpha val="0"/>
                  </a:srgb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D109E0B8-4FB6-7144-880A-A2E8FC2A87DA}"/>
              </a:ext>
            </a:extLst>
          </p:cNvPr>
          <p:cNvSpPr/>
          <p:nvPr/>
        </p:nvSpPr>
        <p:spPr>
          <a:xfrm>
            <a:off x="7735559" y="1810870"/>
            <a:ext cx="2800244" cy="36408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43" name="삼각형 42">
            <a:extLst>
              <a:ext uri="{FF2B5EF4-FFF2-40B4-BE49-F238E27FC236}">
                <a16:creationId xmlns:a16="http://schemas.microsoft.com/office/drawing/2014/main" id="{E5CAF902-45E3-CD4D-81BF-D9EFA556FC59}"/>
              </a:ext>
            </a:extLst>
          </p:cNvPr>
          <p:cNvSpPr/>
          <p:nvPr/>
        </p:nvSpPr>
        <p:spPr>
          <a:xfrm rot="10800000">
            <a:off x="2135944" y="3798279"/>
            <a:ext cx="2814921" cy="225454"/>
          </a:xfrm>
          <a:prstGeom prst="triangle">
            <a:avLst/>
          </a:prstGeom>
          <a:gradFill>
            <a:gsLst>
              <a:gs pos="0">
                <a:srgbClr val="FBFCFF"/>
              </a:gs>
              <a:gs pos="0">
                <a:schemeClr val="bg2">
                  <a:lumMod val="40000"/>
                  <a:lumOff val="60000"/>
                </a:schemeClr>
              </a:gs>
              <a:gs pos="28000">
                <a:schemeClr val="accent1">
                  <a:lumMod val="45000"/>
                  <a:lumOff val="55000"/>
                </a:schemeClr>
              </a:gs>
              <a:gs pos="100000">
                <a:schemeClr val="bg1">
                  <a:lumMod val="0"/>
                  <a:lumOff val="10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6" name="직선 연결선 60">
            <a:extLst>
              <a:ext uri="{FF2B5EF4-FFF2-40B4-BE49-F238E27FC236}">
                <a16:creationId xmlns:a16="http://schemas.microsoft.com/office/drawing/2014/main" id="{E7A7AAE6-D3A8-764F-B0B5-5DB46FD444FB}"/>
              </a:ext>
            </a:extLst>
          </p:cNvPr>
          <p:cNvCxnSpPr>
            <a:cxnSpLocks/>
          </p:cNvCxnSpPr>
          <p:nvPr/>
        </p:nvCxnSpPr>
        <p:spPr>
          <a:xfrm flipV="1">
            <a:off x="6103342" y="1810870"/>
            <a:ext cx="0" cy="4387707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8593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"/>
          <p:cNvSpPr txBox="1"/>
          <p:nvPr/>
        </p:nvSpPr>
        <p:spPr>
          <a:xfrm>
            <a:off x="3" y="3013523"/>
            <a:ext cx="12191995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모델링</a:t>
            </a:r>
            <a:r>
              <a:rPr lang="en-US" altLang="ko-KR" sz="4800" dirty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: </a:t>
            </a:r>
            <a:r>
              <a:rPr lang="ko-KR" altLang="en-US" sz="4800" dirty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기업체 구분 분석</a:t>
            </a:r>
            <a:endParaRPr sz="4800" dirty="0"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03385" y="1215815"/>
            <a:ext cx="10088545" cy="4426370"/>
            <a:chOff x="113442" y="205676"/>
            <a:chExt cx="11583259" cy="6187948"/>
          </a:xfrm>
        </p:grpSpPr>
        <p:grpSp>
          <p:nvGrpSpPr>
            <p:cNvPr id="9" name="그룹 8"/>
            <p:cNvGrpSpPr/>
            <p:nvPr/>
          </p:nvGrpSpPr>
          <p:grpSpPr>
            <a:xfrm>
              <a:off x="703421" y="529076"/>
              <a:ext cx="1919236" cy="900198"/>
              <a:chOff x="995890" y="529076"/>
              <a:chExt cx="1326759" cy="900198"/>
            </a:xfrm>
          </p:grpSpPr>
          <p:sp>
            <p:nvSpPr>
              <p:cNvPr id="18" name="Google Shape;721;p2"/>
              <p:cNvSpPr/>
              <p:nvPr/>
            </p:nvSpPr>
            <p:spPr>
              <a:xfrm flipH="1">
                <a:off x="995890" y="529076"/>
                <a:ext cx="1326759" cy="900198"/>
              </a:xfrm>
              <a:custGeom>
                <a:avLst/>
                <a:gdLst/>
                <a:ahLst/>
                <a:cxnLst/>
                <a:rect l="l" t="t" r="r" b="b"/>
                <a:pathLst>
                  <a:path w="2897024" h="2264776" extrusionOk="0">
                    <a:moveTo>
                      <a:pt x="0" y="0"/>
                    </a:moveTo>
                    <a:lnTo>
                      <a:pt x="2897024" y="0"/>
                    </a:lnTo>
                    <a:lnTo>
                      <a:pt x="2897024" y="1891127"/>
                    </a:lnTo>
                    <a:cubicBezTo>
                      <a:pt x="2802822" y="1872712"/>
                      <a:pt x="2847405" y="1801618"/>
                      <a:pt x="2606215" y="1863893"/>
                    </a:cubicBezTo>
                    <a:cubicBezTo>
                      <a:pt x="2365025" y="1926168"/>
                      <a:pt x="1736930" y="2014603"/>
                      <a:pt x="1449884" y="2264776"/>
                    </a:cubicBezTo>
                    <a:cubicBezTo>
                      <a:pt x="1164010" y="2014157"/>
                      <a:pt x="872259" y="1863893"/>
                      <a:pt x="462219" y="1863893"/>
                    </a:cubicBezTo>
                    <a:cubicBezTo>
                      <a:pt x="301614" y="1863893"/>
                      <a:pt x="146393" y="1886946"/>
                      <a:pt x="0" y="193100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722;p2"/>
              <p:cNvSpPr/>
              <p:nvPr/>
            </p:nvSpPr>
            <p:spPr>
              <a:xfrm flipH="1">
                <a:off x="995890" y="704185"/>
                <a:ext cx="1326759" cy="433258"/>
              </a:xfrm>
              <a:custGeom>
                <a:avLst/>
                <a:gdLst/>
                <a:ahLst/>
                <a:cxnLst/>
                <a:rect l="l" t="t" r="r" b="b"/>
                <a:pathLst>
                  <a:path w="648072" h="243840" extrusionOk="0">
                    <a:moveTo>
                      <a:pt x="0" y="0"/>
                    </a:moveTo>
                    <a:lnTo>
                      <a:pt x="648072" y="0"/>
                    </a:lnTo>
                    <a:lnTo>
                      <a:pt x="648072" y="146327"/>
                    </a:lnTo>
                    <a:lnTo>
                      <a:pt x="359596" y="243840"/>
                    </a:lnTo>
                    <a:lnTo>
                      <a:pt x="0" y="128585"/>
                    </a:lnTo>
                    <a:close/>
                  </a:path>
                </a:pathLst>
              </a:custGeom>
              <a:solidFill>
                <a:schemeClr val="dk1">
                  <a:alpha val="2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" name="Google Shape;723;p2"/>
            <p:cNvSpPr/>
            <p:nvPr/>
          </p:nvSpPr>
          <p:spPr>
            <a:xfrm flipH="1">
              <a:off x="113442" y="205676"/>
              <a:ext cx="3099195" cy="792507"/>
            </a:xfrm>
            <a:custGeom>
              <a:avLst/>
              <a:gdLst/>
              <a:ahLst/>
              <a:cxnLst/>
              <a:rect l="l" t="t" r="r" b="b"/>
              <a:pathLst>
                <a:path w="1513840" h="487680" extrusionOk="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" name="Google Shape;724;p2"/>
            <p:cNvCxnSpPr/>
            <p:nvPr/>
          </p:nvCxnSpPr>
          <p:spPr>
            <a:xfrm flipH="1">
              <a:off x="842671" y="474919"/>
              <a:ext cx="768370" cy="289277"/>
            </a:xfrm>
            <a:prstGeom prst="straightConnector1">
              <a:avLst/>
            </a:prstGeom>
            <a:solidFill>
              <a:schemeClr val="accent4"/>
            </a:solidFill>
            <a:ln w="19050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" name="Google Shape;725;p2"/>
            <p:cNvCxnSpPr/>
            <p:nvPr/>
          </p:nvCxnSpPr>
          <p:spPr>
            <a:xfrm>
              <a:off x="842671" y="753653"/>
              <a:ext cx="3378" cy="5629428"/>
            </a:xfrm>
            <a:prstGeom prst="straightConnector1">
              <a:avLst/>
            </a:prstGeom>
            <a:solidFill>
              <a:schemeClr val="accent4"/>
            </a:solidFill>
            <a:ln w="19050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" name="Google Shape;726;p2"/>
            <p:cNvCxnSpPr/>
            <p:nvPr/>
          </p:nvCxnSpPr>
          <p:spPr>
            <a:xfrm rot="10800000">
              <a:off x="3969916" y="576056"/>
              <a:ext cx="7726785" cy="10582"/>
            </a:xfrm>
            <a:prstGeom prst="straightConnector1">
              <a:avLst/>
            </a:prstGeom>
            <a:solidFill>
              <a:schemeClr val="accent4"/>
            </a:solidFill>
            <a:ln w="19050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4" name="Google Shape;727;p2"/>
            <p:cNvSpPr/>
            <p:nvPr/>
          </p:nvSpPr>
          <p:spPr>
            <a:xfrm flipH="1">
              <a:off x="3852370" y="1546415"/>
              <a:ext cx="235095" cy="429806"/>
            </a:xfrm>
            <a:custGeom>
              <a:avLst/>
              <a:gdLst/>
              <a:ahLst/>
              <a:cxnLst/>
              <a:rect l="l" t="t" r="r" b="b"/>
              <a:pathLst>
                <a:path w="235095" h="429805" extrusionOk="0">
                  <a:moveTo>
                    <a:pt x="235095" y="429805"/>
                  </a:moveTo>
                  <a:lnTo>
                    <a:pt x="142960" y="109986"/>
                  </a:lnTo>
                  <a:lnTo>
                    <a:pt x="160155" y="102863"/>
                  </a:lnTo>
                  <a:cubicBezTo>
                    <a:pt x="171060" y="91959"/>
                    <a:pt x="177804" y="76895"/>
                    <a:pt x="177804" y="60256"/>
                  </a:cubicBezTo>
                  <a:cubicBezTo>
                    <a:pt x="177804" y="26978"/>
                    <a:pt x="150826" y="0"/>
                    <a:pt x="117548" y="0"/>
                  </a:cubicBezTo>
                  <a:cubicBezTo>
                    <a:pt x="84270" y="0"/>
                    <a:pt x="57292" y="26978"/>
                    <a:pt x="57292" y="60256"/>
                  </a:cubicBezTo>
                  <a:cubicBezTo>
                    <a:pt x="57292" y="76895"/>
                    <a:pt x="64037" y="91959"/>
                    <a:pt x="74941" y="102863"/>
                  </a:cubicBezTo>
                  <a:lnTo>
                    <a:pt x="92135" y="109985"/>
                  </a:lnTo>
                  <a:lnTo>
                    <a:pt x="0" y="429805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" name="Google Shape;728;p2"/>
            <p:cNvCxnSpPr/>
            <p:nvPr/>
          </p:nvCxnSpPr>
          <p:spPr>
            <a:xfrm flipH="1">
              <a:off x="846049" y="6383081"/>
              <a:ext cx="10850651" cy="0"/>
            </a:xfrm>
            <a:prstGeom prst="straightConnector1">
              <a:avLst/>
            </a:prstGeom>
            <a:solidFill>
              <a:schemeClr val="accent4"/>
            </a:solidFill>
            <a:ln w="19050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" name="Google Shape;729;p2"/>
            <p:cNvCxnSpPr/>
            <p:nvPr/>
          </p:nvCxnSpPr>
          <p:spPr>
            <a:xfrm>
              <a:off x="11696700" y="586638"/>
              <a:ext cx="0" cy="5806986"/>
            </a:xfrm>
            <a:prstGeom prst="straightConnector1">
              <a:avLst/>
            </a:prstGeom>
            <a:solidFill>
              <a:schemeClr val="accent4"/>
            </a:solidFill>
            <a:ln w="19050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" name="Google Shape;730;p2"/>
            <p:cNvCxnSpPr/>
            <p:nvPr/>
          </p:nvCxnSpPr>
          <p:spPr>
            <a:xfrm>
              <a:off x="3969916" y="572552"/>
              <a:ext cx="1" cy="1304806"/>
            </a:xfrm>
            <a:prstGeom prst="straightConnector1">
              <a:avLst/>
            </a:prstGeom>
            <a:solidFill>
              <a:schemeClr val="accent4"/>
            </a:solidFill>
            <a:ln w="19050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13963578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3B0BB5E-AC58-4C8C-AE83-09E129B0C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11" y="1377093"/>
            <a:ext cx="11540689" cy="494350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102B26D-7F28-4D76-A284-9212D4A45A44}"/>
              </a:ext>
            </a:extLst>
          </p:cNvPr>
          <p:cNvSpPr/>
          <p:nvPr/>
        </p:nvSpPr>
        <p:spPr>
          <a:xfrm>
            <a:off x="1985769" y="1912805"/>
            <a:ext cx="470619" cy="2018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2A44286-9AA8-49E4-9AB9-ECFB922776D5}"/>
              </a:ext>
            </a:extLst>
          </p:cNvPr>
          <p:cNvSpPr/>
          <p:nvPr/>
        </p:nvSpPr>
        <p:spPr>
          <a:xfrm>
            <a:off x="2519519" y="1912805"/>
            <a:ext cx="470619" cy="2018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2CA7F48-D099-4363-9BB2-893BC4B6B212}"/>
              </a:ext>
            </a:extLst>
          </p:cNvPr>
          <p:cNvSpPr/>
          <p:nvPr/>
        </p:nvSpPr>
        <p:spPr>
          <a:xfrm>
            <a:off x="3090082" y="1912805"/>
            <a:ext cx="721524" cy="2018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4165C6-89B3-4A14-AE11-A227D38F3CEF}"/>
              </a:ext>
            </a:extLst>
          </p:cNvPr>
          <p:cNvSpPr/>
          <p:nvPr/>
        </p:nvSpPr>
        <p:spPr>
          <a:xfrm>
            <a:off x="3860881" y="1912805"/>
            <a:ext cx="470619" cy="2018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7926922-7909-4B9A-BFB6-919245018D7F}"/>
              </a:ext>
            </a:extLst>
          </p:cNvPr>
          <p:cNvSpPr/>
          <p:nvPr/>
        </p:nvSpPr>
        <p:spPr>
          <a:xfrm>
            <a:off x="4409022" y="1912805"/>
            <a:ext cx="470619" cy="2018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69DA69-CD14-4381-932A-A3738761C3FB}"/>
              </a:ext>
            </a:extLst>
          </p:cNvPr>
          <p:cNvSpPr/>
          <p:nvPr/>
        </p:nvSpPr>
        <p:spPr>
          <a:xfrm>
            <a:off x="5695385" y="1912805"/>
            <a:ext cx="684783" cy="2018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C9A6F3-C97C-47DE-AC56-DA99986248ED}"/>
              </a:ext>
            </a:extLst>
          </p:cNvPr>
          <p:cNvSpPr/>
          <p:nvPr/>
        </p:nvSpPr>
        <p:spPr>
          <a:xfrm>
            <a:off x="6473318" y="1912805"/>
            <a:ext cx="470619" cy="2018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ED19CF-E81C-4AEC-94B9-20BEBA2F3AC8}"/>
              </a:ext>
            </a:extLst>
          </p:cNvPr>
          <p:cNvSpPr/>
          <p:nvPr/>
        </p:nvSpPr>
        <p:spPr>
          <a:xfrm>
            <a:off x="7053929" y="1912805"/>
            <a:ext cx="684783" cy="2018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69EBE5-2B6C-4129-AE21-2F2205BAEAD4}"/>
              </a:ext>
            </a:extLst>
          </p:cNvPr>
          <p:cNvSpPr/>
          <p:nvPr/>
        </p:nvSpPr>
        <p:spPr>
          <a:xfrm>
            <a:off x="7849731" y="1912805"/>
            <a:ext cx="322119" cy="2018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C18030-8D5F-4753-8310-14BDB7BD529A}"/>
              </a:ext>
            </a:extLst>
          </p:cNvPr>
          <p:cNvSpPr/>
          <p:nvPr/>
        </p:nvSpPr>
        <p:spPr>
          <a:xfrm>
            <a:off x="8241270" y="1912805"/>
            <a:ext cx="322119" cy="2018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E1A2CE-67CC-4C6A-9E1B-D1CF0DF9196D}"/>
              </a:ext>
            </a:extLst>
          </p:cNvPr>
          <p:cNvSpPr/>
          <p:nvPr/>
        </p:nvSpPr>
        <p:spPr>
          <a:xfrm>
            <a:off x="2033894" y="5871264"/>
            <a:ext cx="1122395" cy="2018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9BB3F53-F088-4693-9ED5-4230A6BEBAFC}"/>
              </a:ext>
            </a:extLst>
          </p:cNvPr>
          <p:cNvSpPr/>
          <p:nvPr/>
        </p:nvSpPr>
        <p:spPr>
          <a:xfrm>
            <a:off x="3280434" y="5871264"/>
            <a:ext cx="619950" cy="2018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466AC02-94FB-4D0D-AE49-C145E7DAA796}"/>
              </a:ext>
            </a:extLst>
          </p:cNvPr>
          <p:cNvSpPr/>
          <p:nvPr/>
        </p:nvSpPr>
        <p:spPr>
          <a:xfrm>
            <a:off x="3976257" y="5871264"/>
            <a:ext cx="619950" cy="2018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AC27AC4-477E-4D2B-8F49-9E02D047E511}"/>
              </a:ext>
            </a:extLst>
          </p:cNvPr>
          <p:cNvSpPr/>
          <p:nvPr/>
        </p:nvSpPr>
        <p:spPr>
          <a:xfrm>
            <a:off x="4668439" y="5871264"/>
            <a:ext cx="619950" cy="2018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C3C5E2-9AFC-4D5C-BEC3-BB7D0E86FE88}"/>
              </a:ext>
            </a:extLst>
          </p:cNvPr>
          <p:cNvSpPr/>
          <p:nvPr/>
        </p:nvSpPr>
        <p:spPr>
          <a:xfrm>
            <a:off x="5363389" y="5871264"/>
            <a:ext cx="619950" cy="2018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822DBC5-7211-4170-9CC4-5CDC73BB3697}"/>
              </a:ext>
            </a:extLst>
          </p:cNvPr>
          <p:cNvSpPr/>
          <p:nvPr/>
        </p:nvSpPr>
        <p:spPr>
          <a:xfrm>
            <a:off x="2014645" y="3107777"/>
            <a:ext cx="709306" cy="2018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BFFFC82-8DF7-4E6E-A533-64846662AEA6}"/>
              </a:ext>
            </a:extLst>
          </p:cNvPr>
          <p:cNvSpPr/>
          <p:nvPr/>
        </p:nvSpPr>
        <p:spPr>
          <a:xfrm>
            <a:off x="2835521" y="3107777"/>
            <a:ext cx="1760685" cy="2018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90AD2D0-3B42-45C3-B595-04F19DF02A3D}"/>
              </a:ext>
            </a:extLst>
          </p:cNvPr>
          <p:cNvSpPr/>
          <p:nvPr/>
        </p:nvSpPr>
        <p:spPr>
          <a:xfrm>
            <a:off x="4718581" y="3108303"/>
            <a:ext cx="322119" cy="2018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CC97E08-BE67-4FAE-8B0C-86500AB26463}"/>
              </a:ext>
            </a:extLst>
          </p:cNvPr>
          <p:cNvSpPr/>
          <p:nvPr/>
        </p:nvSpPr>
        <p:spPr>
          <a:xfrm>
            <a:off x="5117704" y="3108303"/>
            <a:ext cx="836760" cy="201311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F539A5B-9743-41C0-9FB4-78A13BA27DB1}"/>
              </a:ext>
            </a:extLst>
          </p:cNvPr>
          <p:cNvSpPr/>
          <p:nvPr/>
        </p:nvSpPr>
        <p:spPr>
          <a:xfrm>
            <a:off x="6037777" y="3107776"/>
            <a:ext cx="464416" cy="201311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DCD6209-FE5A-458C-BBC5-6632BFBADC9D}"/>
              </a:ext>
            </a:extLst>
          </p:cNvPr>
          <p:cNvSpPr/>
          <p:nvPr/>
        </p:nvSpPr>
        <p:spPr>
          <a:xfrm>
            <a:off x="6627692" y="3108304"/>
            <a:ext cx="966642" cy="200784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BED183-3224-464D-8D38-8FD3F80FE2BF}"/>
              </a:ext>
            </a:extLst>
          </p:cNvPr>
          <p:cNvSpPr/>
          <p:nvPr/>
        </p:nvSpPr>
        <p:spPr>
          <a:xfrm>
            <a:off x="2014645" y="5080777"/>
            <a:ext cx="504874" cy="2018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9F320F5-34D3-4F48-8C0E-CB9E11AE6387}"/>
              </a:ext>
            </a:extLst>
          </p:cNvPr>
          <p:cNvSpPr/>
          <p:nvPr/>
        </p:nvSpPr>
        <p:spPr>
          <a:xfrm>
            <a:off x="2014644" y="3885805"/>
            <a:ext cx="896833" cy="2018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4269625-24CF-4A10-AA5F-CA06B4F7AD9E}"/>
              </a:ext>
            </a:extLst>
          </p:cNvPr>
          <p:cNvSpPr/>
          <p:nvPr/>
        </p:nvSpPr>
        <p:spPr>
          <a:xfrm>
            <a:off x="3006133" y="3885805"/>
            <a:ext cx="619950" cy="2018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98B9D04-E8FE-4A94-86CF-D2A083DD60DC}"/>
              </a:ext>
            </a:extLst>
          </p:cNvPr>
          <p:cNvSpPr/>
          <p:nvPr/>
        </p:nvSpPr>
        <p:spPr>
          <a:xfrm>
            <a:off x="5099198" y="3885804"/>
            <a:ext cx="489882" cy="2018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E217DEB-DE29-4BA3-AFBC-D003E55FDC34}"/>
              </a:ext>
            </a:extLst>
          </p:cNvPr>
          <p:cNvSpPr/>
          <p:nvPr/>
        </p:nvSpPr>
        <p:spPr>
          <a:xfrm>
            <a:off x="2014645" y="3501839"/>
            <a:ext cx="709306" cy="1986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332E950-60EB-49A3-AF22-748A249EEC0D}"/>
              </a:ext>
            </a:extLst>
          </p:cNvPr>
          <p:cNvSpPr/>
          <p:nvPr/>
        </p:nvSpPr>
        <p:spPr>
          <a:xfrm>
            <a:off x="2821244" y="3490613"/>
            <a:ext cx="489882" cy="2018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843713D-CEDB-457A-BAF8-5DB9CFE9FAA8}"/>
              </a:ext>
            </a:extLst>
          </p:cNvPr>
          <p:cNvSpPr/>
          <p:nvPr/>
        </p:nvSpPr>
        <p:spPr>
          <a:xfrm>
            <a:off x="3398794" y="3501839"/>
            <a:ext cx="322119" cy="2018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5ED8B4F-FEF8-44CB-9DED-DA7796E3CBC9}"/>
              </a:ext>
            </a:extLst>
          </p:cNvPr>
          <p:cNvSpPr/>
          <p:nvPr/>
        </p:nvSpPr>
        <p:spPr>
          <a:xfrm>
            <a:off x="3783696" y="3501839"/>
            <a:ext cx="322119" cy="2018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DEAA86A-2D13-4508-A31D-7D2099D7B775}"/>
              </a:ext>
            </a:extLst>
          </p:cNvPr>
          <p:cNvSpPr/>
          <p:nvPr/>
        </p:nvSpPr>
        <p:spPr>
          <a:xfrm>
            <a:off x="4188645" y="3501839"/>
            <a:ext cx="322119" cy="2018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E2B8529-1C6D-4CB3-BE5C-2C4AA4ACA2C0}"/>
              </a:ext>
            </a:extLst>
          </p:cNvPr>
          <p:cNvSpPr/>
          <p:nvPr/>
        </p:nvSpPr>
        <p:spPr>
          <a:xfrm>
            <a:off x="4596207" y="3501839"/>
            <a:ext cx="322119" cy="2018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7170DDB-5A26-4056-B837-BD26007E7FEE}"/>
              </a:ext>
            </a:extLst>
          </p:cNvPr>
          <p:cNvSpPr/>
          <p:nvPr/>
        </p:nvSpPr>
        <p:spPr>
          <a:xfrm>
            <a:off x="4975894" y="3501839"/>
            <a:ext cx="322119" cy="2018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F5028B-E017-4E2B-B890-A02ABB201C60}"/>
              </a:ext>
            </a:extLst>
          </p:cNvPr>
          <p:cNvSpPr txBox="1"/>
          <p:nvPr/>
        </p:nvSpPr>
        <p:spPr>
          <a:xfrm>
            <a:off x="3534771" y="703645"/>
            <a:ext cx="53783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기업 구분 분류 및 사용 독립변수 목록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A90CED3-C9AF-4964-B92A-EEDB7A3351EE}"/>
              </a:ext>
            </a:extLst>
          </p:cNvPr>
          <p:cNvCxnSpPr>
            <a:cxnSpLocks/>
          </p:cNvCxnSpPr>
          <p:nvPr/>
        </p:nvCxnSpPr>
        <p:spPr>
          <a:xfrm>
            <a:off x="3066185" y="641043"/>
            <a:ext cx="5784857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F482F62-0FE2-45E8-ADDE-C75D86E61111}"/>
              </a:ext>
            </a:extLst>
          </p:cNvPr>
          <p:cNvGrpSpPr/>
          <p:nvPr/>
        </p:nvGrpSpPr>
        <p:grpSpPr>
          <a:xfrm>
            <a:off x="3211518" y="819432"/>
            <a:ext cx="166028" cy="157173"/>
            <a:chOff x="3937115" y="819432"/>
            <a:chExt cx="166028" cy="157173"/>
          </a:xfrm>
          <a:solidFill>
            <a:schemeClr val="accent1">
              <a:lumMod val="50000"/>
            </a:schemeClr>
          </a:solidFill>
        </p:grpSpPr>
        <p:sp>
          <p:nvSpPr>
            <p:cNvPr id="39" name="모서리가 둥근 직사각형 124">
              <a:extLst>
                <a:ext uri="{FF2B5EF4-FFF2-40B4-BE49-F238E27FC236}">
                  <a16:creationId xmlns:a16="http://schemas.microsoft.com/office/drawing/2014/main" id="{78240C7D-1C8B-4DC6-B6DD-146E308374D9}"/>
                </a:ext>
              </a:extLst>
            </p:cNvPr>
            <p:cNvSpPr/>
            <p:nvPr/>
          </p:nvSpPr>
          <p:spPr>
            <a:xfrm>
              <a:off x="3937115" y="819432"/>
              <a:ext cx="166028" cy="157173"/>
            </a:xfrm>
            <a:prstGeom prst="roundRect">
              <a:avLst>
                <a:gd name="adj" fmla="val 35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471ED9B6-F94B-4070-8170-BBB889402196}"/>
                </a:ext>
              </a:extLst>
            </p:cNvPr>
            <p:cNvGrpSpPr/>
            <p:nvPr/>
          </p:nvGrpSpPr>
          <p:grpSpPr>
            <a:xfrm>
              <a:off x="3988795" y="858620"/>
              <a:ext cx="53242" cy="78797"/>
              <a:chOff x="3939638" y="866631"/>
              <a:chExt cx="53242" cy="78797"/>
            </a:xfrm>
            <a:grpFill/>
          </p:grpSpPr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1FEDE8F0-761F-4114-91A1-78012BB20815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grpFill/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DBEE121F-4D1F-4459-A74A-454572740F20}"/>
                  </a:ext>
                </a:extLst>
              </p:cNvPr>
              <p:cNvCxnSpPr/>
              <p:nvPr/>
            </p:nvCxnSpPr>
            <p:spPr>
              <a:xfrm flipV="1">
                <a:off x="3939638" y="901613"/>
                <a:ext cx="43815" cy="43815"/>
              </a:xfrm>
              <a:prstGeom prst="line">
                <a:avLst/>
              </a:prstGeom>
              <a:grpFill/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사각형: 둥근 모서리 4">
            <a:extLst>
              <a:ext uri="{FF2B5EF4-FFF2-40B4-BE49-F238E27FC236}">
                <a16:creationId xmlns:a16="http://schemas.microsoft.com/office/drawing/2014/main" id="{991E65B7-D257-48F7-B187-6D28F8E2F48B}"/>
              </a:ext>
            </a:extLst>
          </p:cNvPr>
          <p:cNvSpPr/>
          <p:nvPr/>
        </p:nvSpPr>
        <p:spPr>
          <a:xfrm>
            <a:off x="4846462" y="293337"/>
            <a:ext cx="2509697" cy="28073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771877-5275-4BC2-A86A-8F6B9B7ED918}"/>
              </a:ext>
            </a:extLst>
          </p:cNvPr>
          <p:cNvSpPr txBox="1"/>
          <p:nvPr/>
        </p:nvSpPr>
        <p:spPr>
          <a:xfrm>
            <a:off x="5205878" y="308463"/>
            <a:ext cx="1790876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300" dirty="0">
                <a:ln>
                  <a:solidFill>
                    <a:srgbClr val="F1ECE6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itchFamily="50" charset="-127"/>
                <a:ea typeface="G마켓 산스 Medium" pitchFamily="50" charset="-127"/>
              </a:rPr>
              <a:t>모델링 및 성능평가</a:t>
            </a:r>
          </a:p>
        </p:txBody>
      </p:sp>
      <p:cxnSp>
        <p:nvCxnSpPr>
          <p:cNvPr id="45" name="직선 연결선 57">
            <a:extLst>
              <a:ext uri="{FF2B5EF4-FFF2-40B4-BE49-F238E27FC236}">
                <a16:creationId xmlns:a16="http://schemas.microsoft.com/office/drawing/2014/main" id="{3956E491-8380-42C3-B145-94AA1C15BD60}"/>
              </a:ext>
            </a:extLst>
          </p:cNvPr>
          <p:cNvCxnSpPr>
            <a:cxnSpLocks/>
          </p:cNvCxnSpPr>
          <p:nvPr/>
        </p:nvCxnSpPr>
        <p:spPr>
          <a:xfrm>
            <a:off x="3066185" y="1178453"/>
            <a:ext cx="5784857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C7786EF-A299-4532-88E8-371B9BC91CB8}"/>
              </a:ext>
            </a:extLst>
          </p:cNvPr>
          <p:cNvSpPr/>
          <p:nvPr/>
        </p:nvSpPr>
        <p:spPr>
          <a:xfrm>
            <a:off x="4955092" y="1906575"/>
            <a:ext cx="684783" cy="2018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11C8E04-9936-4D13-ABF9-60FC8650ABE3}"/>
              </a:ext>
            </a:extLst>
          </p:cNvPr>
          <p:cNvSpPr/>
          <p:nvPr/>
        </p:nvSpPr>
        <p:spPr>
          <a:xfrm>
            <a:off x="6070193" y="5871265"/>
            <a:ext cx="873744" cy="200784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1643CEA-F3E6-4293-82A3-5F98483E566A}"/>
              </a:ext>
            </a:extLst>
          </p:cNvPr>
          <p:cNvSpPr/>
          <p:nvPr/>
        </p:nvSpPr>
        <p:spPr>
          <a:xfrm>
            <a:off x="6103320" y="2241755"/>
            <a:ext cx="979483" cy="200784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AAEA557-E0D6-4351-B498-C8D9FB66F9DB}"/>
              </a:ext>
            </a:extLst>
          </p:cNvPr>
          <p:cNvSpPr/>
          <p:nvPr/>
        </p:nvSpPr>
        <p:spPr>
          <a:xfrm>
            <a:off x="2624023" y="5080777"/>
            <a:ext cx="629352" cy="2018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A3BA073-8C41-44D1-AC78-9CEC3922B755}"/>
              </a:ext>
            </a:extLst>
          </p:cNvPr>
          <p:cNvSpPr/>
          <p:nvPr/>
        </p:nvSpPr>
        <p:spPr>
          <a:xfrm>
            <a:off x="3377546" y="5080777"/>
            <a:ext cx="629352" cy="2018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AC8377D-ABC6-4DD0-BDF5-80055384093A}"/>
              </a:ext>
            </a:extLst>
          </p:cNvPr>
          <p:cNvSpPr/>
          <p:nvPr/>
        </p:nvSpPr>
        <p:spPr>
          <a:xfrm>
            <a:off x="4076940" y="5080777"/>
            <a:ext cx="572249" cy="2018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8B2A505-8937-4D50-A7AE-9AF91FFB1445}"/>
              </a:ext>
            </a:extLst>
          </p:cNvPr>
          <p:cNvSpPr/>
          <p:nvPr/>
        </p:nvSpPr>
        <p:spPr>
          <a:xfrm>
            <a:off x="4689769" y="5080777"/>
            <a:ext cx="572249" cy="2018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70EBA22-AAD0-49FE-B978-4693D3643D61}"/>
              </a:ext>
            </a:extLst>
          </p:cNvPr>
          <p:cNvSpPr/>
          <p:nvPr/>
        </p:nvSpPr>
        <p:spPr>
          <a:xfrm>
            <a:off x="3715863" y="3885804"/>
            <a:ext cx="489882" cy="2018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C3B7173-D178-45E2-8AC1-EEA1D5516A06}"/>
              </a:ext>
            </a:extLst>
          </p:cNvPr>
          <p:cNvSpPr/>
          <p:nvPr/>
        </p:nvSpPr>
        <p:spPr>
          <a:xfrm>
            <a:off x="4311338" y="3885804"/>
            <a:ext cx="663004" cy="201837"/>
          </a:xfrm>
          <a:prstGeom prst="rect">
            <a:avLst/>
          </a:prstGeom>
          <a:solidFill>
            <a:schemeClr val="accent5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484318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/>
          <p:cNvSpPr txBox="1"/>
          <p:nvPr/>
        </p:nvSpPr>
        <p:spPr>
          <a:xfrm>
            <a:off x="4396390" y="703645"/>
            <a:ext cx="36551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rPr>
              <a:t>기업구분 모델링 과정 요약</a:t>
            </a:r>
          </a:p>
        </p:txBody>
      </p:sp>
      <p:cxnSp>
        <p:nvCxnSpPr>
          <p:cNvPr id="58" name="직선 연결선 57"/>
          <p:cNvCxnSpPr>
            <a:cxnSpLocks/>
          </p:cNvCxnSpPr>
          <p:nvPr/>
        </p:nvCxnSpPr>
        <p:spPr>
          <a:xfrm>
            <a:off x="3152108" y="641043"/>
            <a:ext cx="5784857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68D17E74-73BC-4BBB-9FEA-474B2211D296}"/>
              </a:ext>
            </a:extLst>
          </p:cNvPr>
          <p:cNvGrpSpPr/>
          <p:nvPr/>
        </p:nvGrpSpPr>
        <p:grpSpPr>
          <a:xfrm>
            <a:off x="3211518" y="819432"/>
            <a:ext cx="166028" cy="157173"/>
            <a:chOff x="3937115" y="819432"/>
            <a:chExt cx="166028" cy="157173"/>
          </a:xfrm>
          <a:solidFill>
            <a:schemeClr val="accent1">
              <a:lumMod val="50000"/>
            </a:schemeClr>
          </a:solidFill>
        </p:grpSpPr>
        <p:sp>
          <p:nvSpPr>
            <p:cNvPr id="69" name="모서리가 둥근 직사각형 124">
              <a:extLst>
                <a:ext uri="{FF2B5EF4-FFF2-40B4-BE49-F238E27FC236}">
                  <a16:creationId xmlns:a16="http://schemas.microsoft.com/office/drawing/2014/main" id="{584883F2-7D0A-4258-9988-26051162B35D}"/>
                </a:ext>
              </a:extLst>
            </p:cNvPr>
            <p:cNvSpPr/>
            <p:nvPr/>
          </p:nvSpPr>
          <p:spPr>
            <a:xfrm>
              <a:off x="3937115" y="819432"/>
              <a:ext cx="166028" cy="157173"/>
            </a:xfrm>
            <a:prstGeom prst="roundRect">
              <a:avLst>
                <a:gd name="adj" fmla="val 35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3181A168-F785-4A5A-9F0E-0569CB54B987}"/>
                </a:ext>
              </a:extLst>
            </p:cNvPr>
            <p:cNvGrpSpPr/>
            <p:nvPr/>
          </p:nvGrpSpPr>
          <p:grpSpPr>
            <a:xfrm>
              <a:off x="3988795" y="858620"/>
              <a:ext cx="53242" cy="78797"/>
              <a:chOff x="3939638" y="866631"/>
              <a:chExt cx="53242" cy="78797"/>
            </a:xfrm>
            <a:grpFill/>
          </p:grpSpPr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610D56AF-E37A-4C20-8999-F485EDD25003}"/>
                  </a:ext>
                </a:extLst>
              </p:cNvPr>
              <p:cNvCxnSpPr/>
              <p:nvPr/>
            </p:nvCxnSpPr>
            <p:spPr>
              <a:xfrm>
                <a:off x="3949065" y="866631"/>
                <a:ext cx="43815" cy="43815"/>
              </a:xfrm>
              <a:prstGeom prst="line">
                <a:avLst/>
              </a:prstGeom>
              <a:grpFill/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9E3AE36E-5717-4F67-BE2E-4DD89C426508}"/>
                  </a:ext>
                </a:extLst>
              </p:cNvPr>
              <p:cNvCxnSpPr/>
              <p:nvPr/>
            </p:nvCxnSpPr>
            <p:spPr>
              <a:xfrm flipV="1">
                <a:off x="3939638" y="901613"/>
                <a:ext cx="43815" cy="43815"/>
              </a:xfrm>
              <a:prstGeom prst="line">
                <a:avLst/>
              </a:prstGeom>
              <a:grpFill/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3" name="사각형: 둥근 모서리 4">
            <a:extLst>
              <a:ext uri="{FF2B5EF4-FFF2-40B4-BE49-F238E27FC236}">
                <a16:creationId xmlns:a16="http://schemas.microsoft.com/office/drawing/2014/main" id="{BE5CA3E0-2C30-4D11-BC26-809768FD22DF}"/>
              </a:ext>
            </a:extLst>
          </p:cNvPr>
          <p:cNvSpPr/>
          <p:nvPr/>
        </p:nvSpPr>
        <p:spPr>
          <a:xfrm>
            <a:off x="4846462" y="293337"/>
            <a:ext cx="2509697" cy="28073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0299B3F-E0FB-439C-A9AD-92E0D41B6AD0}"/>
              </a:ext>
            </a:extLst>
          </p:cNvPr>
          <p:cNvSpPr txBox="1"/>
          <p:nvPr/>
        </p:nvSpPr>
        <p:spPr>
          <a:xfrm>
            <a:off x="5205878" y="308463"/>
            <a:ext cx="1790876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spc="300" dirty="0">
                <a:ln>
                  <a:solidFill>
                    <a:srgbClr val="F1ECE6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itchFamily="50" charset="-127"/>
                <a:ea typeface="G마켓 산스 Medium" pitchFamily="50" charset="-127"/>
              </a:rPr>
              <a:t>모델링 및 성능평가</a:t>
            </a:r>
          </a:p>
        </p:txBody>
      </p:sp>
      <p:cxnSp>
        <p:nvCxnSpPr>
          <p:cNvPr id="61" name="직선 연결선 60"/>
          <p:cNvCxnSpPr>
            <a:cxnSpLocks/>
          </p:cNvCxnSpPr>
          <p:nvPr/>
        </p:nvCxnSpPr>
        <p:spPr>
          <a:xfrm>
            <a:off x="3133255" y="1165299"/>
            <a:ext cx="5803710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2B7CEBCD-583A-40CA-8E8A-CDFB44960F32}"/>
              </a:ext>
            </a:extLst>
          </p:cNvPr>
          <p:cNvGrpSpPr/>
          <p:nvPr/>
        </p:nvGrpSpPr>
        <p:grpSpPr>
          <a:xfrm>
            <a:off x="2645957" y="1370874"/>
            <a:ext cx="6412750" cy="647471"/>
            <a:chOff x="3146471" y="1792337"/>
            <a:chExt cx="6412750" cy="647471"/>
          </a:xfrm>
        </p:grpSpPr>
        <p:sp>
          <p:nvSpPr>
            <p:cNvPr id="79" name="TextBox 78"/>
            <p:cNvSpPr txBox="1"/>
            <p:nvPr/>
          </p:nvSpPr>
          <p:spPr>
            <a:xfrm>
              <a:off x="3331221" y="1914208"/>
              <a:ext cx="6228000" cy="5256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  <a:alpha val="20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6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전체 항목에서 필요한 독립변수만 선별</a:t>
              </a:r>
              <a:endPara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C491204-5FF4-D44A-B762-EF8094C7F504}"/>
                </a:ext>
              </a:extLst>
            </p:cNvPr>
            <p:cNvSpPr/>
            <p:nvPr/>
          </p:nvSpPr>
          <p:spPr>
            <a:xfrm>
              <a:off x="3146471" y="1792337"/>
              <a:ext cx="334800" cy="324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1</a:t>
              </a:r>
              <a:endParaRPr kumimoji="1" lang="ko-Kore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4A328C3-4666-4721-9856-06CFFFF221A6}"/>
              </a:ext>
            </a:extLst>
          </p:cNvPr>
          <p:cNvGrpSpPr/>
          <p:nvPr/>
        </p:nvGrpSpPr>
        <p:grpSpPr>
          <a:xfrm>
            <a:off x="2645957" y="2223920"/>
            <a:ext cx="6412750" cy="647471"/>
            <a:chOff x="2645957" y="2437882"/>
            <a:chExt cx="6412750" cy="64747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5001A87-CB8C-8A44-AF09-F1F343264396}"/>
                </a:ext>
              </a:extLst>
            </p:cNvPr>
            <p:cNvSpPr txBox="1"/>
            <p:nvPr/>
          </p:nvSpPr>
          <p:spPr>
            <a:xfrm>
              <a:off x="2830707" y="2559753"/>
              <a:ext cx="6228000" cy="5256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  <a:alpha val="20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6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outlier</a:t>
              </a:r>
              <a:r>
                <a:rPr lang="ko-KR" altLang="en-US" sz="16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제거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EF4895D-DA90-504E-917A-2A092A0E8631}"/>
                </a:ext>
              </a:extLst>
            </p:cNvPr>
            <p:cNvSpPr/>
            <p:nvPr/>
          </p:nvSpPr>
          <p:spPr>
            <a:xfrm>
              <a:off x="2645957" y="2437882"/>
              <a:ext cx="334800" cy="324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2</a:t>
              </a:r>
              <a:endParaRPr kumimoji="1" lang="ko-Kore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34E44E8-71FB-4476-BE4E-569AF624271A}"/>
              </a:ext>
            </a:extLst>
          </p:cNvPr>
          <p:cNvGrpSpPr/>
          <p:nvPr/>
        </p:nvGrpSpPr>
        <p:grpSpPr>
          <a:xfrm>
            <a:off x="2645957" y="3076966"/>
            <a:ext cx="6412750" cy="647471"/>
            <a:chOff x="2645957" y="3023471"/>
            <a:chExt cx="6412750" cy="64747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0C6D74D-47A5-A041-8FA4-6B3326EB480C}"/>
                </a:ext>
              </a:extLst>
            </p:cNvPr>
            <p:cNvSpPr txBox="1"/>
            <p:nvPr/>
          </p:nvSpPr>
          <p:spPr>
            <a:xfrm>
              <a:off x="2830707" y="3145342"/>
              <a:ext cx="6228000" cy="5256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  <a:alpha val="20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16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Dataset</a:t>
              </a:r>
              <a:r>
                <a:rPr lang="ko-KR" altLang="en-US" sz="16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에서 </a:t>
              </a:r>
              <a:r>
                <a:rPr lang="en-US" altLang="ko-KR" sz="16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target</a:t>
              </a:r>
              <a:r>
                <a:rPr lang="ko-KR" altLang="en-US" sz="16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값 분리</a:t>
              </a:r>
              <a:endPara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DEE3670-945D-994C-B5D9-E6640B74C6CC}"/>
                </a:ext>
              </a:extLst>
            </p:cNvPr>
            <p:cNvSpPr/>
            <p:nvPr/>
          </p:nvSpPr>
          <p:spPr>
            <a:xfrm>
              <a:off x="2645957" y="3023471"/>
              <a:ext cx="334800" cy="324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3</a:t>
              </a:r>
              <a:endParaRPr kumimoji="1" lang="ko-Kore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259C7E-EBB5-4336-8871-175095128006}"/>
              </a:ext>
            </a:extLst>
          </p:cNvPr>
          <p:cNvGrpSpPr/>
          <p:nvPr/>
        </p:nvGrpSpPr>
        <p:grpSpPr>
          <a:xfrm>
            <a:off x="2645957" y="4853693"/>
            <a:ext cx="6412750" cy="525600"/>
            <a:chOff x="2645957" y="4457750"/>
            <a:chExt cx="6412750" cy="52560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FC6C8E3-22A4-6244-A339-F303F6BA4230}"/>
                </a:ext>
              </a:extLst>
            </p:cNvPr>
            <p:cNvSpPr txBox="1"/>
            <p:nvPr/>
          </p:nvSpPr>
          <p:spPr>
            <a:xfrm>
              <a:off x="2830707" y="4457750"/>
              <a:ext cx="6228000" cy="5256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  <a:alpha val="20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600" dirty="0" err="1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하이퍼</a:t>
              </a:r>
              <a:r>
                <a:rPr lang="ko-KR" altLang="en-US" sz="16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r>
                <a:rPr lang="ko-KR" altLang="en-US" sz="1600" dirty="0" err="1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파라미터</a:t>
              </a:r>
              <a:r>
                <a:rPr lang="ko-KR" altLang="en-US" sz="16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조정 전 후 모델 비교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B6FE29A-0509-5443-8C85-FFEFB80B52F0}"/>
                </a:ext>
              </a:extLst>
            </p:cNvPr>
            <p:cNvSpPr/>
            <p:nvPr/>
          </p:nvSpPr>
          <p:spPr>
            <a:xfrm>
              <a:off x="2645957" y="4541587"/>
              <a:ext cx="334800" cy="324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5</a:t>
              </a:r>
              <a:endParaRPr kumimoji="1" lang="ko-Kore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CC68BF4-E685-6242-8D6F-7DB0E9007E33}"/>
              </a:ext>
            </a:extLst>
          </p:cNvPr>
          <p:cNvSpPr txBox="1"/>
          <p:nvPr/>
        </p:nvSpPr>
        <p:spPr>
          <a:xfrm>
            <a:off x="2891089" y="5382197"/>
            <a:ext cx="40351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latin typeface="G마켓 산스 Light" panose="02000000000000000000" pitchFamily="50" charset="-127"/>
                <a:ea typeface="G마켓 산스 Light" panose="02000000000000000000" pitchFamily="50" charset="-127"/>
                <a:cs typeface="맑은 고딕 Semilight" panose="020B0502040204020203" pitchFamily="50" charset="-127"/>
                <a:sym typeface="Arial" panose="020B0604020202020204" pitchFamily="34" charset="0"/>
              </a:rPr>
              <a:t>랜덤포레스트</a:t>
            </a:r>
            <a:r>
              <a:rPr lang="en-US" altLang="ko-KR" sz="12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맑은 고딕 Semilight" panose="020B0502040204020203" pitchFamily="50" charset="-127"/>
                <a:sym typeface="Arial" panose="020B0604020202020204" pitchFamily="34" charset="0"/>
              </a:rPr>
              <a:t>,</a:t>
            </a:r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맑은 고딕 Semilight" panose="020B0502040204020203" pitchFamily="50" charset="-127"/>
                <a:sym typeface="Arial" panose="020B0604020202020204" pitchFamily="34" charset="0"/>
              </a:rPr>
              <a:t> </a:t>
            </a:r>
            <a:r>
              <a:rPr lang="en-US" altLang="ko-KR" sz="1200" dirty="0" err="1">
                <a:latin typeface="G마켓 산스 Light" panose="02000000000000000000" pitchFamily="50" charset="-127"/>
                <a:ea typeface="G마켓 산스 Light" panose="02000000000000000000" pitchFamily="50" charset="-127"/>
                <a:cs typeface="맑은 고딕 Semilight" panose="020B0502040204020203" pitchFamily="50" charset="-127"/>
                <a:sym typeface="Arial" panose="020B0604020202020204" pitchFamily="34" charset="0"/>
              </a:rPr>
              <a:t>XGBoost</a:t>
            </a:r>
            <a:r>
              <a:rPr lang="en-US" altLang="ko-KR" sz="12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맑은 고딕 Semilight" panose="020B0502040204020203" pitchFamily="50" charset="-127"/>
                <a:sym typeface="Arial" panose="020B0604020202020204" pitchFamily="34" charset="0"/>
              </a:rPr>
              <a:t> </a:t>
            </a:r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맑은 고딕 Semilight" panose="020B0502040204020203" pitchFamily="50" charset="-127"/>
                <a:sym typeface="Arial" panose="020B0604020202020204" pitchFamily="34" charset="0"/>
              </a:rPr>
              <a:t>적용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B628646-69EB-4430-B655-93816AB45CA0}"/>
              </a:ext>
            </a:extLst>
          </p:cNvPr>
          <p:cNvGrpSpPr/>
          <p:nvPr/>
        </p:nvGrpSpPr>
        <p:grpSpPr>
          <a:xfrm>
            <a:off x="2645957" y="5806249"/>
            <a:ext cx="6412750" cy="647471"/>
            <a:chOff x="2645957" y="5392361"/>
            <a:chExt cx="6412750" cy="647471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9F57D3E-756C-C04D-A8A1-8D5DB39AD66A}"/>
                </a:ext>
              </a:extLst>
            </p:cNvPr>
            <p:cNvSpPr txBox="1"/>
            <p:nvPr/>
          </p:nvSpPr>
          <p:spPr>
            <a:xfrm>
              <a:off x="2830707" y="5514232"/>
              <a:ext cx="6228000" cy="5256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  <a:alpha val="20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6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성능 높은 모델 결과 확인</a:t>
              </a: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5BE93E82-F7BF-1746-9160-7E0CFCF4C032}"/>
                </a:ext>
              </a:extLst>
            </p:cNvPr>
            <p:cNvSpPr/>
            <p:nvPr/>
          </p:nvSpPr>
          <p:spPr>
            <a:xfrm>
              <a:off x="2645957" y="5392361"/>
              <a:ext cx="334800" cy="324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6</a:t>
              </a:r>
              <a:endParaRPr kumimoji="1" lang="ko-Kore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DCF042-59EC-4FDC-AD03-8F743CA9BC1B}"/>
              </a:ext>
            </a:extLst>
          </p:cNvPr>
          <p:cNvGrpSpPr/>
          <p:nvPr/>
        </p:nvGrpSpPr>
        <p:grpSpPr>
          <a:xfrm>
            <a:off x="2645957" y="3930012"/>
            <a:ext cx="6397969" cy="525600"/>
            <a:chOff x="2645957" y="3734365"/>
            <a:chExt cx="6397969" cy="525600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2390694-1384-5545-A477-06A45CE72040}"/>
                </a:ext>
              </a:extLst>
            </p:cNvPr>
            <p:cNvSpPr/>
            <p:nvPr/>
          </p:nvSpPr>
          <p:spPr>
            <a:xfrm>
              <a:off x="2645957" y="3932517"/>
              <a:ext cx="334800" cy="324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4</a:t>
              </a:r>
              <a:endParaRPr kumimoji="1" lang="ko-Kore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9C17767-119D-4189-8032-7F95FFD4E03F}"/>
                </a:ext>
              </a:extLst>
            </p:cNvPr>
            <p:cNvSpPr txBox="1"/>
            <p:nvPr/>
          </p:nvSpPr>
          <p:spPr>
            <a:xfrm>
              <a:off x="2815926" y="3734365"/>
              <a:ext cx="6228000" cy="52560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  <a:alpha val="20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6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모델 선정을 위해 테스트</a:t>
              </a:r>
              <a:endParaRPr lang="en-US" altLang="ko-KR" sz="16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226CB61-6CF2-463E-8153-BC46D5EBB448}"/>
              </a:ext>
            </a:extLst>
          </p:cNvPr>
          <p:cNvSpPr txBox="1"/>
          <p:nvPr/>
        </p:nvSpPr>
        <p:spPr>
          <a:xfrm>
            <a:off x="2891089" y="4478888"/>
            <a:ext cx="40351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맑은 고딕 Semilight" panose="020B0502040204020203" pitchFamily="50" charset="-127"/>
                <a:sym typeface="Arial" panose="020B0604020202020204" pitchFamily="34" charset="0"/>
              </a:rPr>
              <a:t>의사결정나무</a:t>
            </a:r>
            <a:r>
              <a:rPr lang="en-US" altLang="ko-KR" sz="12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맑은 고딕 Semilight" panose="020B0502040204020203" pitchFamily="50" charset="-127"/>
                <a:sym typeface="Arial" panose="020B0604020202020204" pitchFamily="34" charset="0"/>
              </a:rPr>
              <a:t> ,</a:t>
            </a:r>
            <a:r>
              <a:rPr lang="ko-KR" altLang="en-US" sz="1200" dirty="0" err="1">
                <a:latin typeface="G마켓 산스 Light" panose="02000000000000000000" pitchFamily="50" charset="-127"/>
                <a:ea typeface="G마켓 산스 Light" panose="02000000000000000000" pitchFamily="50" charset="-127"/>
                <a:cs typeface="맑은 고딕 Semilight" panose="020B0502040204020203" pitchFamily="50" charset="-127"/>
                <a:sym typeface="Arial" panose="020B0604020202020204" pitchFamily="34" charset="0"/>
              </a:rPr>
              <a:t>랜덤포레스트</a:t>
            </a:r>
            <a:r>
              <a:rPr lang="en-US" altLang="ko-KR" sz="12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맑은 고딕 Semilight" panose="020B0502040204020203" pitchFamily="50" charset="-127"/>
                <a:sym typeface="Arial" panose="020B0604020202020204" pitchFamily="34" charset="0"/>
              </a:rPr>
              <a:t>,</a:t>
            </a:r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맑은 고딕 Semilight" panose="020B0502040204020203" pitchFamily="50" charset="-127"/>
                <a:sym typeface="Arial" panose="020B0604020202020204" pitchFamily="34" charset="0"/>
              </a:rPr>
              <a:t> </a:t>
            </a:r>
            <a:r>
              <a:rPr lang="en-US" altLang="ko-KR" sz="1200" dirty="0" err="1">
                <a:latin typeface="G마켓 산스 Light" panose="02000000000000000000" pitchFamily="50" charset="-127"/>
                <a:ea typeface="G마켓 산스 Light" panose="02000000000000000000" pitchFamily="50" charset="-127"/>
                <a:cs typeface="맑은 고딕 Semilight" panose="020B0502040204020203" pitchFamily="50" charset="-127"/>
                <a:sym typeface="Arial" panose="020B0604020202020204" pitchFamily="34" charset="0"/>
              </a:rPr>
              <a:t>XGBoost</a:t>
            </a:r>
            <a:r>
              <a:rPr lang="en-US" altLang="ko-KR" sz="12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맑은 고딕 Semilight" panose="020B0502040204020203" pitchFamily="50" charset="-127"/>
                <a:sym typeface="Arial" panose="020B0604020202020204" pitchFamily="34" charset="0"/>
              </a:rPr>
              <a:t> </a:t>
            </a:r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  <a:cs typeface="맑은 고딕 Semilight" panose="020B0502040204020203" pitchFamily="50" charset="-127"/>
                <a:sym typeface="Arial" panose="020B0604020202020204" pitchFamily="34" charset="0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5912444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3374796" y="293337"/>
            <a:ext cx="5458119" cy="871962"/>
            <a:chOff x="3374796" y="293337"/>
            <a:chExt cx="5458119" cy="871962"/>
          </a:xfrm>
        </p:grpSpPr>
        <p:sp>
          <p:nvSpPr>
            <p:cNvPr id="57" name="TextBox 56"/>
            <p:cNvSpPr txBox="1"/>
            <p:nvPr/>
          </p:nvSpPr>
          <p:spPr>
            <a:xfrm>
              <a:off x="5477613" y="703645"/>
              <a:ext cx="14927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</a:rPr>
                <a:t>모델 선택</a:t>
              </a:r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3393649" y="641043"/>
              <a:ext cx="5439266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>
              <a:off x="3374796" y="1165299"/>
              <a:ext cx="5458119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68D17E74-73BC-4BBB-9FEA-474B2211D296}"/>
                </a:ext>
              </a:extLst>
            </p:cNvPr>
            <p:cNvGrpSpPr/>
            <p:nvPr/>
          </p:nvGrpSpPr>
          <p:grpSpPr>
            <a:xfrm>
              <a:off x="3823991" y="819432"/>
              <a:ext cx="166028" cy="157173"/>
              <a:chOff x="3937115" y="819432"/>
              <a:chExt cx="166028" cy="157173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69" name="모서리가 둥근 직사각형 124">
                <a:extLst>
                  <a:ext uri="{FF2B5EF4-FFF2-40B4-BE49-F238E27FC236}">
                    <a16:creationId xmlns:a16="http://schemas.microsoft.com/office/drawing/2014/main" id="{584883F2-7D0A-4258-9988-26051162B35D}"/>
                  </a:ext>
                </a:extLst>
              </p:cNvPr>
              <p:cNvSpPr/>
              <p:nvPr/>
            </p:nvSpPr>
            <p:spPr>
              <a:xfrm>
                <a:off x="3937115" y="819432"/>
                <a:ext cx="166028" cy="157173"/>
              </a:xfrm>
              <a:prstGeom prst="roundRect">
                <a:avLst>
                  <a:gd name="adj" fmla="val 355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3181A168-F785-4A5A-9F0E-0569CB54B987}"/>
                  </a:ext>
                </a:extLst>
              </p:cNvPr>
              <p:cNvGrpSpPr/>
              <p:nvPr/>
            </p:nvGrpSpPr>
            <p:grpSpPr>
              <a:xfrm>
                <a:off x="3988795" y="858620"/>
                <a:ext cx="53242" cy="78797"/>
                <a:chOff x="3939638" y="866631"/>
                <a:chExt cx="53242" cy="78797"/>
              </a:xfrm>
              <a:grpFill/>
            </p:grpSpPr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610D56AF-E37A-4C20-8999-F485EDD25003}"/>
                    </a:ext>
                  </a:extLst>
                </p:cNvPr>
                <p:cNvCxnSpPr/>
                <p:nvPr/>
              </p:nvCxnSpPr>
              <p:spPr>
                <a:xfrm>
                  <a:off x="3949065" y="866631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9E3AE36E-5717-4F67-BE2E-4DD89C426508}"/>
                    </a:ext>
                  </a:extLst>
                </p:cNvPr>
                <p:cNvCxnSpPr/>
                <p:nvPr/>
              </p:nvCxnSpPr>
              <p:spPr>
                <a:xfrm flipV="1">
                  <a:off x="3939638" y="901613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3" name="사각형: 둥근 모서리 4">
              <a:extLst>
                <a:ext uri="{FF2B5EF4-FFF2-40B4-BE49-F238E27FC236}">
                  <a16:creationId xmlns:a16="http://schemas.microsoft.com/office/drawing/2014/main" id="{BE5CA3E0-2C30-4D11-BC26-809768FD22DF}"/>
                </a:ext>
              </a:extLst>
            </p:cNvPr>
            <p:cNvSpPr/>
            <p:nvPr/>
          </p:nvSpPr>
          <p:spPr>
            <a:xfrm>
              <a:off x="4846462" y="293337"/>
              <a:ext cx="2509697" cy="280734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299B3F-E0FB-439C-A9AD-92E0D41B6AD0}"/>
                </a:ext>
              </a:extLst>
            </p:cNvPr>
            <p:cNvSpPr txBox="1"/>
            <p:nvPr/>
          </p:nvSpPr>
          <p:spPr>
            <a:xfrm>
              <a:off x="5205878" y="308463"/>
              <a:ext cx="1790876" cy="2616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spc="300" dirty="0">
                  <a:ln>
                    <a:solidFill>
                      <a:srgbClr val="F1ECE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Medium" pitchFamily="50" charset="-127"/>
                  <a:ea typeface="G마켓 산스 Medium" pitchFamily="50" charset="-127"/>
                </a:rPr>
                <a:t>모델링 및 성능평가</a:t>
              </a:r>
            </a:p>
          </p:txBody>
        </p:sp>
      </p:grpSp>
      <p:graphicFrame>
        <p:nvGraphicFramePr>
          <p:cNvPr id="53" name="표 2">
            <a:extLst>
              <a:ext uri="{FF2B5EF4-FFF2-40B4-BE49-F238E27FC236}">
                <a16:creationId xmlns:a16="http://schemas.microsoft.com/office/drawing/2014/main" id="{6C2FB06C-3B9B-474A-86D8-41976BFE6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854116"/>
              </p:ext>
            </p:extLst>
          </p:nvPr>
        </p:nvGraphicFramePr>
        <p:xfrm>
          <a:off x="1859279" y="1740676"/>
          <a:ext cx="8242665" cy="4555471"/>
        </p:xfrm>
        <a:graphic>
          <a:graphicData uri="http://schemas.openxmlformats.org/drawingml/2006/table">
            <a:tbl>
              <a:tblPr firstRow="1" bandRow="1">
                <a:tableStyleId>{A5D924D7-4D2D-4857-B12F-8B2FB14442F4}</a:tableStyleId>
              </a:tblPr>
              <a:tblGrid>
                <a:gridCol w="3046550">
                  <a:extLst>
                    <a:ext uri="{9D8B030D-6E8A-4147-A177-3AD203B41FA5}">
                      <a16:colId xmlns:a16="http://schemas.microsoft.com/office/drawing/2014/main" val="1382210685"/>
                    </a:ext>
                  </a:extLst>
                </a:gridCol>
                <a:gridCol w="2768192">
                  <a:extLst>
                    <a:ext uri="{9D8B030D-6E8A-4147-A177-3AD203B41FA5}">
                      <a16:colId xmlns:a16="http://schemas.microsoft.com/office/drawing/2014/main" val="4206423897"/>
                    </a:ext>
                  </a:extLst>
                </a:gridCol>
                <a:gridCol w="2427923">
                  <a:extLst>
                    <a:ext uri="{9D8B030D-6E8A-4147-A177-3AD203B41FA5}">
                      <a16:colId xmlns:a16="http://schemas.microsoft.com/office/drawing/2014/main" val="990632979"/>
                    </a:ext>
                  </a:extLst>
                </a:gridCol>
              </a:tblGrid>
              <a:tr h="505707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ore-KR" sz="1200" b="1" i="0" u="none" strike="noStrike" cap="non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  <a:cs typeface="Arial"/>
                          <a:sym typeface="Arial"/>
                        </a:rPr>
                        <a:t>model</a:t>
                      </a:r>
                      <a:endParaRPr lang="ko-Kore-KR" altLang="en-US" sz="1200" b="1" i="0" u="none" strike="noStrike" cap="none" dirty="0">
                        <a:solidFill>
                          <a:srgbClr val="000000"/>
                        </a:solidFill>
                        <a:latin typeface="Arial Black" panose="020B0A04020102020204" pitchFamily="34" charset="0"/>
                        <a:cs typeface="Arial"/>
                        <a:sym typeface="Arial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ore-KR" sz="1200" b="1" i="0" u="none" strike="noStrike" cap="non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  <a:ea typeface="Arial"/>
                          <a:cs typeface="Arial"/>
                          <a:sym typeface="Arial"/>
                        </a:rPr>
                        <a:t>Parameters</a:t>
                      </a:r>
                      <a:endParaRPr lang="ko-Kore-KR" altLang="en-US" sz="1200" b="1" i="0" u="none" strike="noStrike" cap="none" dirty="0">
                        <a:solidFill>
                          <a:srgbClr val="000000"/>
                        </a:solidFill>
                        <a:latin typeface="Arial Black" panose="020B0A04020102020204" pitchFamily="34" charset="0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ore-KR" sz="1200" b="1" i="0" u="none" strike="noStrike" cap="none" dirty="0">
                          <a:solidFill>
                            <a:srgbClr val="000000"/>
                          </a:solidFill>
                          <a:latin typeface="Arial Black" panose="020B0A04020102020204" pitchFamily="34" charset="0"/>
                          <a:cs typeface="Arial"/>
                          <a:sym typeface="Arial"/>
                        </a:rPr>
                        <a:t>Accuracy score</a:t>
                      </a:r>
                      <a:endParaRPr lang="ko-Kore-KR" altLang="en-US" sz="1200" b="1" i="0" u="none" strike="noStrike" cap="none" dirty="0">
                        <a:solidFill>
                          <a:srgbClr val="000000"/>
                        </a:solidFill>
                        <a:latin typeface="Arial Black" panose="020B0A04020102020204" pitchFamily="34" charset="0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810105"/>
                  </a:ext>
                </a:extLst>
              </a:tr>
              <a:tr h="1021032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400" b="0" i="0" u="none" strike="noStrike" cap="none" spc="0" baseline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Bold" pitchFamily="50" charset="-127"/>
                          <a:ea typeface="G마켓 산스 Bold" pitchFamily="50" charset="-127"/>
                          <a:cs typeface="Arial"/>
                          <a:sym typeface="Arial"/>
                        </a:rPr>
                        <a:t>Randomforest</a:t>
                      </a:r>
                      <a:endParaRPr lang="ko-Kore-KR" altLang="en-US" sz="1400" b="0" i="0" u="none" strike="noStrike" cap="none" spc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Bold" pitchFamily="50" charset="-127"/>
                        <a:ea typeface="G마켓 산스 Bold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ore-KR" sz="1200" b="0" i="0" u="none" strike="noStrike" cap="none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  <a:sym typeface="Arial"/>
                        </a:rPr>
                        <a:t>n_estimators</a:t>
                      </a:r>
                      <a:r>
                        <a:rPr lang="en-US" altLang="ko-Kore-KR" sz="1200" b="0" i="0" u="none" strike="noStrike" cap="none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  <a:sym typeface="Arial"/>
                        </a:rPr>
                        <a:t> : 1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  <a:sym typeface="Arial"/>
                        </a:rPr>
                        <a:t>2</a:t>
                      </a:r>
                      <a:endParaRPr lang="en-US" altLang="ko-Kore-KR" sz="1200" b="0" i="0" u="none" strike="noStrike" cap="none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  <a:sym typeface="Arial"/>
                      </a:endParaRP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ore-KR" sz="1200" b="0" i="0" u="none" strike="noStrike" cap="none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  <a:sym typeface="Arial"/>
                        </a:rPr>
                        <a:t>max_depth</a:t>
                      </a:r>
                      <a:r>
                        <a:rPr lang="en-US" altLang="ko-Kore-KR" sz="1200" b="0" i="0" u="none" strike="noStrike" cap="none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  <a:sym typeface="Arial"/>
                        </a:rPr>
                        <a:t> : 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  <a:sym typeface="Arial"/>
                        </a:rPr>
                        <a:t>18</a:t>
                      </a:r>
                      <a:endParaRPr lang="en-US" altLang="ko-Kore-KR" sz="1200" b="0" i="0" u="none" strike="noStrike" cap="none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  <a:sym typeface="Arial"/>
                      </a:endParaRP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ore-KR" sz="1200" b="0" i="0" u="none" strike="noStrike" cap="none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  <a:sym typeface="Arial"/>
                        </a:rPr>
                        <a:t>min_samples_split</a:t>
                      </a:r>
                      <a:r>
                        <a:rPr lang="en-US" altLang="ko-Kore-KR" sz="1200" b="0" i="0" u="none" strike="noStrike" cap="none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  <a:sym typeface="Arial"/>
                        </a:rPr>
                        <a:t> : 2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ore-KR" sz="1200" b="0" i="0" u="none" strike="noStrike" cap="none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  <a:sym typeface="Arial"/>
                        </a:rPr>
                        <a:t>min_samples_leaf</a:t>
                      </a:r>
                      <a:r>
                        <a:rPr lang="en-US" altLang="ko-Kore-KR" sz="1200" b="0" i="0" u="none" strike="noStrike" cap="none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  <a:sym typeface="Arial"/>
                        </a:rPr>
                        <a:t> : 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  <a:sym typeface="Arial"/>
                        </a:rPr>
                        <a:t>4</a:t>
                      </a:r>
                      <a:endParaRPr lang="ko-Kore-KR" altLang="en-US" sz="1200" b="0" i="0" u="none" strike="noStrike" cap="none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 panose="020B0604020202020204" pitchFamily="34" charset="0"/>
                          <a:sym typeface="Arial"/>
                        </a:rPr>
                        <a:t>72.5%</a:t>
                      </a:r>
                      <a:endParaRPr lang="ko-Kore-KR" altLang="en-US" sz="1400" b="0" i="0" u="none" strike="noStrike" cap="none" dirty="0">
                        <a:solidFill>
                          <a:srgbClr val="000000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524631"/>
                  </a:ext>
                </a:extLst>
              </a:tr>
              <a:tr h="883699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ore-KR" sz="1200" b="0" i="0" u="none" strike="noStrike" cap="none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  <a:sym typeface="Arial"/>
                        </a:rPr>
                        <a:t>(default)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ore-KR" sz="1200" b="0" i="0" u="none" strike="noStrike" cap="none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  <a:sym typeface="Arial"/>
                        </a:rPr>
                        <a:t>n_estimators</a:t>
                      </a:r>
                      <a:r>
                        <a:rPr lang="en-US" altLang="ko-Kore-KR" sz="1200" b="0" i="0" u="none" strike="noStrike" cap="none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  <a:sym typeface="Arial"/>
                        </a:rPr>
                        <a:t> : 1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  <a:sym typeface="Arial"/>
                        </a:rPr>
                        <a:t>00</a:t>
                      </a:r>
                      <a:endParaRPr lang="en-US" altLang="ko-Kore-KR" sz="1200" b="0" i="0" u="none" strike="noStrike" cap="none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  <a:sym typeface="Arial"/>
                      </a:endParaRP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ore-KR" sz="1200" b="0" i="0" u="none" strike="noStrike" cap="none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  <a:sym typeface="Arial"/>
                        </a:rPr>
                        <a:t>max_depth</a:t>
                      </a:r>
                      <a:r>
                        <a:rPr lang="en-US" altLang="ko-Kore-KR" sz="1200" b="0" i="0" u="none" strike="noStrike" cap="none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  <a:sym typeface="Arial"/>
                        </a:rPr>
                        <a:t> : 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  <a:sym typeface="Arial"/>
                        </a:rPr>
                        <a:t>None</a:t>
                      </a:r>
                      <a:endParaRPr lang="en-US" altLang="ko-Kore-KR" sz="1200" b="0" i="0" u="none" strike="noStrike" cap="none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  <a:sym typeface="Arial"/>
                      </a:endParaRP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ore-KR" sz="1200" b="0" i="0" u="none" strike="noStrike" cap="none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  <a:sym typeface="Arial"/>
                        </a:rPr>
                        <a:t>min_samples_split</a:t>
                      </a:r>
                      <a:r>
                        <a:rPr lang="en-US" altLang="ko-Kore-KR" sz="1200" b="0" i="0" u="none" strike="noStrike" cap="none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  <a:sym typeface="Arial"/>
                        </a:rPr>
                        <a:t> : 2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ore-KR" sz="1200" b="0" i="0" u="none" strike="noStrike" cap="none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  <a:sym typeface="Arial"/>
                        </a:rPr>
                        <a:t>min_samples_leaf</a:t>
                      </a:r>
                      <a:r>
                        <a:rPr lang="en-US" altLang="ko-Kore-KR" sz="1200" b="0" i="0" u="none" strike="noStrike" cap="none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  <a:sym typeface="Arial"/>
                        </a:rPr>
                        <a:t> : 1</a:t>
                      </a:r>
                      <a:endParaRPr lang="ko-Kore-KR" altLang="en-US" sz="1200" b="0" i="0" u="none" strike="noStrike" cap="none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i="0" u="none" strike="noStrike" cap="none" dirty="0">
                          <a:solidFill>
                            <a:srgbClr val="000000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 panose="020B0604020202020204" pitchFamily="34" charset="0"/>
                          <a:sym typeface="Arial"/>
                        </a:rPr>
                        <a:t>7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 panose="020B0604020202020204" pitchFamily="34" charset="0"/>
                          <a:sym typeface="Arial"/>
                        </a:rPr>
                        <a:t>2.2</a:t>
                      </a:r>
                      <a:r>
                        <a:rPr lang="en-US" altLang="ko-Kore-KR" sz="1400" b="0" i="0" u="none" strike="noStrike" cap="none" dirty="0">
                          <a:solidFill>
                            <a:srgbClr val="000000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 panose="020B0604020202020204" pitchFamily="34" charset="0"/>
                          <a:sym typeface="Arial"/>
                        </a:rPr>
                        <a:t>%</a:t>
                      </a:r>
                      <a:endParaRPr lang="ko-Kore-KR" altLang="en-US" sz="1400" b="0" i="0" u="none" strike="noStrike" cap="none" dirty="0">
                        <a:solidFill>
                          <a:srgbClr val="000000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6677294"/>
                  </a:ext>
                </a:extLst>
              </a:tr>
              <a:tr h="92457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i="0" u="none" strike="noStrike" cap="none" spc="0" baseline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Bold" pitchFamily="50" charset="-127"/>
                          <a:ea typeface="G마켓 산스 Bold" pitchFamily="50" charset="-127"/>
                          <a:cs typeface="Arial"/>
                          <a:sym typeface="Arial"/>
                        </a:rPr>
                        <a:t>XGBoost</a:t>
                      </a:r>
                      <a:endParaRPr lang="ko-Kore-KR" altLang="en-US" sz="1400" b="0" i="0" u="none" strike="noStrike" cap="none" spc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Bold" pitchFamily="50" charset="-127"/>
                        <a:ea typeface="G마켓 산스 Bold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ore-KR" sz="1200" b="0" i="0" u="none" strike="noStrike" cap="none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  <a:sym typeface="Arial"/>
                        </a:rPr>
                        <a:t>(default)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ore-KR" sz="1200" b="0" i="0" u="none" strike="noStrike" cap="none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  <a:sym typeface="Arial"/>
                        </a:rPr>
                        <a:t>n_estimators</a:t>
                      </a:r>
                      <a:r>
                        <a:rPr lang="en-US" altLang="ko-Kore-KR" sz="1200" b="0" i="0" u="none" strike="noStrike" cap="none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  <a:sym typeface="Arial"/>
                        </a:rPr>
                        <a:t> : 100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ore-KR" sz="1200" b="0" i="0" u="none" strike="noStrike" cap="none" dirty="0" err="1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  <a:sym typeface="Arial"/>
                        </a:rPr>
                        <a:t>max_depth</a:t>
                      </a:r>
                      <a:r>
                        <a:rPr lang="en-US" altLang="ko-Kore-KR" sz="1200" b="0" i="0" u="none" strike="noStrike" cap="none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  <a:sym typeface="Arial"/>
                        </a:rPr>
                        <a:t> : 6</a:t>
                      </a:r>
                      <a:endParaRPr lang="ko-Kore-KR" altLang="en-US" sz="1200" b="0" i="0" u="none" strike="noStrike" cap="none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i="0" u="none" strike="noStrike" cap="none" dirty="0">
                          <a:solidFill>
                            <a:srgbClr val="000000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 panose="020B0604020202020204" pitchFamily="34" charset="0"/>
                          <a:sym typeface="Arial"/>
                        </a:rPr>
                        <a:t>7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 panose="020B0604020202020204" pitchFamily="34" charset="0"/>
                          <a:sym typeface="Arial"/>
                        </a:rPr>
                        <a:t>2</a:t>
                      </a:r>
                      <a:r>
                        <a:rPr lang="en-US" altLang="ko-Kore-KR" sz="1400" b="0" i="0" u="none" strike="noStrike" cap="none" dirty="0">
                          <a:solidFill>
                            <a:srgbClr val="000000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 panose="020B0604020202020204" pitchFamily="34" charset="0"/>
                          <a:sym typeface="Arial"/>
                        </a:rPr>
                        <a:t>.</a:t>
                      </a:r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 panose="020B0604020202020204" pitchFamily="34" charset="0"/>
                          <a:sym typeface="Arial"/>
                        </a:rPr>
                        <a:t>9</a:t>
                      </a:r>
                      <a:r>
                        <a:rPr lang="en-US" altLang="ko-Kore-KR" sz="1400" b="0" i="0" u="none" strike="noStrike" cap="none" dirty="0">
                          <a:solidFill>
                            <a:srgbClr val="000000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 panose="020B0604020202020204" pitchFamily="34" charset="0"/>
                          <a:sym typeface="Arial"/>
                        </a:rPr>
                        <a:t>%</a:t>
                      </a:r>
                      <a:endParaRPr lang="ko-Kore-KR" altLang="en-US" sz="1400" b="0" i="0" u="none" strike="noStrike" cap="none" dirty="0">
                        <a:solidFill>
                          <a:srgbClr val="000000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594405"/>
                  </a:ext>
                </a:extLst>
              </a:tr>
              <a:tr h="92457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i="0" u="none" strike="noStrike" cap="none" spc="0" baseline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G마켓 산스 Bold" pitchFamily="50" charset="-127"/>
                          <a:ea typeface="G마켓 산스 Bold" pitchFamily="50" charset="-127"/>
                          <a:cs typeface="Arial"/>
                          <a:sym typeface="Arial"/>
                        </a:rPr>
                        <a:t>DescisionTree</a:t>
                      </a:r>
                      <a:endParaRPr lang="ko-Kore-KR" altLang="en-US" sz="1400" b="0" i="0" u="none" strike="noStrike" cap="none" spc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latin typeface="G마켓 산스 Bold" pitchFamily="50" charset="-127"/>
                        <a:ea typeface="G마켓 산스 Bold" pitchFamily="50" charset="-127"/>
                        <a:cs typeface="Arial"/>
                        <a:sym typeface="Arial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  <a:sym typeface="Arial"/>
                        </a:rPr>
                        <a:t>(default)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endParaRPr lang="ko-Kore-KR" altLang="en-US" sz="1200" b="0" i="0" u="none" strike="noStrike" cap="none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i="0" u="none" strike="noStrike" cap="none" dirty="0">
                          <a:solidFill>
                            <a:srgbClr val="000000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  <a:cs typeface="Arial" panose="020B0604020202020204" pitchFamily="34" charset="0"/>
                          <a:sym typeface="Arial"/>
                        </a:rPr>
                        <a:t>57.9%</a:t>
                      </a:r>
                      <a:endParaRPr lang="ko-Kore-KR" altLang="en-US" sz="1400" b="0" i="0" u="none" strike="noStrike" cap="none" dirty="0">
                        <a:solidFill>
                          <a:srgbClr val="000000"/>
                        </a:solidFill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7613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61209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3366940" y="153715"/>
            <a:ext cx="5458119" cy="871962"/>
            <a:chOff x="3374796" y="293337"/>
            <a:chExt cx="5458119" cy="871962"/>
          </a:xfrm>
        </p:grpSpPr>
        <p:sp>
          <p:nvSpPr>
            <p:cNvPr id="57" name="TextBox 56"/>
            <p:cNvSpPr txBox="1"/>
            <p:nvPr/>
          </p:nvSpPr>
          <p:spPr>
            <a:xfrm>
              <a:off x="4128686" y="703645"/>
              <a:ext cx="41905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</a:rPr>
                <a:t>기업구분 </a:t>
              </a:r>
              <a:r>
                <a:rPr lang="en-US" altLang="ko-KR" sz="2000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</a:rPr>
                <a:t>: </a:t>
              </a:r>
              <a:r>
                <a:rPr lang="en-US" altLang="ko-KR" sz="2000" spc="3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</a:rPr>
                <a:t>Randomforest</a:t>
              </a:r>
              <a:endParaRPr lang="ko-KR" altLang="en-US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endParaRPr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3393649" y="641043"/>
              <a:ext cx="5439266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>
              <a:off x="3374796" y="1165299"/>
              <a:ext cx="5458119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68D17E74-73BC-4BBB-9FEA-474B2211D296}"/>
                </a:ext>
              </a:extLst>
            </p:cNvPr>
            <p:cNvGrpSpPr/>
            <p:nvPr/>
          </p:nvGrpSpPr>
          <p:grpSpPr>
            <a:xfrm>
              <a:off x="3823991" y="819432"/>
              <a:ext cx="166028" cy="157173"/>
              <a:chOff x="3937115" y="819432"/>
              <a:chExt cx="166028" cy="157173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69" name="모서리가 둥근 직사각형 124">
                <a:extLst>
                  <a:ext uri="{FF2B5EF4-FFF2-40B4-BE49-F238E27FC236}">
                    <a16:creationId xmlns:a16="http://schemas.microsoft.com/office/drawing/2014/main" id="{584883F2-7D0A-4258-9988-26051162B35D}"/>
                  </a:ext>
                </a:extLst>
              </p:cNvPr>
              <p:cNvSpPr/>
              <p:nvPr/>
            </p:nvSpPr>
            <p:spPr>
              <a:xfrm>
                <a:off x="3937115" y="819432"/>
                <a:ext cx="166028" cy="157173"/>
              </a:xfrm>
              <a:prstGeom prst="roundRect">
                <a:avLst>
                  <a:gd name="adj" fmla="val 355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3181A168-F785-4A5A-9F0E-0569CB54B987}"/>
                  </a:ext>
                </a:extLst>
              </p:cNvPr>
              <p:cNvGrpSpPr/>
              <p:nvPr/>
            </p:nvGrpSpPr>
            <p:grpSpPr>
              <a:xfrm>
                <a:off x="3988795" y="858620"/>
                <a:ext cx="53242" cy="78797"/>
                <a:chOff x="3939638" y="866631"/>
                <a:chExt cx="53242" cy="78797"/>
              </a:xfrm>
              <a:grpFill/>
            </p:grpSpPr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610D56AF-E37A-4C20-8999-F485EDD25003}"/>
                    </a:ext>
                  </a:extLst>
                </p:cNvPr>
                <p:cNvCxnSpPr/>
                <p:nvPr/>
              </p:nvCxnSpPr>
              <p:spPr>
                <a:xfrm>
                  <a:off x="3949065" y="866631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9E3AE36E-5717-4F67-BE2E-4DD89C426508}"/>
                    </a:ext>
                  </a:extLst>
                </p:cNvPr>
                <p:cNvCxnSpPr/>
                <p:nvPr/>
              </p:nvCxnSpPr>
              <p:spPr>
                <a:xfrm flipV="1">
                  <a:off x="3939638" y="901613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3" name="사각형: 둥근 모서리 4">
              <a:extLst>
                <a:ext uri="{FF2B5EF4-FFF2-40B4-BE49-F238E27FC236}">
                  <a16:creationId xmlns:a16="http://schemas.microsoft.com/office/drawing/2014/main" id="{BE5CA3E0-2C30-4D11-BC26-809768FD22DF}"/>
                </a:ext>
              </a:extLst>
            </p:cNvPr>
            <p:cNvSpPr/>
            <p:nvPr/>
          </p:nvSpPr>
          <p:spPr>
            <a:xfrm>
              <a:off x="4846462" y="293337"/>
              <a:ext cx="2509697" cy="280734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299B3F-E0FB-439C-A9AD-92E0D41B6AD0}"/>
                </a:ext>
              </a:extLst>
            </p:cNvPr>
            <p:cNvSpPr txBox="1"/>
            <p:nvPr/>
          </p:nvSpPr>
          <p:spPr>
            <a:xfrm>
              <a:off x="5205878" y="308463"/>
              <a:ext cx="1790876" cy="2616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spc="300" dirty="0">
                  <a:ln>
                    <a:solidFill>
                      <a:srgbClr val="F1ECE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Medium" pitchFamily="50" charset="-127"/>
                  <a:ea typeface="G마켓 산스 Medium" pitchFamily="50" charset="-127"/>
                </a:rPr>
                <a:t>모델링 및 성능평가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B6082BFA-3514-487E-96B0-5132327AC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3" y="1704976"/>
            <a:ext cx="9503816" cy="386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04D26812-5C33-447F-AF1F-46A35481A107}"/>
              </a:ext>
            </a:extLst>
          </p:cNvPr>
          <p:cNvGrpSpPr/>
          <p:nvPr/>
        </p:nvGrpSpPr>
        <p:grpSpPr>
          <a:xfrm>
            <a:off x="4838606" y="1190004"/>
            <a:ext cx="2800244" cy="364080"/>
            <a:chOff x="4838606" y="1190004"/>
            <a:chExt cx="2800244" cy="364080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582E19C-558E-423D-BA19-40A2C23B7DD9}"/>
                </a:ext>
              </a:extLst>
            </p:cNvPr>
            <p:cNvSpPr/>
            <p:nvPr/>
          </p:nvSpPr>
          <p:spPr>
            <a:xfrm>
              <a:off x="4934525" y="1209339"/>
              <a:ext cx="2608406" cy="3254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b="1" dirty="0">
                  <a:ln>
                    <a:solidFill>
                      <a:srgbClr val="FD3E3B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Feature </a:t>
              </a:r>
              <a:r>
                <a:rPr lang="en-US" altLang="ko-KR" b="1" dirty="0" err="1">
                  <a:ln>
                    <a:solidFill>
                      <a:srgbClr val="FD3E3B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Importances</a:t>
              </a:r>
              <a:r>
                <a:rPr lang="en-US" altLang="ko-KR" b="1" dirty="0">
                  <a:ln>
                    <a:solidFill>
                      <a:srgbClr val="FD3E3B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Top 20</a:t>
              </a:r>
              <a:endParaRPr lang="en-US" altLang="ko-KR" sz="1400" b="1" dirty="0">
                <a:ln>
                  <a:solidFill>
                    <a:srgbClr val="FD3E3B"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모서리가 둥근 직사각형 84">
              <a:extLst>
                <a:ext uri="{FF2B5EF4-FFF2-40B4-BE49-F238E27FC236}">
                  <a16:creationId xmlns:a16="http://schemas.microsoft.com/office/drawing/2014/main" id="{CAE5FE2A-F038-4FAF-9E1D-7E4BC5D61D0D}"/>
                </a:ext>
              </a:extLst>
            </p:cNvPr>
            <p:cNvSpPr/>
            <p:nvPr/>
          </p:nvSpPr>
          <p:spPr>
            <a:xfrm>
              <a:off x="4838606" y="1190004"/>
              <a:ext cx="2800244" cy="364080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40" name="Google Shape;1339;p22">
            <a:extLst>
              <a:ext uri="{FF2B5EF4-FFF2-40B4-BE49-F238E27FC236}">
                <a16:creationId xmlns:a16="http://schemas.microsoft.com/office/drawing/2014/main" id="{DB2EA75F-E37F-46D8-B60D-6B933C04B5BE}"/>
              </a:ext>
            </a:extLst>
          </p:cNvPr>
          <p:cNvSpPr txBox="1"/>
          <p:nvPr/>
        </p:nvSpPr>
        <p:spPr>
          <a:xfrm flipH="1">
            <a:off x="3816135" y="6019006"/>
            <a:ext cx="1838325" cy="768350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4400" b="1" kern="0" dirty="0">
                <a:solidFill>
                  <a:schemeClr val="accent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72.3</a:t>
            </a:r>
            <a:r>
              <a:rPr lang="en-US" sz="1800" b="1" kern="0" dirty="0">
                <a:solidFill>
                  <a:schemeClr val="accent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%</a:t>
            </a:r>
            <a:endParaRPr sz="1800" b="1" kern="0" dirty="0">
              <a:solidFill>
                <a:schemeClr val="accent3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Arial"/>
              <a:sym typeface="Arial"/>
            </a:endParaRPr>
          </a:p>
        </p:txBody>
      </p:sp>
      <p:sp>
        <p:nvSpPr>
          <p:cNvPr id="41" name="Google Shape;1317;p22">
            <a:extLst>
              <a:ext uri="{FF2B5EF4-FFF2-40B4-BE49-F238E27FC236}">
                <a16:creationId xmlns:a16="http://schemas.microsoft.com/office/drawing/2014/main" id="{B1650F76-FE46-48A8-B054-4E50EA7984B1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2492160" y="5944841"/>
            <a:ext cx="1241425" cy="83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ko-KR" sz="1600" b="1" dirty="0">
                <a:solidFill>
                  <a:srgbClr val="3F3F3F"/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Random</a:t>
            </a:r>
          </a:p>
          <a:p>
            <a:pPr algn="r" eaLnBrk="1" hangingPunct="1"/>
            <a:r>
              <a:rPr lang="en-US" altLang="ko-KR" sz="1600" b="1" dirty="0">
                <a:solidFill>
                  <a:srgbClr val="3F3F3F"/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Forest</a:t>
            </a:r>
          </a:p>
          <a:p>
            <a:pPr algn="r" eaLnBrk="1" hangingPunct="1"/>
            <a:r>
              <a:rPr lang="ko-KR" altLang="en-US" sz="1600" b="1" dirty="0">
                <a:solidFill>
                  <a:srgbClr val="3F3F3F"/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정확도</a:t>
            </a:r>
            <a:endParaRPr lang="ko-KR" altLang="ko-KR" sz="1600" b="1" dirty="0">
              <a:solidFill>
                <a:srgbClr val="3F3F3F"/>
              </a:solidFill>
              <a:latin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4C3EBF-9097-41C4-82C3-E591A1E71F02}"/>
              </a:ext>
            </a:extLst>
          </p:cNvPr>
          <p:cNvGrpSpPr/>
          <p:nvPr/>
        </p:nvGrpSpPr>
        <p:grpSpPr>
          <a:xfrm>
            <a:off x="2608048" y="5564980"/>
            <a:ext cx="2987675" cy="287338"/>
            <a:chOff x="754063" y="5421312"/>
            <a:chExt cx="2987675" cy="287338"/>
          </a:xfrm>
        </p:grpSpPr>
        <p:sp>
          <p:nvSpPr>
            <p:cNvPr id="18" name="Google Shape;1319;p22">
              <a:extLst>
                <a:ext uri="{FF2B5EF4-FFF2-40B4-BE49-F238E27FC236}">
                  <a16:creationId xmlns:a16="http://schemas.microsoft.com/office/drawing/2014/main" id="{0B6EFD35-5A42-4395-A928-0D816717DE39}"/>
                </a:ext>
              </a:extLst>
            </p:cNvPr>
            <p:cNvSpPr/>
            <p:nvPr/>
          </p:nvSpPr>
          <p:spPr bwMode="auto">
            <a:xfrm rot="10800000">
              <a:off x="3633788" y="5421313"/>
              <a:ext cx="107950" cy="287337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19" name="Google Shape;1320;p22">
              <a:extLst>
                <a:ext uri="{FF2B5EF4-FFF2-40B4-BE49-F238E27FC236}">
                  <a16:creationId xmlns:a16="http://schemas.microsoft.com/office/drawing/2014/main" id="{0B71AA87-4CD5-4A17-B38E-82583823CD17}"/>
                </a:ext>
              </a:extLst>
            </p:cNvPr>
            <p:cNvSpPr/>
            <p:nvPr/>
          </p:nvSpPr>
          <p:spPr bwMode="auto">
            <a:xfrm rot="10800000">
              <a:off x="3480903" y="5421313"/>
              <a:ext cx="109538" cy="287337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20" name="Google Shape;1321;p22">
              <a:extLst>
                <a:ext uri="{FF2B5EF4-FFF2-40B4-BE49-F238E27FC236}">
                  <a16:creationId xmlns:a16="http://schemas.microsoft.com/office/drawing/2014/main" id="{11F707A2-F587-407D-9034-5F0C5C24D6D5}"/>
                </a:ext>
              </a:extLst>
            </p:cNvPr>
            <p:cNvSpPr/>
            <p:nvPr/>
          </p:nvSpPr>
          <p:spPr bwMode="auto">
            <a:xfrm rot="10800000">
              <a:off x="3329602" y="5421313"/>
              <a:ext cx="107950" cy="287337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21" name="Google Shape;1322;p22">
              <a:extLst>
                <a:ext uri="{FF2B5EF4-FFF2-40B4-BE49-F238E27FC236}">
                  <a16:creationId xmlns:a16="http://schemas.microsoft.com/office/drawing/2014/main" id="{6F0B04A1-397C-4A09-B9E6-36796FF3B01D}"/>
                </a:ext>
              </a:extLst>
            </p:cNvPr>
            <p:cNvSpPr/>
            <p:nvPr/>
          </p:nvSpPr>
          <p:spPr bwMode="auto">
            <a:xfrm rot="10800000">
              <a:off x="3178301" y="5421313"/>
              <a:ext cx="107950" cy="287337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22" name="Google Shape;1323;p22">
              <a:extLst>
                <a:ext uri="{FF2B5EF4-FFF2-40B4-BE49-F238E27FC236}">
                  <a16:creationId xmlns:a16="http://schemas.microsoft.com/office/drawing/2014/main" id="{D3568BFE-3686-4D4A-A046-6FCE888451BD}"/>
                </a:ext>
              </a:extLst>
            </p:cNvPr>
            <p:cNvSpPr/>
            <p:nvPr/>
          </p:nvSpPr>
          <p:spPr bwMode="auto">
            <a:xfrm rot="10800000">
              <a:off x="3027000" y="5421313"/>
              <a:ext cx="107950" cy="287337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24" name="Google Shape;1324;p22">
              <a:extLst>
                <a:ext uri="{FF2B5EF4-FFF2-40B4-BE49-F238E27FC236}">
                  <a16:creationId xmlns:a16="http://schemas.microsoft.com/office/drawing/2014/main" id="{0F913303-4340-44CA-9433-8FB2C5F4DC8E}"/>
                </a:ext>
              </a:extLst>
            </p:cNvPr>
            <p:cNvSpPr/>
            <p:nvPr/>
          </p:nvSpPr>
          <p:spPr bwMode="auto">
            <a:xfrm rot="10800000">
              <a:off x="2875699" y="5421313"/>
              <a:ext cx="107950" cy="287337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25" name="Google Shape;1325;p22">
              <a:extLst>
                <a:ext uri="{FF2B5EF4-FFF2-40B4-BE49-F238E27FC236}">
                  <a16:creationId xmlns:a16="http://schemas.microsoft.com/office/drawing/2014/main" id="{F56FA02F-D5FB-4071-A116-1E362FCC2006}"/>
                </a:ext>
              </a:extLst>
            </p:cNvPr>
            <p:cNvSpPr/>
            <p:nvPr/>
          </p:nvSpPr>
          <p:spPr bwMode="auto">
            <a:xfrm rot="10800000">
              <a:off x="2724398" y="5421313"/>
              <a:ext cx="107950" cy="287337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26" name="Google Shape;1326;p22">
              <a:extLst>
                <a:ext uri="{FF2B5EF4-FFF2-40B4-BE49-F238E27FC236}">
                  <a16:creationId xmlns:a16="http://schemas.microsoft.com/office/drawing/2014/main" id="{898275CF-E1EC-4719-9AC9-A9DB8674903C}"/>
                </a:ext>
              </a:extLst>
            </p:cNvPr>
            <p:cNvSpPr/>
            <p:nvPr/>
          </p:nvSpPr>
          <p:spPr bwMode="auto">
            <a:xfrm rot="10800000">
              <a:off x="2573097" y="5421313"/>
              <a:ext cx="107950" cy="287337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27" name="Google Shape;1327;p22">
              <a:extLst>
                <a:ext uri="{FF2B5EF4-FFF2-40B4-BE49-F238E27FC236}">
                  <a16:creationId xmlns:a16="http://schemas.microsoft.com/office/drawing/2014/main" id="{0FD9866F-E198-4E2C-B7BF-E24A83EB482F}"/>
                </a:ext>
              </a:extLst>
            </p:cNvPr>
            <p:cNvSpPr/>
            <p:nvPr/>
          </p:nvSpPr>
          <p:spPr bwMode="auto">
            <a:xfrm rot="10800000">
              <a:off x="2421796" y="5421313"/>
              <a:ext cx="107950" cy="287337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28" name="Google Shape;1328;p22">
              <a:extLst>
                <a:ext uri="{FF2B5EF4-FFF2-40B4-BE49-F238E27FC236}">
                  <a16:creationId xmlns:a16="http://schemas.microsoft.com/office/drawing/2014/main" id="{66962389-17CB-4061-A805-031F2BA5B59D}"/>
                </a:ext>
              </a:extLst>
            </p:cNvPr>
            <p:cNvSpPr/>
            <p:nvPr/>
          </p:nvSpPr>
          <p:spPr bwMode="auto">
            <a:xfrm rot="10800000">
              <a:off x="2270495" y="5421313"/>
              <a:ext cx="107950" cy="287337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29" name="Google Shape;1329;p22">
              <a:extLst>
                <a:ext uri="{FF2B5EF4-FFF2-40B4-BE49-F238E27FC236}">
                  <a16:creationId xmlns:a16="http://schemas.microsoft.com/office/drawing/2014/main" id="{C626A656-9114-4367-AE35-7E1C99E0FF5C}"/>
                </a:ext>
              </a:extLst>
            </p:cNvPr>
            <p:cNvSpPr/>
            <p:nvPr/>
          </p:nvSpPr>
          <p:spPr bwMode="auto">
            <a:xfrm rot="10800000">
              <a:off x="2119194" y="5421313"/>
              <a:ext cx="107950" cy="287337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30" name="Google Shape;1330;p22">
              <a:extLst>
                <a:ext uri="{FF2B5EF4-FFF2-40B4-BE49-F238E27FC236}">
                  <a16:creationId xmlns:a16="http://schemas.microsoft.com/office/drawing/2014/main" id="{F58CB233-49BE-48B8-81CB-82DA9422BB31}"/>
                </a:ext>
              </a:extLst>
            </p:cNvPr>
            <p:cNvSpPr/>
            <p:nvPr/>
          </p:nvSpPr>
          <p:spPr bwMode="auto">
            <a:xfrm rot="10800000">
              <a:off x="1967893" y="5421313"/>
              <a:ext cx="107950" cy="287337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31" name="Google Shape;1331;p22">
              <a:extLst>
                <a:ext uri="{FF2B5EF4-FFF2-40B4-BE49-F238E27FC236}">
                  <a16:creationId xmlns:a16="http://schemas.microsoft.com/office/drawing/2014/main" id="{ACA10824-25C2-4808-A180-A00338595D28}"/>
                </a:ext>
              </a:extLst>
            </p:cNvPr>
            <p:cNvSpPr/>
            <p:nvPr/>
          </p:nvSpPr>
          <p:spPr bwMode="auto">
            <a:xfrm rot="10800000">
              <a:off x="1816592" y="5421313"/>
              <a:ext cx="107950" cy="287337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32" name="Google Shape;1332;p22">
              <a:extLst>
                <a:ext uri="{FF2B5EF4-FFF2-40B4-BE49-F238E27FC236}">
                  <a16:creationId xmlns:a16="http://schemas.microsoft.com/office/drawing/2014/main" id="{FAA447D4-B935-4C23-A761-047B99B9A9FA}"/>
                </a:ext>
              </a:extLst>
            </p:cNvPr>
            <p:cNvSpPr/>
            <p:nvPr/>
          </p:nvSpPr>
          <p:spPr bwMode="auto">
            <a:xfrm rot="10800000">
              <a:off x="1665291" y="5421313"/>
              <a:ext cx="107950" cy="287337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35" name="Google Shape;1335;p22">
              <a:extLst>
                <a:ext uri="{FF2B5EF4-FFF2-40B4-BE49-F238E27FC236}">
                  <a16:creationId xmlns:a16="http://schemas.microsoft.com/office/drawing/2014/main" id="{1010B1AD-010C-4A70-A0B8-9314E259154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08101" y="5421313"/>
              <a:ext cx="107995" cy="287337"/>
            </a:xfrm>
            <a:prstGeom prst="flowChartProcess">
              <a:avLst/>
            </a:prstGeom>
            <a:solidFill>
              <a:srgbClr val="BFBFBF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36" name="Google Shape;1336;p22">
              <a:extLst>
                <a:ext uri="{FF2B5EF4-FFF2-40B4-BE49-F238E27FC236}">
                  <a16:creationId xmlns:a16="http://schemas.microsoft.com/office/drawing/2014/main" id="{FA0A8060-D8DA-44CB-9105-B200F3EAF3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056755" y="5421313"/>
              <a:ext cx="107995" cy="287337"/>
            </a:xfrm>
            <a:prstGeom prst="flowChartProcess">
              <a:avLst/>
            </a:prstGeom>
            <a:solidFill>
              <a:srgbClr val="BFBFBF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37" name="Google Shape;1337;p22">
              <a:extLst>
                <a:ext uri="{FF2B5EF4-FFF2-40B4-BE49-F238E27FC236}">
                  <a16:creationId xmlns:a16="http://schemas.microsoft.com/office/drawing/2014/main" id="{24689C2A-EE96-42AF-AE81-04DCBD135A6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05409" y="5421313"/>
              <a:ext cx="107995" cy="287337"/>
            </a:xfrm>
            <a:prstGeom prst="flowChartProcess">
              <a:avLst/>
            </a:prstGeom>
            <a:solidFill>
              <a:srgbClr val="BFBFBF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38" name="Google Shape;1338;p22">
              <a:extLst>
                <a:ext uri="{FF2B5EF4-FFF2-40B4-BE49-F238E27FC236}">
                  <a16:creationId xmlns:a16="http://schemas.microsoft.com/office/drawing/2014/main" id="{3BC1507E-08CD-4CD9-B0CE-5464B491DD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54063" y="5421313"/>
              <a:ext cx="107995" cy="287337"/>
            </a:xfrm>
            <a:prstGeom prst="flowChartProcess">
              <a:avLst/>
            </a:prstGeom>
            <a:solidFill>
              <a:srgbClr val="BFBFBF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17272F6-9B5C-4BE0-B5E6-758ACE3DDBE6}"/>
                </a:ext>
              </a:extLst>
            </p:cNvPr>
            <p:cNvGrpSpPr/>
            <p:nvPr/>
          </p:nvGrpSpPr>
          <p:grpSpPr>
            <a:xfrm>
              <a:off x="1510793" y="5421312"/>
              <a:ext cx="111147" cy="287338"/>
              <a:chOff x="1508104" y="5421312"/>
              <a:chExt cx="111147" cy="287338"/>
            </a:xfrm>
          </p:grpSpPr>
          <p:sp>
            <p:nvSpPr>
              <p:cNvPr id="43" name="Google Shape;1334;p22">
                <a:extLst>
                  <a:ext uri="{FF2B5EF4-FFF2-40B4-BE49-F238E27FC236}">
                    <a16:creationId xmlns:a16="http://schemas.microsoft.com/office/drawing/2014/main" id="{12EE3447-E907-4C69-852B-EF269E6A6D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508104" y="5421312"/>
                <a:ext cx="107995" cy="287337"/>
              </a:xfrm>
              <a:prstGeom prst="flowChartProcess">
                <a:avLst/>
              </a:prstGeom>
              <a:solidFill>
                <a:srgbClr val="BFBFBF">
                  <a:alpha val="7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ko-KR" altLang="ko-KR" sz="27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" name="Google Shape;1333;p22">
                <a:extLst>
                  <a:ext uri="{FF2B5EF4-FFF2-40B4-BE49-F238E27FC236}">
                    <a16:creationId xmlns:a16="http://schemas.microsoft.com/office/drawing/2014/main" id="{3F141CD1-EB8F-4C6A-B7A0-B1187837B53B}"/>
                  </a:ext>
                </a:extLst>
              </p:cNvPr>
              <p:cNvSpPr/>
              <p:nvPr/>
            </p:nvSpPr>
            <p:spPr>
              <a:xfrm rot="10800000">
                <a:off x="1555751" y="5421313"/>
                <a:ext cx="63500" cy="287337"/>
              </a:xfrm>
              <a:prstGeom prst="flowChartProcess">
                <a:avLst/>
              </a:prstGeom>
              <a:solidFill>
                <a:schemeClr val="accent3">
                  <a:alpha val="80000"/>
                </a:schemeClr>
              </a:solidFill>
              <a:ln>
                <a:noFill/>
              </a:ln>
            </p:spPr>
            <p:txBody>
              <a:bodyPr lIns="91425" tIns="45700" rIns="91425" bIns="45700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ko-KR" altLang="ko-KR" sz="27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45" name="Google Shape;1335;p22">
              <a:extLst>
                <a:ext uri="{FF2B5EF4-FFF2-40B4-BE49-F238E27FC236}">
                  <a16:creationId xmlns:a16="http://schemas.microsoft.com/office/drawing/2014/main" id="{F6CA12C3-ECE4-4DDB-AF69-CDFBAEC33F6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9447" y="5421313"/>
              <a:ext cx="107995" cy="287337"/>
            </a:xfrm>
            <a:prstGeom prst="flowChartProcess">
              <a:avLst/>
            </a:prstGeom>
            <a:solidFill>
              <a:srgbClr val="BFBFBF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93911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3374796" y="293337"/>
            <a:ext cx="5458119" cy="871962"/>
            <a:chOff x="3374796" y="293337"/>
            <a:chExt cx="5458119" cy="871962"/>
          </a:xfrm>
        </p:grpSpPr>
        <p:sp>
          <p:nvSpPr>
            <p:cNvPr id="57" name="TextBox 56"/>
            <p:cNvSpPr txBox="1"/>
            <p:nvPr/>
          </p:nvSpPr>
          <p:spPr>
            <a:xfrm>
              <a:off x="4566302" y="703645"/>
              <a:ext cx="33153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</a:rPr>
                <a:t>기업 구분 </a:t>
              </a:r>
              <a:r>
                <a:rPr lang="en-US" altLang="ko-KR" sz="2000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</a:rPr>
                <a:t>: </a:t>
              </a:r>
              <a:r>
                <a:rPr lang="en-US" altLang="ko-KR" sz="2000" spc="3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</a:rPr>
                <a:t>XGBoost</a:t>
              </a:r>
              <a:endParaRPr lang="ko-KR" altLang="en-US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endParaRPr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3393649" y="641043"/>
              <a:ext cx="5439266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>
              <a:off x="3374796" y="1165299"/>
              <a:ext cx="5458119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68D17E74-73BC-4BBB-9FEA-474B2211D296}"/>
                </a:ext>
              </a:extLst>
            </p:cNvPr>
            <p:cNvGrpSpPr/>
            <p:nvPr/>
          </p:nvGrpSpPr>
          <p:grpSpPr>
            <a:xfrm>
              <a:off x="3823991" y="819432"/>
              <a:ext cx="166028" cy="157173"/>
              <a:chOff x="3937115" y="819432"/>
              <a:chExt cx="166028" cy="157173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69" name="모서리가 둥근 직사각형 124">
                <a:extLst>
                  <a:ext uri="{FF2B5EF4-FFF2-40B4-BE49-F238E27FC236}">
                    <a16:creationId xmlns:a16="http://schemas.microsoft.com/office/drawing/2014/main" id="{584883F2-7D0A-4258-9988-26051162B35D}"/>
                  </a:ext>
                </a:extLst>
              </p:cNvPr>
              <p:cNvSpPr/>
              <p:nvPr/>
            </p:nvSpPr>
            <p:spPr>
              <a:xfrm>
                <a:off x="3937115" y="819432"/>
                <a:ext cx="166028" cy="157173"/>
              </a:xfrm>
              <a:prstGeom prst="roundRect">
                <a:avLst>
                  <a:gd name="adj" fmla="val 355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3181A168-F785-4A5A-9F0E-0569CB54B987}"/>
                  </a:ext>
                </a:extLst>
              </p:cNvPr>
              <p:cNvGrpSpPr/>
              <p:nvPr/>
            </p:nvGrpSpPr>
            <p:grpSpPr>
              <a:xfrm>
                <a:off x="3988795" y="858620"/>
                <a:ext cx="53242" cy="78797"/>
                <a:chOff x="3939638" y="866631"/>
                <a:chExt cx="53242" cy="78797"/>
              </a:xfrm>
              <a:grpFill/>
            </p:grpSpPr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610D56AF-E37A-4C20-8999-F485EDD25003}"/>
                    </a:ext>
                  </a:extLst>
                </p:cNvPr>
                <p:cNvCxnSpPr/>
                <p:nvPr/>
              </p:nvCxnSpPr>
              <p:spPr>
                <a:xfrm>
                  <a:off x="3949065" y="866631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9E3AE36E-5717-4F67-BE2E-4DD89C426508}"/>
                    </a:ext>
                  </a:extLst>
                </p:cNvPr>
                <p:cNvCxnSpPr/>
                <p:nvPr/>
              </p:nvCxnSpPr>
              <p:spPr>
                <a:xfrm flipV="1">
                  <a:off x="3939638" y="901613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3" name="사각형: 둥근 모서리 4">
              <a:extLst>
                <a:ext uri="{FF2B5EF4-FFF2-40B4-BE49-F238E27FC236}">
                  <a16:creationId xmlns:a16="http://schemas.microsoft.com/office/drawing/2014/main" id="{BE5CA3E0-2C30-4D11-BC26-809768FD22DF}"/>
                </a:ext>
              </a:extLst>
            </p:cNvPr>
            <p:cNvSpPr/>
            <p:nvPr/>
          </p:nvSpPr>
          <p:spPr>
            <a:xfrm>
              <a:off x="4846462" y="293337"/>
              <a:ext cx="2509697" cy="280734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299B3F-E0FB-439C-A9AD-92E0D41B6AD0}"/>
                </a:ext>
              </a:extLst>
            </p:cNvPr>
            <p:cNvSpPr txBox="1"/>
            <p:nvPr/>
          </p:nvSpPr>
          <p:spPr>
            <a:xfrm>
              <a:off x="5205878" y="308463"/>
              <a:ext cx="1790876" cy="2616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spc="300" dirty="0">
                  <a:ln>
                    <a:solidFill>
                      <a:srgbClr val="F1ECE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Medium" pitchFamily="50" charset="-127"/>
                  <a:ea typeface="G마켓 산스 Medium" pitchFamily="50" charset="-127"/>
                </a:rPr>
                <a:t>모델링 및 성능평가</a:t>
              </a:r>
            </a:p>
          </p:txBody>
        </p:sp>
      </p:grpSp>
      <p:pic>
        <p:nvPicPr>
          <p:cNvPr id="2051" name="Picture 3">
            <a:extLst>
              <a:ext uri="{FF2B5EF4-FFF2-40B4-BE49-F238E27FC236}">
                <a16:creationId xmlns:a16="http://schemas.microsoft.com/office/drawing/2014/main" id="{FBF5A534-DF77-45CA-879A-2CEEE7CCB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690" y="1831397"/>
            <a:ext cx="9395368" cy="390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8F5929-F5DC-4AC9-AAB8-519ECDD239B0}"/>
              </a:ext>
            </a:extLst>
          </p:cNvPr>
          <p:cNvSpPr/>
          <p:nvPr/>
        </p:nvSpPr>
        <p:spPr>
          <a:xfrm>
            <a:off x="4934525" y="1334468"/>
            <a:ext cx="2608406" cy="325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b="1" dirty="0">
                <a:ln>
                  <a:solidFill>
                    <a:srgbClr val="FD3E3B"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Feature </a:t>
            </a:r>
            <a:r>
              <a:rPr lang="en-US" altLang="ko-KR" b="1" dirty="0" err="1">
                <a:ln>
                  <a:solidFill>
                    <a:srgbClr val="FD3E3B"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Importances</a:t>
            </a:r>
            <a:r>
              <a:rPr lang="en-US" altLang="ko-KR" b="1" dirty="0">
                <a:ln>
                  <a:solidFill>
                    <a:srgbClr val="FD3E3B"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Top 20</a:t>
            </a:r>
            <a:endParaRPr lang="en-US" altLang="ko-KR" sz="1400" b="1" dirty="0">
              <a:ln>
                <a:solidFill>
                  <a:srgbClr val="FD3E3B">
                    <a:alpha val="0"/>
                  </a:srgb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모서리가 둥근 직사각형 84">
            <a:extLst>
              <a:ext uri="{FF2B5EF4-FFF2-40B4-BE49-F238E27FC236}">
                <a16:creationId xmlns:a16="http://schemas.microsoft.com/office/drawing/2014/main" id="{AF04A235-514D-41EF-93ED-C88387CC3818}"/>
              </a:ext>
            </a:extLst>
          </p:cNvPr>
          <p:cNvSpPr/>
          <p:nvPr/>
        </p:nvSpPr>
        <p:spPr>
          <a:xfrm>
            <a:off x="4838606" y="1315133"/>
            <a:ext cx="2800244" cy="36408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21" name="Google Shape;1339;p22">
            <a:extLst>
              <a:ext uri="{FF2B5EF4-FFF2-40B4-BE49-F238E27FC236}">
                <a16:creationId xmlns:a16="http://schemas.microsoft.com/office/drawing/2014/main" id="{37E7A324-17B8-4B29-8B55-7AAC0A4CD697}"/>
              </a:ext>
            </a:extLst>
          </p:cNvPr>
          <p:cNvSpPr txBox="1"/>
          <p:nvPr/>
        </p:nvSpPr>
        <p:spPr>
          <a:xfrm flipH="1">
            <a:off x="3816135" y="6019006"/>
            <a:ext cx="1838325" cy="768350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4400" b="1" kern="0" dirty="0">
                <a:solidFill>
                  <a:schemeClr val="accent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72.9</a:t>
            </a:r>
            <a:r>
              <a:rPr lang="en-US" sz="1800" b="1" kern="0" dirty="0">
                <a:solidFill>
                  <a:schemeClr val="accent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%</a:t>
            </a:r>
            <a:endParaRPr sz="1800" b="1" kern="0" dirty="0">
              <a:solidFill>
                <a:schemeClr val="accent3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Arial"/>
              <a:sym typeface="Arial"/>
            </a:endParaRPr>
          </a:p>
        </p:txBody>
      </p:sp>
      <p:sp>
        <p:nvSpPr>
          <p:cNvPr id="22" name="Google Shape;1317;p22">
            <a:extLst>
              <a:ext uri="{FF2B5EF4-FFF2-40B4-BE49-F238E27FC236}">
                <a16:creationId xmlns:a16="http://schemas.microsoft.com/office/drawing/2014/main" id="{20F27AA7-C129-47FB-96B8-AC8E9691E648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2492160" y="6067951"/>
            <a:ext cx="1241425" cy="584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ko-KR" sz="1600" b="1" dirty="0" err="1">
                <a:solidFill>
                  <a:srgbClr val="3F3F3F"/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XGBoost</a:t>
            </a:r>
            <a:endParaRPr lang="en-US" altLang="ko-KR" sz="1600" b="1" dirty="0">
              <a:solidFill>
                <a:srgbClr val="3F3F3F"/>
              </a:solidFill>
              <a:latin typeface="맑은 고딕" panose="020B0503020000020004" pitchFamily="50" charset="-127"/>
              <a:cs typeface="맑은 고딕 Semilight" panose="020B0502040204020203" pitchFamily="50" charset="-127"/>
            </a:endParaRPr>
          </a:p>
          <a:p>
            <a:pPr algn="r" eaLnBrk="1" hangingPunct="1"/>
            <a:r>
              <a:rPr lang="ko-KR" altLang="en-US" sz="1600" b="1" dirty="0">
                <a:solidFill>
                  <a:srgbClr val="3F3F3F"/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정확도</a:t>
            </a:r>
            <a:endParaRPr lang="ko-KR" altLang="ko-KR" sz="1600" b="1" dirty="0">
              <a:solidFill>
                <a:srgbClr val="3F3F3F"/>
              </a:solidFill>
              <a:latin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374765F-9A31-4FC1-B3E9-D534F726CBE4}"/>
              </a:ext>
            </a:extLst>
          </p:cNvPr>
          <p:cNvGrpSpPr/>
          <p:nvPr/>
        </p:nvGrpSpPr>
        <p:grpSpPr>
          <a:xfrm>
            <a:off x="2608048" y="5681714"/>
            <a:ext cx="2987675" cy="287338"/>
            <a:chOff x="754063" y="5421312"/>
            <a:chExt cx="2987675" cy="287338"/>
          </a:xfrm>
        </p:grpSpPr>
        <p:sp>
          <p:nvSpPr>
            <p:cNvPr id="25" name="Google Shape;1319;p22">
              <a:extLst>
                <a:ext uri="{FF2B5EF4-FFF2-40B4-BE49-F238E27FC236}">
                  <a16:creationId xmlns:a16="http://schemas.microsoft.com/office/drawing/2014/main" id="{D685E0BB-0859-4BEC-B694-69F604E48764}"/>
                </a:ext>
              </a:extLst>
            </p:cNvPr>
            <p:cNvSpPr/>
            <p:nvPr/>
          </p:nvSpPr>
          <p:spPr bwMode="auto">
            <a:xfrm rot="10800000">
              <a:off x="3633788" y="5421313"/>
              <a:ext cx="107950" cy="287337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26" name="Google Shape;1320;p22">
              <a:extLst>
                <a:ext uri="{FF2B5EF4-FFF2-40B4-BE49-F238E27FC236}">
                  <a16:creationId xmlns:a16="http://schemas.microsoft.com/office/drawing/2014/main" id="{EA235AD7-9A0F-4705-886E-E6009F13B931}"/>
                </a:ext>
              </a:extLst>
            </p:cNvPr>
            <p:cNvSpPr/>
            <p:nvPr/>
          </p:nvSpPr>
          <p:spPr bwMode="auto">
            <a:xfrm rot="10800000">
              <a:off x="3480903" y="5421313"/>
              <a:ext cx="109538" cy="287337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27" name="Google Shape;1321;p22">
              <a:extLst>
                <a:ext uri="{FF2B5EF4-FFF2-40B4-BE49-F238E27FC236}">
                  <a16:creationId xmlns:a16="http://schemas.microsoft.com/office/drawing/2014/main" id="{D9B55E5C-5281-4DD7-9204-6DEC6809195D}"/>
                </a:ext>
              </a:extLst>
            </p:cNvPr>
            <p:cNvSpPr/>
            <p:nvPr/>
          </p:nvSpPr>
          <p:spPr bwMode="auto">
            <a:xfrm rot="10800000">
              <a:off x="3329602" y="5421313"/>
              <a:ext cx="107950" cy="287337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28" name="Google Shape;1322;p22">
              <a:extLst>
                <a:ext uri="{FF2B5EF4-FFF2-40B4-BE49-F238E27FC236}">
                  <a16:creationId xmlns:a16="http://schemas.microsoft.com/office/drawing/2014/main" id="{1E5101FD-A594-449E-8BB0-897049204D5A}"/>
                </a:ext>
              </a:extLst>
            </p:cNvPr>
            <p:cNvSpPr/>
            <p:nvPr/>
          </p:nvSpPr>
          <p:spPr bwMode="auto">
            <a:xfrm rot="10800000">
              <a:off x="3178301" y="5421313"/>
              <a:ext cx="107950" cy="287337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29" name="Google Shape;1323;p22">
              <a:extLst>
                <a:ext uri="{FF2B5EF4-FFF2-40B4-BE49-F238E27FC236}">
                  <a16:creationId xmlns:a16="http://schemas.microsoft.com/office/drawing/2014/main" id="{3235D07B-32B4-4C1C-8E57-9750A32C7442}"/>
                </a:ext>
              </a:extLst>
            </p:cNvPr>
            <p:cNvSpPr/>
            <p:nvPr/>
          </p:nvSpPr>
          <p:spPr bwMode="auto">
            <a:xfrm rot="10800000">
              <a:off x="3027000" y="5421313"/>
              <a:ext cx="107950" cy="287337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30" name="Google Shape;1324;p22">
              <a:extLst>
                <a:ext uri="{FF2B5EF4-FFF2-40B4-BE49-F238E27FC236}">
                  <a16:creationId xmlns:a16="http://schemas.microsoft.com/office/drawing/2014/main" id="{FCAA14B9-5187-4FB5-93DC-091985DDAD48}"/>
                </a:ext>
              </a:extLst>
            </p:cNvPr>
            <p:cNvSpPr/>
            <p:nvPr/>
          </p:nvSpPr>
          <p:spPr bwMode="auto">
            <a:xfrm rot="10800000">
              <a:off x="2875699" y="5421313"/>
              <a:ext cx="107950" cy="287337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31" name="Google Shape;1325;p22">
              <a:extLst>
                <a:ext uri="{FF2B5EF4-FFF2-40B4-BE49-F238E27FC236}">
                  <a16:creationId xmlns:a16="http://schemas.microsoft.com/office/drawing/2014/main" id="{30542199-18AD-4EA1-BB6D-F5183007F01B}"/>
                </a:ext>
              </a:extLst>
            </p:cNvPr>
            <p:cNvSpPr/>
            <p:nvPr/>
          </p:nvSpPr>
          <p:spPr bwMode="auto">
            <a:xfrm rot="10800000">
              <a:off x="2724398" y="5421313"/>
              <a:ext cx="107950" cy="287337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32" name="Google Shape;1326;p22">
              <a:extLst>
                <a:ext uri="{FF2B5EF4-FFF2-40B4-BE49-F238E27FC236}">
                  <a16:creationId xmlns:a16="http://schemas.microsoft.com/office/drawing/2014/main" id="{04BD3BAA-88F5-4185-9EB8-7171BD6AB464}"/>
                </a:ext>
              </a:extLst>
            </p:cNvPr>
            <p:cNvSpPr/>
            <p:nvPr/>
          </p:nvSpPr>
          <p:spPr bwMode="auto">
            <a:xfrm rot="10800000">
              <a:off x="2573097" y="5421313"/>
              <a:ext cx="107950" cy="287337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33" name="Google Shape;1327;p22">
              <a:extLst>
                <a:ext uri="{FF2B5EF4-FFF2-40B4-BE49-F238E27FC236}">
                  <a16:creationId xmlns:a16="http://schemas.microsoft.com/office/drawing/2014/main" id="{80D75A2A-92A6-4357-BFCE-4662B63EBF3A}"/>
                </a:ext>
              </a:extLst>
            </p:cNvPr>
            <p:cNvSpPr/>
            <p:nvPr/>
          </p:nvSpPr>
          <p:spPr bwMode="auto">
            <a:xfrm rot="10800000">
              <a:off x="2421796" y="5421313"/>
              <a:ext cx="107950" cy="287337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34" name="Google Shape;1328;p22">
              <a:extLst>
                <a:ext uri="{FF2B5EF4-FFF2-40B4-BE49-F238E27FC236}">
                  <a16:creationId xmlns:a16="http://schemas.microsoft.com/office/drawing/2014/main" id="{2B3C72E0-FF9F-4F84-B328-F58EB3900F63}"/>
                </a:ext>
              </a:extLst>
            </p:cNvPr>
            <p:cNvSpPr/>
            <p:nvPr/>
          </p:nvSpPr>
          <p:spPr bwMode="auto">
            <a:xfrm rot="10800000">
              <a:off x="2270495" y="5421313"/>
              <a:ext cx="107950" cy="287337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35" name="Google Shape;1329;p22">
              <a:extLst>
                <a:ext uri="{FF2B5EF4-FFF2-40B4-BE49-F238E27FC236}">
                  <a16:creationId xmlns:a16="http://schemas.microsoft.com/office/drawing/2014/main" id="{28627F7B-9E60-4409-971F-EF99E8BA370C}"/>
                </a:ext>
              </a:extLst>
            </p:cNvPr>
            <p:cNvSpPr/>
            <p:nvPr/>
          </p:nvSpPr>
          <p:spPr bwMode="auto">
            <a:xfrm rot="10800000">
              <a:off x="2119194" y="5421313"/>
              <a:ext cx="107950" cy="287337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36" name="Google Shape;1330;p22">
              <a:extLst>
                <a:ext uri="{FF2B5EF4-FFF2-40B4-BE49-F238E27FC236}">
                  <a16:creationId xmlns:a16="http://schemas.microsoft.com/office/drawing/2014/main" id="{7BCA250C-22D1-48D0-9EC8-0D9452360DC2}"/>
                </a:ext>
              </a:extLst>
            </p:cNvPr>
            <p:cNvSpPr/>
            <p:nvPr/>
          </p:nvSpPr>
          <p:spPr bwMode="auto">
            <a:xfrm rot="10800000">
              <a:off x="1967893" y="5421313"/>
              <a:ext cx="107950" cy="287337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37" name="Google Shape;1331;p22">
              <a:extLst>
                <a:ext uri="{FF2B5EF4-FFF2-40B4-BE49-F238E27FC236}">
                  <a16:creationId xmlns:a16="http://schemas.microsoft.com/office/drawing/2014/main" id="{D6FBD2B2-F1EF-4D50-BB45-22CF0BDA4038}"/>
                </a:ext>
              </a:extLst>
            </p:cNvPr>
            <p:cNvSpPr/>
            <p:nvPr/>
          </p:nvSpPr>
          <p:spPr bwMode="auto">
            <a:xfrm rot="10800000">
              <a:off x="1816592" y="5421313"/>
              <a:ext cx="107950" cy="287337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38" name="Google Shape;1332;p22">
              <a:extLst>
                <a:ext uri="{FF2B5EF4-FFF2-40B4-BE49-F238E27FC236}">
                  <a16:creationId xmlns:a16="http://schemas.microsoft.com/office/drawing/2014/main" id="{1621993E-9F43-4E5A-9232-2EC81267C3FA}"/>
                </a:ext>
              </a:extLst>
            </p:cNvPr>
            <p:cNvSpPr/>
            <p:nvPr/>
          </p:nvSpPr>
          <p:spPr bwMode="auto">
            <a:xfrm rot="10800000">
              <a:off x="1665291" y="5421313"/>
              <a:ext cx="107950" cy="287337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39" name="Google Shape;1335;p22">
              <a:extLst>
                <a:ext uri="{FF2B5EF4-FFF2-40B4-BE49-F238E27FC236}">
                  <a16:creationId xmlns:a16="http://schemas.microsoft.com/office/drawing/2014/main" id="{38D5A910-B316-4D87-BBD9-448C970706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08101" y="5421313"/>
              <a:ext cx="107995" cy="287337"/>
            </a:xfrm>
            <a:prstGeom prst="flowChartProcess">
              <a:avLst/>
            </a:prstGeom>
            <a:solidFill>
              <a:srgbClr val="BFBFBF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40" name="Google Shape;1336;p22">
              <a:extLst>
                <a:ext uri="{FF2B5EF4-FFF2-40B4-BE49-F238E27FC236}">
                  <a16:creationId xmlns:a16="http://schemas.microsoft.com/office/drawing/2014/main" id="{87EAC400-CAF5-463F-96FD-6674EDCF309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056755" y="5421313"/>
              <a:ext cx="107995" cy="287337"/>
            </a:xfrm>
            <a:prstGeom prst="flowChartProcess">
              <a:avLst/>
            </a:prstGeom>
            <a:solidFill>
              <a:srgbClr val="BFBFBF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41" name="Google Shape;1337;p22">
              <a:extLst>
                <a:ext uri="{FF2B5EF4-FFF2-40B4-BE49-F238E27FC236}">
                  <a16:creationId xmlns:a16="http://schemas.microsoft.com/office/drawing/2014/main" id="{F9D48C5D-FF56-4B54-922F-94939D03ABE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05409" y="5421313"/>
              <a:ext cx="107995" cy="287337"/>
            </a:xfrm>
            <a:prstGeom prst="flowChartProcess">
              <a:avLst/>
            </a:prstGeom>
            <a:solidFill>
              <a:srgbClr val="BFBFBF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42" name="Google Shape;1338;p22">
              <a:extLst>
                <a:ext uri="{FF2B5EF4-FFF2-40B4-BE49-F238E27FC236}">
                  <a16:creationId xmlns:a16="http://schemas.microsoft.com/office/drawing/2014/main" id="{020C36F4-5B94-47DC-B7B1-F0C361D09C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54063" y="5421313"/>
              <a:ext cx="107995" cy="287337"/>
            </a:xfrm>
            <a:prstGeom prst="flowChartProcess">
              <a:avLst/>
            </a:prstGeom>
            <a:solidFill>
              <a:srgbClr val="BFBFBF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1D9C6838-9CF7-454F-8160-39F4720374CC}"/>
                </a:ext>
              </a:extLst>
            </p:cNvPr>
            <p:cNvGrpSpPr/>
            <p:nvPr/>
          </p:nvGrpSpPr>
          <p:grpSpPr>
            <a:xfrm>
              <a:off x="1510793" y="5421312"/>
              <a:ext cx="111147" cy="287338"/>
              <a:chOff x="1508104" y="5421312"/>
              <a:chExt cx="111147" cy="287338"/>
            </a:xfrm>
          </p:grpSpPr>
          <p:sp>
            <p:nvSpPr>
              <p:cNvPr id="45" name="Google Shape;1334;p22">
                <a:extLst>
                  <a:ext uri="{FF2B5EF4-FFF2-40B4-BE49-F238E27FC236}">
                    <a16:creationId xmlns:a16="http://schemas.microsoft.com/office/drawing/2014/main" id="{E63E4ECE-1800-4F0E-ABC5-9C675C342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508104" y="5421312"/>
                <a:ext cx="107995" cy="287337"/>
              </a:xfrm>
              <a:prstGeom prst="flowChartProcess">
                <a:avLst/>
              </a:prstGeom>
              <a:solidFill>
                <a:srgbClr val="BFBFBF">
                  <a:alpha val="7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ko-KR" altLang="ko-KR" sz="27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" name="Google Shape;1333;p22">
                <a:extLst>
                  <a:ext uri="{FF2B5EF4-FFF2-40B4-BE49-F238E27FC236}">
                    <a16:creationId xmlns:a16="http://schemas.microsoft.com/office/drawing/2014/main" id="{FAA2C001-3BFE-42F1-B50C-EAED87334A72}"/>
                  </a:ext>
                </a:extLst>
              </p:cNvPr>
              <p:cNvSpPr/>
              <p:nvPr/>
            </p:nvSpPr>
            <p:spPr>
              <a:xfrm rot="10800000">
                <a:off x="1555751" y="5421313"/>
                <a:ext cx="63500" cy="287337"/>
              </a:xfrm>
              <a:prstGeom prst="flowChartProcess">
                <a:avLst/>
              </a:prstGeom>
              <a:solidFill>
                <a:schemeClr val="accent3">
                  <a:alpha val="80000"/>
                </a:schemeClr>
              </a:solidFill>
              <a:ln>
                <a:noFill/>
              </a:ln>
            </p:spPr>
            <p:txBody>
              <a:bodyPr lIns="91425" tIns="45700" rIns="91425" bIns="45700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ko-KR" altLang="ko-KR" sz="27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44" name="Google Shape;1335;p22">
              <a:extLst>
                <a:ext uri="{FF2B5EF4-FFF2-40B4-BE49-F238E27FC236}">
                  <a16:creationId xmlns:a16="http://schemas.microsoft.com/office/drawing/2014/main" id="{DE49D841-BA97-459C-BFFF-55263845F9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9447" y="5421313"/>
              <a:ext cx="107995" cy="287337"/>
            </a:xfrm>
            <a:prstGeom prst="flowChartProcess">
              <a:avLst/>
            </a:prstGeom>
            <a:solidFill>
              <a:srgbClr val="BFBFBF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6594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3374796" y="293337"/>
            <a:ext cx="5458119" cy="871962"/>
            <a:chOff x="3374796" y="293337"/>
            <a:chExt cx="5458119" cy="871962"/>
          </a:xfrm>
        </p:grpSpPr>
        <p:sp>
          <p:nvSpPr>
            <p:cNvPr id="57" name="TextBox 56"/>
            <p:cNvSpPr txBox="1"/>
            <p:nvPr/>
          </p:nvSpPr>
          <p:spPr>
            <a:xfrm>
              <a:off x="4776294" y="703645"/>
              <a:ext cx="28953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3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</a:rPr>
                <a:t>RandomForest</a:t>
              </a:r>
              <a:endParaRPr lang="ko-KR" altLang="en-US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endParaRPr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3393649" y="641043"/>
              <a:ext cx="5439266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>
              <a:off x="3374796" y="1165299"/>
              <a:ext cx="5458119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68D17E74-73BC-4BBB-9FEA-474B2211D296}"/>
                </a:ext>
              </a:extLst>
            </p:cNvPr>
            <p:cNvGrpSpPr/>
            <p:nvPr/>
          </p:nvGrpSpPr>
          <p:grpSpPr>
            <a:xfrm>
              <a:off x="3823991" y="819432"/>
              <a:ext cx="166028" cy="157173"/>
              <a:chOff x="3937115" y="819432"/>
              <a:chExt cx="166028" cy="157173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69" name="모서리가 둥근 직사각형 124">
                <a:extLst>
                  <a:ext uri="{FF2B5EF4-FFF2-40B4-BE49-F238E27FC236}">
                    <a16:creationId xmlns:a16="http://schemas.microsoft.com/office/drawing/2014/main" id="{584883F2-7D0A-4258-9988-26051162B35D}"/>
                  </a:ext>
                </a:extLst>
              </p:cNvPr>
              <p:cNvSpPr/>
              <p:nvPr/>
            </p:nvSpPr>
            <p:spPr>
              <a:xfrm>
                <a:off x="3937115" y="819432"/>
                <a:ext cx="166028" cy="157173"/>
              </a:xfrm>
              <a:prstGeom prst="roundRect">
                <a:avLst>
                  <a:gd name="adj" fmla="val 355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3181A168-F785-4A5A-9F0E-0569CB54B987}"/>
                  </a:ext>
                </a:extLst>
              </p:cNvPr>
              <p:cNvGrpSpPr/>
              <p:nvPr/>
            </p:nvGrpSpPr>
            <p:grpSpPr>
              <a:xfrm>
                <a:off x="3988795" y="858620"/>
                <a:ext cx="53242" cy="78797"/>
                <a:chOff x="3939638" y="866631"/>
                <a:chExt cx="53242" cy="78797"/>
              </a:xfrm>
              <a:grpFill/>
            </p:grpSpPr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610D56AF-E37A-4C20-8999-F485EDD25003}"/>
                    </a:ext>
                  </a:extLst>
                </p:cNvPr>
                <p:cNvCxnSpPr/>
                <p:nvPr/>
              </p:nvCxnSpPr>
              <p:spPr>
                <a:xfrm>
                  <a:off x="3949065" y="866631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9E3AE36E-5717-4F67-BE2E-4DD89C426508}"/>
                    </a:ext>
                  </a:extLst>
                </p:cNvPr>
                <p:cNvCxnSpPr/>
                <p:nvPr/>
              </p:nvCxnSpPr>
              <p:spPr>
                <a:xfrm flipV="1">
                  <a:off x="3939638" y="901613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3" name="사각형: 둥근 모서리 4">
              <a:extLst>
                <a:ext uri="{FF2B5EF4-FFF2-40B4-BE49-F238E27FC236}">
                  <a16:creationId xmlns:a16="http://schemas.microsoft.com/office/drawing/2014/main" id="{BE5CA3E0-2C30-4D11-BC26-809768FD22DF}"/>
                </a:ext>
              </a:extLst>
            </p:cNvPr>
            <p:cNvSpPr/>
            <p:nvPr/>
          </p:nvSpPr>
          <p:spPr>
            <a:xfrm>
              <a:off x="4846462" y="293337"/>
              <a:ext cx="2509697" cy="280734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299B3F-E0FB-439C-A9AD-92E0D41B6AD0}"/>
                </a:ext>
              </a:extLst>
            </p:cNvPr>
            <p:cNvSpPr txBox="1"/>
            <p:nvPr/>
          </p:nvSpPr>
          <p:spPr>
            <a:xfrm>
              <a:off x="5205878" y="308463"/>
              <a:ext cx="1790876" cy="2616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spc="300" dirty="0">
                  <a:ln>
                    <a:solidFill>
                      <a:srgbClr val="F1ECE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Medium" pitchFamily="50" charset="-127"/>
                  <a:ea typeface="G마켓 산스 Medium" pitchFamily="50" charset="-127"/>
                </a:rPr>
                <a:t>모델링 및 성능평가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BC8048F-281E-4DA5-A386-C3B2BCA1A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2" y="2049483"/>
            <a:ext cx="12192000" cy="386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370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1171018" y="1692946"/>
            <a:ext cx="9141645" cy="4478594"/>
            <a:chOff x="1535092" y="1406562"/>
            <a:chExt cx="9141645" cy="4478594"/>
          </a:xfrm>
        </p:grpSpPr>
        <p:sp>
          <p:nvSpPr>
            <p:cNvPr id="102" name="이등변 삼각형 101"/>
            <p:cNvSpPr/>
            <p:nvPr/>
          </p:nvSpPr>
          <p:spPr>
            <a:xfrm flipH="1">
              <a:off x="10473537" y="5681956"/>
              <a:ext cx="203200" cy="203200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G마켓 산스 Medium" pitchFamily="50" charset="-127"/>
                <a:ea typeface="G마켓 산스 Medium" pitchFamily="50" charset="-127"/>
              </a:endParaRPr>
            </a:p>
          </p:txBody>
        </p:sp>
        <p:sp>
          <p:nvSpPr>
            <p:cNvPr id="103" name="이등변 삼각형 102"/>
            <p:cNvSpPr/>
            <p:nvPr/>
          </p:nvSpPr>
          <p:spPr>
            <a:xfrm flipV="1">
              <a:off x="1535092" y="1406562"/>
              <a:ext cx="203200" cy="203200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G마켓 산스 Medium" pitchFamily="50" charset="-127"/>
                <a:ea typeface="G마켓 산스 Medium" pitchFamily="50" charset="-127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1745416" y="1987231"/>
              <a:ext cx="8706780" cy="3353175"/>
              <a:chOff x="1730190" y="1987231"/>
              <a:chExt cx="8706780" cy="3353175"/>
            </a:xfrm>
          </p:grpSpPr>
          <p:grpSp>
            <p:nvGrpSpPr>
              <p:cNvPr id="2" name="그룹 1"/>
              <p:cNvGrpSpPr/>
              <p:nvPr/>
            </p:nvGrpSpPr>
            <p:grpSpPr>
              <a:xfrm>
                <a:off x="2039564" y="1987231"/>
                <a:ext cx="8397406" cy="1371975"/>
                <a:chOff x="2037629" y="3570784"/>
                <a:chExt cx="8397406" cy="1371975"/>
              </a:xfrm>
            </p:grpSpPr>
            <p:sp>
              <p:nvSpPr>
                <p:cNvPr id="55" name="직사각형 54"/>
                <p:cNvSpPr/>
                <p:nvPr/>
              </p:nvSpPr>
              <p:spPr>
                <a:xfrm flipV="1">
                  <a:off x="2134439" y="3570784"/>
                  <a:ext cx="1079489" cy="10916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G마켓 산스 Medium" pitchFamily="50" charset="-127"/>
                    <a:ea typeface="G마켓 산스 Medium" pitchFamily="50" charset="-127"/>
                  </a:endParaRPr>
                </a:p>
              </p:txBody>
            </p:sp>
            <p:sp>
              <p:nvSpPr>
                <p:cNvPr id="56" name="이등변 삼각형 55"/>
                <p:cNvSpPr/>
                <p:nvPr/>
              </p:nvSpPr>
              <p:spPr>
                <a:xfrm flipV="1">
                  <a:off x="2559295" y="3669852"/>
                  <a:ext cx="229776" cy="148823"/>
                </a:xfrm>
                <a:prstGeom prst="triangl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G마켓 산스 Medium" pitchFamily="50" charset="-127"/>
                    <a:ea typeface="G마켓 산스 Medium" pitchFamily="50" charset="-127"/>
                  </a:endParaRPr>
                </a:p>
              </p:txBody>
            </p:sp>
            <p:sp>
              <p:nvSpPr>
                <p:cNvPr id="73" name="TextBox 72"/>
                <p:cNvSpPr txBox="1"/>
                <p:nvPr/>
              </p:nvSpPr>
              <p:spPr>
                <a:xfrm>
                  <a:off x="2476052" y="3980492"/>
                  <a:ext cx="39626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orthographicFront"/>
                    <a:lightRig rig="flat" dir="t"/>
                  </a:scene3d>
                  <a:sp3d extrusionH="158750" prstMaterial="matte">
                    <a:extrusionClr>
                      <a:schemeClr val="tx1"/>
                    </a:extrusionClr>
                  </a:sp3d>
                </a:bodyPr>
                <a:lstStyle/>
                <a:p>
                  <a:pPr algn="ctr"/>
                  <a:r>
                    <a:rPr lang="en-US" altLang="ko-KR" dirty="0">
                      <a:ln w="9525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/>
                      </a:solidFill>
                      <a:latin typeface="G마켓 산스 Bold" pitchFamily="50" charset="-127"/>
                      <a:ea typeface="G마켓 산스 Bold" pitchFamily="50" charset="-127"/>
                    </a:rPr>
                    <a:t>01</a:t>
                  </a:r>
                </a:p>
              </p:txBody>
            </p:sp>
            <p:sp>
              <p:nvSpPr>
                <p:cNvPr id="74" name="TextBox 73"/>
                <p:cNvSpPr txBox="1"/>
                <p:nvPr/>
              </p:nvSpPr>
              <p:spPr>
                <a:xfrm>
                  <a:off x="2037629" y="4419539"/>
                  <a:ext cx="127310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orthographicFront"/>
                    <a:lightRig rig="flat" dir="t"/>
                  </a:scene3d>
                  <a:sp3d extrusionH="158750" prstMaterial="matte">
                    <a:extrusionClr>
                      <a:schemeClr val="tx1"/>
                    </a:extrusionClr>
                  </a:sp3d>
                </a:bodyPr>
                <a:lstStyle/>
                <a:p>
                  <a:pPr algn="ctr"/>
                  <a:r>
                    <a:rPr lang="ko-KR" altLang="en-US" dirty="0">
                      <a:ln w="9525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/>
                      </a:solidFill>
                      <a:latin typeface="G마켓 산스 Medium" pitchFamily="50" charset="-127"/>
                      <a:ea typeface="G마켓 산스 Medium" pitchFamily="50" charset="-127"/>
                    </a:rPr>
                    <a:t>노동 공급과</a:t>
                  </a:r>
                  <a:endParaRPr lang="en-US" altLang="ko-KR" dirty="0">
                    <a:ln w="952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G마켓 산스 Medium" pitchFamily="50" charset="-127"/>
                    <a:ea typeface="G마켓 산스 Medium" pitchFamily="50" charset="-127"/>
                  </a:endParaRPr>
                </a:p>
                <a:p>
                  <a:pPr algn="ctr"/>
                  <a:r>
                    <a:rPr lang="ko-KR" altLang="en-US" sz="1400" dirty="0">
                      <a:ln w="9525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/>
                      </a:solidFill>
                      <a:latin typeface="G마켓 산스 Medium" pitchFamily="50" charset="-127"/>
                      <a:ea typeface="G마켓 산스 Medium" pitchFamily="50" charset="-127"/>
                    </a:rPr>
                    <a:t>수요의 불일치</a:t>
                  </a:r>
                  <a:endParaRPr lang="en-US" altLang="ko-KR" sz="1400" dirty="0">
                    <a:ln w="952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G마켓 산스 Medium" pitchFamily="50" charset="-127"/>
                    <a:ea typeface="G마켓 산스 Medium" pitchFamily="50" charset="-127"/>
                  </a:endParaRPr>
                </a:p>
              </p:txBody>
            </p:sp>
            <p:sp>
              <p:nvSpPr>
                <p:cNvPr id="75" name="직사각형 74"/>
                <p:cNvSpPr/>
                <p:nvPr/>
              </p:nvSpPr>
              <p:spPr>
                <a:xfrm>
                  <a:off x="4414360" y="3570784"/>
                  <a:ext cx="1079489" cy="10916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G마켓 산스 Medium" pitchFamily="50" charset="-127"/>
                    <a:ea typeface="G마켓 산스 Medium" pitchFamily="50" charset="-127"/>
                  </a:endParaRPr>
                </a:p>
              </p:txBody>
            </p:sp>
            <p:sp>
              <p:nvSpPr>
                <p:cNvPr id="76" name="이등변 삼각형 75"/>
                <p:cNvSpPr/>
                <p:nvPr/>
              </p:nvSpPr>
              <p:spPr>
                <a:xfrm flipV="1">
                  <a:off x="4839216" y="3669847"/>
                  <a:ext cx="229776" cy="148823"/>
                </a:xfrm>
                <a:prstGeom prst="triangl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G마켓 산스 Medium" pitchFamily="50" charset="-127"/>
                    <a:ea typeface="G마켓 산스 Medium" pitchFamily="50" charset="-127"/>
                  </a:endParaRPr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4738341" y="3980492"/>
                  <a:ext cx="4315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orthographicFront"/>
                    <a:lightRig rig="flat" dir="t"/>
                  </a:scene3d>
                  <a:sp3d extrusionH="158750" prstMaterial="matte">
                    <a:extrusionClr>
                      <a:schemeClr val="tx1"/>
                    </a:extrusionClr>
                  </a:sp3d>
                </a:bodyPr>
                <a:lstStyle/>
                <a:p>
                  <a:pPr algn="ctr"/>
                  <a:r>
                    <a:rPr lang="en-US" altLang="ko-KR" dirty="0">
                      <a:ln w="9525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/>
                      </a:solidFill>
                      <a:latin typeface="G마켓 산스 Bold" pitchFamily="50" charset="-127"/>
                      <a:ea typeface="G마켓 산스 Bold" pitchFamily="50" charset="-127"/>
                    </a:rPr>
                    <a:t>02</a:t>
                  </a:r>
                </a:p>
              </p:txBody>
            </p:sp>
            <p:sp>
              <p:nvSpPr>
                <p:cNvPr id="82" name="TextBox 81"/>
                <p:cNvSpPr txBox="1"/>
                <p:nvPr/>
              </p:nvSpPr>
              <p:spPr>
                <a:xfrm>
                  <a:off x="3859896" y="4419539"/>
                  <a:ext cx="218842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orthographicFront"/>
                    <a:lightRig rig="flat" dir="t"/>
                  </a:scene3d>
                  <a:sp3d extrusionH="158750" prstMaterial="matte">
                    <a:extrusionClr>
                      <a:schemeClr val="tx1"/>
                    </a:extrusionClr>
                  </a:sp3d>
                </a:bodyPr>
                <a:lstStyle/>
                <a:p>
                  <a:pPr algn="ctr"/>
                  <a:r>
                    <a:rPr lang="ko-KR" altLang="en-US" dirty="0">
                      <a:ln w="9525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/>
                      </a:solidFill>
                      <a:latin typeface="G마켓 산스 Medium" pitchFamily="50" charset="-127"/>
                      <a:ea typeface="G마켓 산스 Medium" pitchFamily="50" charset="-127"/>
                    </a:rPr>
                    <a:t>산업 수요를 충분히</a:t>
                  </a:r>
                  <a:endParaRPr lang="en-US" altLang="ko-KR" dirty="0">
                    <a:ln w="952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G마켓 산스 Medium" pitchFamily="50" charset="-127"/>
                    <a:ea typeface="G마켓 산스 Medium" pitchFamily="50" charset="-127"/>
                  </a:endParaRPr>
                </a:p>
                <a:p>
                  <a:pPr algn="ctr"/>
                  <a:r>
                    <a:rPr lang="ko-KR" altLang="en-US" sz="1400" dirty="0">
                      <a:ln w="9525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/>
                      </a:solidFill>
                      <a:latin typeface="G마켓 산스 Medium" pitchFamily="50" charset="-127"/>
                      <a:ea typeface="G마켓 산스 Medium" pitchFamily="50" charset="-127"/>
                    </a:rPr>
                    <a:t>반영하지 </a:t>
                  </a:r>
                  <a:r>
                    <a:rPr lang="ko-KR" altLang="en-US" dirty="0">
                      <a:ln w="9525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/>
                      </a:solidFill>
                      <a:latin typeface="G마켓 산스 Medium" pitchFamily="50" charset="-127"/>
                      <a:ea typeface="G마켓 산스 Medium" pitchFamily="50" charset="-127"/>
                    </a:rPr>
                    <a:t>못하는 학교교육</a:t>
                  </a:r>
                  <a:endParaRPr lang="en-US" altLang="ko-KR" sz="1400" dirty="0">
                    <a:ln w="952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G마켓 산스 Medium" pitchFamily="50" charset="-127"/>
                    <a:ea typeface="G마켓 산스 Medium" pitchFamily="50" charset="-127"/>
                  </a:endParaRPr>
                </a:p>
              </p:txBody>
            </p:sp>
            <p:sp>
              <p:nvSpPr>
                <p:cNvPr id="83" name="직사각형 82"/>
                <p:cNvSpPr/>
                <p:nvPr/>
              </p:nvSpPr>
              <p:spPr>
                <a:xfrm flipV="1">
                  <a:off x="6694281" y="3570784"/>
                  <a:ext cx="1079489" cy="109160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G마켓 산스 Medium" pitchFamily="50" charset="-127"/>
                    <a:ea typeface="G마켓 산스 Medium" pitchFamily="50" charset="-127"/>
                  </a:endParaRPr>
                </a:p>
              </p:txBody>
            </p:sp>
            <p:sp>
              <p:nvSpPr>
                <p:cNvPr id="84" name="이등변 삼각형 83"/>
                <p:cNvSpPr/>
                <p:nvPr/>
              </p:nvSpPr>
              <p:spPr>
                <a:xfrm flipV="1">
                  <a:off x="7119137" y="3669850"/>
                  <a:ext cx="229776" cy="148823"/>
                </a:xfrm>
                <a:prstGeom prst="triangl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G마켓 산스 Medium" pitchFamily="50" charset="-127"/>
                    <a:ea typeface="G마켓 산스 Medium" pitchFamily="50" charset="-127"/>
                  </a:endParaRPr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7019864" y="3980492"/>
                  <a:ext cx="42832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orthographicFront"/>
                    <a:lightRig rig="flat" dir="t"/>
                  </a:scene3d>
                  <a:sp3d extrusionH="158750" prstMaterial="matte">
                    <a:extrusionClr>
                      <a:schemeClr val="tx1"/>
                    </a:extrusionClr>
                  </a:sp3d>
                </a:bodyPr>
                <a:lstStyle/>
                <a:p>
                  <a:pPr algn="ctr"/>
                  <a:r>
                    <a:rPr lang="en-US" altLang="ko-KR" dirty="0">
                      <a:ln w="9525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/>
                      </a:solidFill>
                      <a:latin typeface="G마켓 산스 Bold" pitchFamily="50" charset="-127"/>
                      <a:ea typeface="G마켓 산스 Bold" pitchFamily="50" charset="-127"/>
                    </a:rPr>
                    <a:t>03</a:t>
                  </a:r>
                </a:p>
              </p:txBody>
            </p:sp>
            <p:sp>
              <p:nvSpPr>
                <p:cNvPr id="94" name="TextBox 93"/>
                <p:cNvSpPr txBox="1"/>
                <p:nvPr/>
              </p:nvSpPr>
              <p:spPr>
                <a:xfrm>
                  <a:off x="6312943" y="4419539"/>
                  <a:ext cx="184217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orthographicFront"/>
                    <a:lightRig rig="flat" dir="t"/>
                  </a:scene3d>
                  <a:sp3d extrusionH="158750" prstMaterial="matte">
                    <a:extrusionClr>
                      <a:schemeClr val="tx1"/>
                    </a:extrusionClr>
                  </a:sp3d>
                </a:bodyPr>
                <a:lstStyle/>
                <a:p>
                  <a:pPr algn="ctr"/>
                  <a:r>
                    <a:rPr lang="ko-KR" altLang="en-US" sz="1400" dirty="0">
                      <a:ln w="9525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/>
                      </a:solidFill>
                      <a:latin typeface="G마켓 산스 Medium" pitchFamily="50" charset="-127"/>
                      <a:ea typeface="G마켓 산스 Medium" pitchFamily="50" charset="-127"/>
                    </a:rPr>
                    <a:t>특정 산업과 직업만을</a:t>
                  </a:r>
                  <a:endParaRPr lang="en-US" altLang="ko-KR" sz="1400" dirty="0">
                    <a:ln w="952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G마켓 산스 Medium" pitchFamily="50" charset="-127"/>
                    <a:ea typeface="G마켓 산스 Medium" pitchFamily="50" charset="-127"/>
                  </a:endParaRPr>
                </a:p>
                <a:p>
                  <a:pPr algn="ctr"/>
                  <a:r>
                    <a:rPr lang="ko-KR" altLang="en-US" dirty="0">
                      <a:ln w="9525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/>
                      </a:solidFill>
                      <a:latin typeface="G마켓 산스 Medium" pitchFamily="50" charset="-127"/>
                      <a:ea typeface="G마켓 산스 Medium" pitchFamily="50" charset="-127"/>
                    </a:rPr>
                    <a:t>선호하는 현상</a:t>
                  </a:r>
                  <a:endParaRPr lang="en-US" altLang="ko-KR" sz="1400" dirty="0">
                    <a:ln w="952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G마켓 산스 Medium" pitchFamily="50" charset="-127"/>
                    <a:ea typeface="G마켓 산스 Medium" pitchFamily="50" charset="-127"/>
                  </a:endParaRPr>
                </a:p>
              </p:txBody>
            </p:sp>
            <p:sp>
              <p:nvSpPr>
                <p:cNvPr id="95" name="직사각형 94"/>
                <p:cNvSpPr/>
                <p:nvPr/>
              </p:nvSpPr>
              <p:spPr>
                <a:xfrm>
                  <a:off x="8974202" y="3570784"/>
                  <a:ext cx="1079489" cy="10916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G마켓 산스 Medium" pitchFamily="50" charset="-127"/>
                    <a:ea typeface="G마켓 산스 Medium" pitchFamily="50" charset="-127"/>
                  </a:endParaRPr>
                </a:p>
              </p:txBody>
            </p:sp>
            <p:sp>
              <p:nvSpPr>
                <p:cNvPr id="96" name="이등변 삼각형 95"/>
                <p:cNvSpPr/>
                <p:nvPr/>
              </p:nvSpPr>
              <p:spPr>
                <a:xfrm flipV="1">
                  <a:off x="9399058" y="3669849"/>
                  <a:ext cx="229776" cy="148823"/>
                </a:xfrm>
                <a:prstGeom prst="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G마켓 산스 Medium" pitchFamily="50" charset="-127"/>
                    <a:ea typeface="G마켓 산스 Medium" pitchFamily="50" charset="-127"/>
                  </a:endParaRPr>
                </a:p>
              </p:txBody>
            </p:sp>
            <p:sp>
              <p:nvSpPr>
                <p:cNvPr id="100" name="TextBox 99"/>
                <p:cNvSpPr txBox="1"/>
                <p:nvPr/>
              </p:nvSpPr>
              <p:spPr>
                <a:xfrm>
                  <a:off x="9298182" y="3980492"/>
                  <a:ext cx="4315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orthographicFront"/>
                    <a:lightRig rig="flat" dir="t"/>
                  </a:scene3d>
                  <a:sp3d extrusionH="158750" prstMaterial="matte">
                    <a:extrusionClr>
                      <a:schemeClr val="tx1"/>
                    </a:extrusionClr>
                  </a:sp3d>
                </a:bodyPr>
                <a:lstStyle/>
                <a:p>
                  <a:pPr algn="ctr"/>
                  <a:r>
                    <a:rPr lang="en-US" altLang="ko-KR" dirty="0">
                      <a:ln w="9525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/>
                      </a:solidFill>
                      <a:latin typeface="G마켓 산스 Bold" pitchFamily="50" charset="-127"/>
                      <a:ea typeface="G마켓 산스 Bold" pitchFamily="50" charset="-127"/>
                    </a:rPr>
                    <a:t>04</a:t>
                  </a:r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>
                  <a:off x="8592864" y="4419539"/>
                  <a:ext cx="184217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orthographicFront"/>
                    <a:lightRig rig="flat" dir="t"/>
                  </a:scene3d>
                  <a:sp3d extrusionH="158750" prstMaterial="matte">
                    <a:extrusionClr>
                      <a:schemeClr val="tx1"/>
                    </a:extrusionClr>
                  </a:sp3d>
                </a:bodyPr>
                <a:lstStyle/>
                <a:p>
                  <a:pPr algn="ctr"/>
                  <a:r>
                    <a:rPr lang="ko-KR" altLang="en-US" sz="1400" dirty="0">
                      <a:ln w="9525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/>
                      </a:solidFill>
                      <a:latin typeface="G마켓 산스 Medium" pitchFamily="50" charset="-127"/>
                      <a:ea typeface="G마켓 산스 Medium" pitchFamily="50" charset="-127"/>
                    </a:rPr>
                    <a:t>노동시장 인프라 미비</a:t>
                  </a:r>
                  <a:endParaRPr lang="en-US" altLang="ko-KR" sz="1400" dirty="0">
                    <a:ln w="952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G마켓 산스 Medium" pitchFamily="50" charset="-127"/>
                    <a:ea typeface="G마켓 산스 Medium" pitchFamily="50" charset="-127"/>
                  </a:endParaRPr>
                </a:p>
              </p:txBody>
            </p:sp>
          </p:grpSp>
          <p:grpSp>
            <p:nvGrpSpPr>
              <p:cNvPr id="3" name="그룹 2"/>
              <p:cNvGrpSpPr/>
              <p:nvPr/>
            </p:nvGrpSpPr>
            <p:grpSpPr>
              <a:xfrm>
                <a:off x="1730190" y="3968431"/>
                <a:ext cx="8633841" cy="1371975"/>
                <a:chOff x="1730190" y="3968431"/>
                <a:chExt cx="8633841" cy="1371975"/>
              </a:xfrm>
            </p:grpSpPr>
            <p:sp>
              <p:nvSpPr>
                <p:cNvPr id="105" name="직사각형 104"/>
                <p:cNvSpPr/>
                <p:nvPr/>
              </p:nvSpPr>
              <p:spPr>
                <a:xfrm flipV="1">
                  <a:off x="2136374" y="3968431"/>
                  <a:ext cx="1079489" cy="10916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G마켓 산스 Medium" pitchFamily="50" charset="-127"/>
                    <a:ea typeface="G마켓 산스 Medium" pitchFamily="50" charset="-127"/>
                  </a:endParaRPr>
                </a:p>
              </p:txBody>
            </p:sp>
            <p:sp>
              <p:nvSpPr>
                <p:cNvPr id="106" name="이등변 삼각형 105"/>
                <p:cNvSpPr/>
                <p:nvPr/>
              </p:nvSpPr>
              <p:spPr>
                <a:xfrm flipV="1">
                  <a:off x="2561230" y="4067499"/>
                  <a:ext cx="229776" cy="148823"/>
                </a:xfrm>
                <a:prstGeom prst="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G마켓 산스 Medium" pitchFamily="50" charset="-127"/>
                    <a:ea typeface="G마켓 산스 Medium" pitchFamily="50" charset="-127"/>
                  </a:endParaRPr>
                </a:p>
              </p:txBody>
            </p:sp>
            <p:sp>
              <p:nvSpPr>
                <p:cNvPr id="107" name="TextBox 106"/>
                <p:cNvSpPr txBox="1"/>
                <p:nvPr/>
              </p:nvSpPr>
              <p:spPr>
                <a:xfrm>
                  <a:off x="2461956" y="4378139"/>
                  <a:ext cx="42832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orthographicFront"/>
                    <a:lightRig rig="flat" dir="t"/>
                  </a:scene3d>
                  <a:sp3d extrusionH="158750" prstMaterial="matte">
                    <a:extrusionClr>
                      <a:schemeClr val="tx1"/>
                    </a:extrusionClr>
                  </a:sp3d>
                </a:bodyPr>
                <a:lstStyle/>
                <a:p>
                  <a:pPr algn="ctr"/>
                  <a:r>
                    <a:rPr lang="en-US" altLang="ko-KR" dirty="0">
                      <a:ln w="9525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/>
                      </a:solidFill>
                      <a:latin typeface="G마켓 산스 Bold" pitchFamily="50" charset="-127"/>
                      <a:ea typeface="G마켓 산스 Bold" pitchFamily="50" charset="-127"/>
                    </a:rPr>
                    <a:t>05</a:t>
                  </a:r>
                </a:p>
              </p:txBody>
            </p:sp>
            <p:sp>
              <p:nvSpPr>
                <p:cNvPr id="108" name="TextBox 107"/>
                <p:cNvSpPr txBox="1"/>
                <p:nvPr/>
              </p:nvSpPr>
              <p:spPr>
                <a:xfrm>
                  <a:off x="1730190" y="4817186"/>
                  <a:ext cx="189186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orthographicFront"/>
                    <a:lightRig rig="flat" dir="t"/>
                  </a:scene3d>
                  <a:sp3d extrusionH="158750" prstMaterial="matte">
                    <a:extrusionClr>
                      <a:schemeClr val="tx1"/>
                    </a:extrusionClr>
                  </a:sp3d>
                </a:bodyPr>
                <a:lstStyle/>
                <a:p>
                  <a:pPr algn="ctr"/>
                  <a:r>
                    <a:rPr lang="ko-KR" altLang="en-US" sz="1400" dirty="0">
                      <a:ln w="9525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/>
                      </a:solidFill>
                      <a:latin typeface="G마켓 산스 Medium" pitchFamily="50" charset="-127"/>
                      <a:ea typeface="G마켓 산스 Medium" pitchFamily="50" charset="-127"/>
                    </a:rPr>
                    <a:t>특정 출신 대학에 대한</a:t>
                  </a:r>
                  <a:endParaRPr lang="en-US" altLang="ko-KR" sz="1400" dirty="0">
                    <a:ln w="952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G마켓 산스 Medium" pitchFamily="50" charset="-127"/>
                    <a:ea typeface="G마켓 산스 Medium" pitchFamily="50" charset="-127"/>
                  </a:endParaRPr>
                </a:p>
                <a:p>
                  <a:pPr algn="ctr"/>
                  <a:r>
                    <a:rPr lang="ko-KR" altLang="en-US" dirty="0">
                      <a:ln w="9525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/>
                      </a:solidFill>
                      <a:latin typeface="G마켓 산스 Medium" pitchFamily="50" charset="-127"/>
                      <a:ea typeface="G마켓 산스 Medium" pitchFamily="50" charset="-127"/>
                    </a:rPr>
                    <a:t>고용주의 선호</a:t>
                  </a:r>
                  <a:endParaRPr lang="en-US" altLang="ko-KR" sz="1400" dirty="0">
                    <a:ln w="952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G마켓 산스 Medium" pitchFamily="50" charset="-127"/>
                    <a:ea typeface="G마켓 산스 Medium" pitchFamily="50" charset="-127"/>
                  </a:endParaRPr>
                </a:p>
              </p:txBody>
            </p:sp>
            <p:sp>
              <p:nvSpPr>
                <p:cNvPr id="109" name="직사각형 108"/>
                <p:cNvSpPr/>
                <p:nvPr/>
              </p:nvSpPr>
              <p:spPr>
                <a:xfrm>
                  <a:off x="4416295" y="3968431"/>
                  <a:ext cx="1079489" cy="109160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G마켓 산스 Medium" pitchFamily="50" charset="-127"/>
                    <a:ea typeface="G마켓 산스 Medium" pitchFamily="50" charset="-127"/>
                  </a:endParaRPr>
                </a:p>
              </p:txBody>
            </p:sp>
            <p:sp>
              <p:nvSpPr>
                <p:cNvPr id="110" name="이등변 삼각형 109"/>
                <p:cNvSpPr/>
                <p:nvPr/>
              </p:nvSpPr>
              <p:spPr>
                <a:xfrm flipV="1">
                  <a:off x="4841151" y="4067494"/>
                  <a:ext cx="229776" cy="148823"/>
                </a:xfrm>
                <a:prstGeom prst="triangl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G마켓 산스 Medium" pitchFamily="50" charset="-127"/>
                    <a:ea typeface="G마켓 산스 Medium" pitchFamily="50" charset="-127"/>
                  </a:endParaRPr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>
                  <a:off x="4740275" y="4378139"/>
                  <a:ext cx="4315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orthographicFront"/>
                    <a:lightRig rig="flat" dir="t"/>
                  </a:scene3d>
                  <a:sp3d extrusionH="158750" prstMaterial="matte">
                    <a:extrusionClr>
                      <a:schemeClr val="tx1"/>
                    </a:extrusionClr>
                  </a:sp3d>
                </a:bodyPr>
                <a:lstStyle/>
                <a:p>
                  <a:pPr algn="ctr"/>
                  <a:r>
                    <a:rPr lang="en-US" altLang="ko-KR" dirty="0">
                      <a:ln w="9525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/>
                      </a:solidFill>
                      <a:latin typeface="G마켓 산스 Bold" pitchFamily="50" charset="-127"/>
                      <a:ea typeface="G마켓 산스 Bold" pitchFamily="50" charset="-127"/>
                    </a:rPr>
                    <a:t>06</a:t>
                  </a:r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>
                  <a:off x="4232926" y="4817186"/>
                  <a:ext cx="144623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orthographicFront"/>
                    <a:lightRig rig="flat" dir="t"/>
                  </a:scene3d>
                  <a:sp3d extrusionH="158750" prstMaterial="matte">
                    <a:extrusionClr>
                      <a:schemeClr val="tx1"/>
                    </a:extrusionClr>
                  </a:sp3d>
                </a:bodyPr>
                <a:lstStyle/>
                <a:p>
                  <a:pPr algn="ctr"/>
                  <a:r>
                    <a:rPr lang="ko-KR" altLang="en-US" sz="1400" dirty="0">
                      <a:ln w="9525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/>
                      </a:solidFill>
                      <a:latin typeface="G마켓 산스 Medium" pitchFamily="50" charset="-127"/>
                      <a:ea typeface="G마켓 산스 Medium" pitchFamily="50" charset="-127"/>
                    </a:rPr>
                    <a:t>근로자 능력개발</a:t>
                  </a:r>
                  <a:endParaRPr lang="en-US" altLang="ko-KR" sz="1400" dirty="0">
                    <a:ln w="952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G마켓 산스 Medium" pitchFamily="50" charset="-127"/>
                    <a:ea typeface="G마켓 산스 Medium" pitchFamily="50" charset="-127"/>
                  </a:endParaRPr>
                </a:p>
                <a:p>
                  <a:pPr algn="ctr"/>
                  <a:r>
                    <a:rPr lang="ko-KR" altLang="en-US" dirty="0">
                      <a:ln w="9525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/>
                      </a:solidFill>
                      <a:latin typeface="G마켓 산스 Medium" pitchFamily="50" charset="-127"/>
                      <a:ea typeface="G마켓 산스 Medium" pitchFamily="50" charset="-127"/>
                    </a:rPr>
                    <a:t>프로그램의 부재</a:t>
                  </a:r>
                  <a:endParaRPr lang="en-US" altLang="ko-KR" sz="1400" dirty="0">
                    <a:ln w="952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G마켓 산스 Medium" pitchFamily="50" charset="-127"/>
                    <a:ea typeface="G마켓 산스 Medium" pitchFamily="50" charset="-127"/>
                  </a:endParaRPr>
                </a:p>
              </p:txBody>
            </p:sp>
            <p:sp>
              <p:nvSpPr>
                <p:cNvPr id="113" name="직사각형 112"/>
                <p:cNvSpPr/>
                <p:nvPr/>
              </p:nvSpPr>
              <p:spPr>
                <a:xfrm flipV="1">
                  <a:off x="6696216" y="3968431"/>
                  <a:ext cx="1079489" cy="109160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G마켓 산스 Medium" pitchFamily="50" charset="-127"/>
                    <a:ea typeface="G마켓 산스 Medium" pitchFamily="50" charset="-127"/>
                  </a:endParaRPr>
                </a:p>
              </p:txBody>
            </p:sp>
            <p:sp>
              <p:nvSpPr>
                <p:cNvPr id="114" name="이등변 삼각형 113"/>
                <p:cNvSpPr/>
                <p:nvPr/>
              </p:nvSpPr>
              <p:spPr>
                <a:xfrm flipV="1">
                  <a:off x="7121072" y="4067497"/>
                  <a:ext cx="229776" cy="148823"/>
                </a:xfrm>
                <a:prstGeom prst="triangl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G마켓 산스 Medium" pitchFamily="50" charset="-127"/>
                    <a:ea typeface="G마켓 산스 Medium" pitchFamily="50" charset="-127"/>
                  </a:endParaRPr>
                </a:p>
              </p:txBody>
            </p:sp>
            <p:sp>
              <p:nvSpPr>
                <p:cNvPr id="115" name="TextBox 114"/>
                <p:cNvSpPr txBox="1"/>
                <p:nvPr/>
              </p:nvSpPr>
              <p:spPr>
                <a:xfrm>
                  <a:off x="7025806" y="4378139"/>
                  <a:ext cx="4203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orthographicFront"/>
                    <a:lightRig rig="flat" dir="t"/>
                  </a:scene3d>
                  <a:sp3d extrusionH="158750" prstMaterial="matte">
                    <a:extrusionClr>
                      <a:schemeClr val="tx1"/>
                    </a:extrusionClr>
                  </a:sp3d>
                </a:bodyPr>
                <a:lstStyle/>
                <a:p>
                  <a:pPr algn="ctr"/>
                  <a:r>
                    <a:rPr lang="en-US" altLang="ko-KR" dirty="0">
                      <a:ln w="9525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/>
                      </a:solidFill>
                      <a:latin typeface="G마켓 산스 Bold" pitchFamily="50" charset="-127"/>
                      <a:ea typeface="G마켓 산스 Bold" pitchFamily="50" charset="-127"/>
                    </a:rPr>
                    <a:t>07</a:t>
                  </a:r>
                </a:p>
              </p:txBody>
            </p:sp>
            <p:sp>
              <p:nvSpPr>
                <p:cNvPr id="116" name="TextBox 115"/>
                <p:cNvSpPr txBox="1"/>
                <p:nvPr/>
              </p:nvSpPr>
              <p:spPr>
                <a:xfrm>
                  <a:off x="6426286" y="4817186"/>
                  <a:ext cx="161935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orthographicFront"/>
                    <a:lightRig rig="flat" dir="t"/>
                  </a:scene3d>
                  <a:sp3d extrusionH="158750" prstMaterial="matte">
                    <a:extrusionClr>
                      <a:schemeClr val="tx1"/>
                    </a:extrusionClr>
                  </a:sp3d>
                </a:bodyPr>
                <a:lstStyle/>
                <a:p>
                  <a:pPr algn="ctr"/>
                  <a:r>
                    <a:rPr lang="ko-KR" altLang="en-US" sz="1400" dirty="0">
                      <a:ln w="9525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/>
                      </a:solidFill>
                      <a:latin typeface="G마켓 산스 Medium" pitchFamily="50" charset="-127"/>
                      <a:ea typeface="G마켓 산스 Medium" pitchFamily="50" charset="-127"/>
                    </a:rPr>
                    <a:t>대졸자 노동시장에</a:t>
                  </a:r>
                  <a:endParaRPr lang="en-US" altLang="ko-KR" sz="1400" dirty="0">
                    <a:ln w="952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G마켓 산스 Medium" pitchFamily="50" charset="-127"/>
                    <a:ea typeface="G마켓 산스 Medium" pitchFamily="50" charset="-127"/>
                  </a:endParaRPr>
                </a:p>
                <a:p>
                  <a:pPr algn="ctr"/>
                  <a:r>
                    <a:rPr lang="ko-KR" altLang="en-US" dirty="0">
                      <a:ln w="9525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/>
                      </a:solidFill>
                      <a:latin typeface="G마켓 산스 Medium" pitchFamily="50" charset="-127"/>
                      <a:ea typeface="G마켓 산스 Medium" pitchFamily="50" charset="-127"/>
                    </a:rPr>
                    <a:t>대한 잘못된 정보</a:t>
                  </a:r>
                  <a:endParaRPr lang="en-US" altLang="ko-KR" sz="1400" dirty="0">
                    <a:ln w="952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G마켓 산스 Medium" pitchFamily="50" charset="-127"/>
                    <a:ea typeface="G마켓 산스 Medium" pitchFamily="50" charset="-127"/>
                  </a:endParaRPr>
                </a:p>
              </p:txBody>
            </p:sp>
            <p:sp>
              <p:nvSpPr>
                <p:cNvPr id="117" name="직사각형 116"/>
                <p:cNvSpPr/>
                <p:nvPr/>
              </p:nvSpPr>
              <p:spPr>
                <a:xfrm>
                  <a:off x="8976137" y="3968431"/>
                  <a:ext cx="1079489" cy="10916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G마켓 산스 Medium" pitchFamily="50" charset="-127"/>
                    <a:ea typeface="G마켓 산스 Medium" pitchFamily="50" charset="-127"/>
                  </a:endParaRPr>
                </a:p>
              </p:txBody>
            </p:sp>
            <p:sp>
              <p:nvSpPr>
                <p:cNvPr id="118" name="이등변 삼각형 117"/>
                <p:cNvSpPr/>
                <p:nvPr/>
              </p:nvSpPr>
              <p:spPr>
                <a:xfrm flipV="1">
                  <a:off x="9400993" y="4067496"/>
                  <a:ext cx="229776" cy="148823"/>
                </a:xfrm>
                <a:prstGeom prst="triangl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  <a:latin typeface="G마켓 산스 Medium" pitchFamily="50" charset="-127"/>
                    <a:ea typeface="G마켓 산스 Medium" pitchFamily="50" charset="-127"/>
                  </a:endParaRPr>
                </a:p>
              </p:txBody>
            </p:sp>
            <p:sp>
              <p:nvSpPr>
                <p:cNvPr id="119" name="TextBox 118"/>
                <p:cNvSpPr txBox="1"/>
                <p:nvPr/>
              </p:nvSpPr>
              <p:spPr>
                <a:xfrm>
                  <a:off x="9299315" y="4378139"/>
                  <a:ext cx="43313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orthographicFront"/>
                    <a:lightRig rig="flat" dir="t"/>
                  </a:scene3d>
                  <a:sp3d extrusionH="158750" prstMaterial="matte">
                    <a:extrusionClr>
                      <a:schemeClr val="tx1"/>
                    </a:extrusionClr>
                  </a:sp3d>
                </a:bodyPr>
                <a:lstStyle/>
                <a:p>
                  <a:pPr algn="ctr"/>
                  <a:r>
                    <a:rPr lang="en-US" altLang="ko-KR" dirty="0">
                      <a:ln w="9525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/>
                      </a:solidFill>
                      <a:latin typeface="G마켓 산스 Bold" pitchFamily="50" charset="-127"/>
                      <a:ea typeface="G마켓 산스 Bold" pitchFamily="50" charset="-127"/>
                    </a:rPr>
                    <a:t>08</a:t>
                  </a:r>
                </a:p>
              </p:txBody>
            </p:sp>
            <p:sp>
              <p:nvSpPr>
                <p:cNvPr id="120" name="TextBox 119"/>
                <p:cNvSpPr txBox="1"/>
                <p:nvPr/>
              </p:nvSpPr>
              <p:spPr>
                <a:xfrm>
                  <a:off x="8667733" y="4817186"/>
                  <a:ext cx="169629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orthographicFront"/>
                    <a:lightRig rig="flat" dir="t"/>
                  </a:scene3d>
                  <a:sp3d extrusionH="158750" prstMaterial="matte">
                    <a:extrusionClr>
                      <a:schemeClr val="tx1"/>
                    </a:extrusionClr>
                  </a:sp3d>
                </a:bodyPr>
                <a:lstStyle/>
                <a:p>
                  <a:pPr algn="ctr"/>
                  <a:r>
                    <a:rPr lang="ko-KR" altLang="en-US" sz="1400" dirty="0">
                      <a:ln w="9525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/>
                      </a:solidFill>
                      <a:latin typeface="G마켓 산스 Medium" pitchFamily="50" charset="-127"/>
                      <a:ea typeface="G마켓 산스 Medium" pitchFamily="50" charset="-127"/>
                    </a:rPr>
                    <a:t>청년 </a:t>
                  </a:r>
                  <a:r>
                    <a:rPr lang="en-US" altLang="ko-KR" sz="1400" dirty="0">
                      <a:ln w="9525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/>
                      </a:solidFill>
                      <a:latin typeface="G마켓 산스 Medium" pitchFamily="50" charset="-127"/>
                      <a:ea typeface="G마켓 산스 Medium" pitchFamily="50" charset="-127"/>
                    </a:rPr>
                    <a:t>NEET</a:t>
                  </a:r>
                  <a:r>
                    <a:rPr lang="ko-KR" altLang="en-US" sz="1400" dirty="0">
                      <a:ln w="9525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/>
                      </a:solidFill>
                      <a:latin typeface="G마켓 산스 Medium" pitchFamily="50" charset="-127"/>
                      <a:ea typeface="G마켓 산스 Medium" pitchFamily="50" charset="-127"/>
                    </a:rPr>
                    <a:t>의 증가</a:t>
                  </a:r>
                  <a:endParaRPr lang="en-US" altLang="ko-KR" sz="1400" dirty="0">
                    <a:ln w="952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G마켓 산스 Medium" pitchFamily="50" charset="-127"/>
                    <a:ea typeface="G마켓 산스 Medium" pitchFamily="50" charset="-127"/>
                  </a:endParaRPr>
                </a:p>
                <a:p>
                  <a:pPr algn="ctr"/>
                  <a:r>
                    <a:rPr lang="en-US" altLang="ko-KR" dirty="0">
                      <a:ln w="9525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/>
                      </a:solidFill>
                      <a:latin typeface="G마켓 산스 Medium" pitchFamily="50" charset="-127"/>
                      <a:ea typeface="G마켓 산스 Medium" pitchFamily="50" charset="-127"/>
                    </a:rPr>
                    <a:t>(</a:t>
                  </a:r>
                  <a:r>
                    <a:rPr lang="ko-KR" altLang="en-US" dirty="0">
                      <a:ln w="9525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/>
                      </a:solidFill>
                      <a:latin typeface="G마켓 산스 Medium" pitchFamily="50" charset="-127"/>
                      <a:ea typeface="G마켓 산스 Medium" pitchFamily="50" charset="-127"/>
                    </a:rPr>
                    <a:t>구직 의욕 상실자</a:t>
                  </a:r>
                  <a:r>
                    <a:rPr lang="en-US" altLang="ko-KR" dirty="0">
                      <a:ln w="9525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/>
                      </a:solidFill>
                      <a:latin typeface="G마켓 산스 Medium" pitchFamily="50" charset="-127"/>
                      <a:ea typeface="G마켓 산스 Medium" pitchFamily="50" charset="-127"/>
                    </a:rPr>
                    <a:t>)</a:t>
                  </a:r>
                  <a:endParaRPr lang="en-US" altLang="ko-KR" sz="1400" dirty="0">
                    <a:ln w="952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G마켓 산스 Medium" pitchFamily="50" charset="-127"/>
                    <a:ea typeface="G마켓 산스 Medium" pitchFamily="50" charset="-127"/>
                  </a:endParaRPr>
                </a:p>
              </p:txBody>
            </p:sp>
          </p:grpSp>
        </p:grpSp>
      </p:grpSp>
      <p:grpSp>
        <p:nvGrpSpPr>
          <p:cNvPr id="11" name="그룹 10"/>
          <p:cNvGrpSpPr/>
          <p:nvPr/>
        </p:nvGrpSpPr>
        <p:grpSpPr>
          <a:xfrm>
            <a:off x="3888990" y="293337"/>
            <a:ext cx="4340995" cy="871962"/>
            <a:chOff x="3888990" y="293337"/>
            <a:chExt cx="4340995" cy="871962"/>
          </a:xfrm>
        </p:grpSpPr>
        <p:sp>
          <p:nvSpPr>
            <p:cNvPr id="122" name="TextBox 121"/>
            <p:cNvSpPr txBox="1"/>
            <p:nvPr/>
          </p:nvSpPr>
          <p:spPr>
            <a:xfrm>
              <a:off x="4268418" y="703116"/>
              <a:ext cx="36551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</a:rPr>
                <a:t>청년층 취업난 심화의 원인</a:t>
              </a:r>
            </a:p>
          </p:txBody>
        </p:sp>
        <p:cxnSp>
          <p:nvCxnSpPr>
            <p:cNvPr id="123" name="직선 연결선 122"/>
            <p:cNvCxnSpPr/>
            <p:nvPr/>
          </p:nvCxnSpPr>
          <p:spPr>
            <a:xfrm>
              <a:off x="3888991" y="641043"/>
              <a:ext cx="4340994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/>
            <p:cNvCxnSpPr/>
            <p:nvPr/>
          </p:nvCxnSpPr>
          <p:spPr>
            <a:xfrm>
              <a:off x="3888990" y="1165299"/>
              <a:ext cx="4340994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68D17E74-73BC-4BBB-9FEA-474B2211D296}"/>
                </a:ext>
              </a:extLst>
            </p:cNvPr>
            <p:cNvGrpSpPr/>
            <p:nvPr/>
          </p:nvGrpSpPr>
          <p:grpSpPr>
            <a:xfrm>
              <a:off x="3937115" y="819432"/>
              <a:ext cx="166028" cy="157173"/>
              <a:chOff x="3937115" y="819432"/>
              <a:chExt cx="166028" cy="157173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126" name="모서리가 둥근 직사각형 124">
                <a:extLst>
                  <a:ext uri="{FF2B5EF4-FFF2-40B4-BE49-F238E27FC236}">
                    <a16:creationId xmlns:a16="http://schemas.microsoft.com/office/drawing/2014/main" id="{584883F2-7D0A-4258-9988-26051162B35D}"/>
                  </a:ext>
                </a:extLst>
              </p:cNvPr>
              <p:cNvSpPr/>
              <p:nvPr/>
            </p:nvSpPr>
            <p:spPr>
              <a:xfrm>
                <a:off x="3937115" y="819432"/>
                <a:ext cx="166028" cy="157173"/>
              </a:xfrm>
              <a:prstGeom prst="roundRect">
                <a:avLst>
                  <a:gd name="adj" fmla="val 355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3181A168-F785-4A5A-9F0E-0569CB54B987}"/>
                  </a:ext>
                </a:extLst>
              </p:cNvPr>
              <p:cNvGrpSpPr/>
              <p:nvPr/>
            </p:nvGrpSpPr>
            <p:grpSpPr>
              <a:xfrm>
                <a:off x="3998222" y="858620"/>
                <a:ext cx="43815" cy="78797"/>
                <a:chOff x="3949065" y="866631"/>
                <a:chExt cx="43815" cy="78797"/>
              </a:xfrm>
              <a:grpFill/>
            </p:grpSpPr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610D56AF-E37A-4C20-8999-F485EDD25003}"/>
                    </a:ext>
                  </a:extLst>
                </p:cNvPr>
                <p:cNvCxnSpPr/>
                <p:nvPr/>
              </p:nvCxnSpPr>
              <p:spPr>
                <a:xfrm>
                  <a:off x="3949065" y="866631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9E3AE36E-5717-4F67-BE2E-4DD89C426508}"/>
                    </a:ext>
                  </a:extLst>
                </p:cNvPr>
                <p:cNvCxnSpPr/>
                <p:nvPr/>
              </p:nvCxnSpPr>
              <p:spPr>
                <a:xfrm flipV="1">
                  <a:off x="3949065" y="901613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31" name="사각형: 둥근 모서리 4">
              <a:extLst>
                <a:ext uri="{FF2B5EF4-FFF2-40B4-BE49-F238E27FC236}">
                  <a16:creationId xmlns:a16="http://schemas.microsoft.com/office/drawing/2014/main" id="{BE5CA3E0-2C30-4D11-BC26-809768FD22DF}"/>
                </a:ext>
              </a:extLst>
            </p:cNvPr>
            <p:cNvSpPr/>
            <p:nvPr/>
          </p:nvSpPr>
          <p:spPr>
            <a:xfrm>
              <a:off x="4846462" y="293337"/>
              <a:ext cx="2509697" cy="280734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0299B3F-E0FB-439C-A9AD-92E0D41B6AD0}"/>
                </a:ext>
              </a:extLst>
            </p:cNvPr>
            <p:cNvSpPr txBox="1"/>
            <p:nvPr/>
          </p:nvSpPr>
          <p:spPr>
            <a:xfrm>
              <a:off x="5318887" y="308463"/>
              <a:ext cx="1564852" cy="2616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spc="300" dirty="0">
                  <a:ln>
                    <a:solidFill>
                      <a:srgbClr val="F1ECE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Medium" pitchFamily="50" charset="-127"/>
                  <a:ea typeface="G마켓 산스 Medium" pitchFamily="50" charset="-127"/>
                </a:rPr>
                <a:t>기획배경 및 목표</a:t>
              </a:r>
            </a:p>
          </p:txBody>
        </p:sp>
      </p:grpSp>
      <p:sp>
        <p:nvSpPr>
          <p:cNvPr id="65" name="텍스트 상자 76"/>
          <p:cNvSpPr txBox="1"/>
          <p:nvPr/>
        </p:nvSpPr>
        <p:spPr>
          <a:xfrm>
            <a:off x="4694016" y="5915051"/>
            <a:ext cx="2803973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charset="-127"/>
              </a:rPr>
              <a:t>「</a:t>
            </a:r>
            <a:r>
              <a: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charset="-127"/>
              </a:rPr>
              <a:t>2021</a:t>
            </a: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charset="-127"/>
              </a:rPr>
              <a:t>년 주요과제 성과 보고서」</a:t>
            </a:r>
            <a:r>
              <a:rPr kumimoji="1"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charset="-127"/>
              </a:rPr>
              <a:t> </a:t>
            </a:r>
            <a:r>
              <a:rPr kumimoji="1"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 Semilight" charset="-127"/>
              </a:rPr>
              <a:t>한국고용정보원</a:t>
            </a:r>
          </a:p>
        </p:txBody>
      </p:sp>
    </p:spTree>
    <p:extLst>
      <p:ext uri="{BB962C8B-B14F-4D97-AF65-F5344CB8AC3E}">
        <p14:creationId xmlns:p14="http://schemas.microsoft.com/office/powerpoint/2010/main" val="13395144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3366940" y="153715"/>
            <a:ext cx="5458119" cy="871962"/>
            <a:chOff x="3374796" y="293337"/>
            <a:chExt cx="5458119" cy="871962"/>
          </a:xfrm>
        </p:grpSpPr>
        <p:sp>
          <p:nvSpPr>
            <p:cNvPr id="57" name="TextBox 56"/>
            <p:cNvSpPr txBox="1"/>
            <p:nvPr/>
          </p:nvSpPr>
          <p:spPr>
            <a:xfrm>
              <a:off x="4128686" y="703645"/>
              <a:ext cx="41905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</a:rPr>
                <a:t>기업구분 </a:t>
              </a:r>
              <a:r>
                <a:rPr lang="en-US" altLang="ko-KR" sz="2000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</a:rPr>
                <a:t>: </a:t>
              </a:r>
              <a:r>
                <a:rPr lang="en-US" altLang="ko-KR" sz="2000" spc="3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</a:rPr>
                <a:t>Randomforest</a:t>
              </a:r>
              <a:endParaRPr lang="ko-KR" altLang="en-US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endParaRPr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3393649" y="641043"/>
              <a:ext cx="5439266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>
              <a:off x="3374796" y="1165299"/>
              <a:ext cx="5458119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68D17E74-73BC-4BBB-9FEA-474B2211D296}"/>
                </a:ext>
              </a:extLst>
            </p:cNvPr>
            <p:cNvGrpSpPr/>
            <p:nvPr/>
          </p:nvGrpSpPr>
          <p:grpSpPr>
            <a:xfrm>
              <a:off x="3823991" y="819432"/>
              <a:ext cx="166028" cy="157173"/>
              <a:chOff x="3937115" y="819432"/>
              <a:chExt cx="166028" cy="157173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69" name="모서리가 둥근 직사각형 124">
                <a:extLst>
                  <a:ext uri="{FF2B5EF4-FFF2-40B4-BE49-F238E27FC236}">
                    <a16:creationId xmlns:a16="http://schemas.microsoft.com/office/drawing/2014/main" id="{584883F2-7D0A-4258-9988-26051162B35D}"/>
                  </a:ext>
                </a:extLst>
              </p:cNvPr>
              <p:cNvSpPr/>
              <p:nvPr/>
            </p:nvSpPr>
            <p:spPr>
              <a:xfrm>
                <a:off x="3937115" y="819432"/>
                <a:ext cx="166028" cy="157173"/>
              </a:xfrm>
              <a:prstGeom prst="roundRect">
                <a:avLst>
                  <a:gd name="adj" fmla="val 355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3181A168-F785-4A5A-9F0E-0569CB54B987}"/>
                  </a:ext>
                </a:extLst>
              </p:cNvPr>
              <p:cNvGrpSpPr/>
              <p:nvPr/>
            </p:nvGrpSpPr>
            <p:grpSpPr>
              <a:xfrm>
                <a:off x="3988795" y="858620"/>
                <a:ext cx="53242" cy="78797"/>
                <a:chOff x="3939638" y="866631"/>
                <a:chExt cx="53242" cy="78797"/>
              </a:xfrm>
              <a:grpFill/>
            </p:grpSpPr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610D56AF-E37A-4C20-8999-F485EDD25003}"/>
                    </a:ext>
                  </a:extLst>
                </p:cNvPr>
                <p:cNvCxnSpPr/>
                <p:nvPr/>
              </p:nvCxnSpPr>
              <p:spPr>
                <a:xfrm>
                  <a:off x="3949065" y="866631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9E3AE36E-5717-4F67-BE2E-4DD89C426508}"/>
                    </a:ext>
                  </a:extLst>
                </p:cNvPr>
                <p:cNvCxnSpPr/>
                <p:nvPr/>
              </p:nvCxnSpPr>
              <p:spPr>
                <a:xfrm flipV="1">
                  <a:off x="3939638" y="901613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3" name="사각형: 둥근 모서리 4">
              <a:extLst>
                <a:ext uri="{FF2B5EF4-FFF2-40B4-BE49-F238E27FC236}">
                  <a16:creationId xmlns:a16="http://schemas.microsoft.com/office/drawing/2014/main" id="{BE5CA3E0-2C30-4D11-BC26-809768FD22DF}"/>
                </a:ext>
              </a:extLst>
            </p:cNvPr>
            <p:cNvSpPr/>
            <p:nvPr/>
          </p:nvSpPr>
          <p:spPr>
            <a:xfrm>
              <a:off x="4846462" y="293337"/>
              <a:ext cx="2509697" cy="280734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299B3F-E0FB-439C-A9AD-92E0D41B6AD0}"/>
                </a:ext>
              </a:extLst>
            </p:cNvPr>
            <p:cNvSpPr txBox="1"/>
            <p:nvPr/>
          </p:nvSpPr>
          <p:spPr>
            <a:xfrm>
              <a:off x="5205878" y="308463"/>
              <a:ext cx="1790876" cy="2616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spc="300" dirty="0">
                  <a:ln>
                    <a:solidFill>
                      <a:srgbClr val="F1ECE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Medium" pitchFamily="50" charset="-127"/>
                  <a:ea typeface="G마켓 산스 Medium" pitchFamily="50" charset="-127"/>
                </a:rPr>
                <a:t>모델링 및 성능평가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CEBB5CE-013B-44CE-9FF7-A00707250300}"/>
              </a:ext>
            </a:extLst>
          </p:cNvPr>
          <p:cNvGrpSpPr/>
          <p:nvPr/>
        </p:nvGrpSpPr>
        <p:grpSpPr>
          <a:xfrm>
            <a:off x="4838606" y="1190004"/>
            <a:ext cx="2800244" cy="364080"/>
            <a:chOff x="4838606" y="1190004"/>
            <a:chExt cx="2800244" cy="36408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D550EAD-B321-4F5D-A4B8-625252A2EB72}"/>
                </a:ext>
              </a:extLst>
            </p:cNvPr>
            <p:cNvSpPr/>
            <p:nvPr/>
          </p:nvSpPr>
          <p:spPr>
            <a:xfrm>
              <a:off x="4934525" y="1209339"/>
              <a:ext cx="2608406" cy="3254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b="1" dirty="0">
                  <a:ln>
                    <a:solidFill>
                      <a:srgbClr val="FD3E3B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Feature </a:t>
              </a:r>
              <a:r>
                <a:rPr lang="en-US" altLang="ko-KR" b="1" dirty="0" err="1">
                  <a:ln>
                    <a:solidFill>
                      <a:srgbClr val="FD3E3B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Importances</a:t>
              </a:r>
              <a:r>
                <a:rPr lang="en-US" altLang="ko-KR" b="1" dirty="0">
                  <a:ln>
                    <a:solidFill>
                      <a:srgbClr val="FD3E3B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Top 20</a:t>
              </a:r>
              <a:endParaRPr lang="en-US" altLang="ko-KR" sz="1400" b="1" dirty="0">
                <a:ln>
                  <a:solidFill>
                    <a:srgbClr val="FD3E3B"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모서리가 둥근 직사각형 84">
              <a:extLst>
                <a:ext uri="{FF2B5EF4-FFF2-40B4-BE49-F238E27FC236}">
                  <a16:creationId xmlns:a16="http://schemas.microsoft.com/office/drawing/2014/main" id="{74DDECEA-EB46-4941-939F-797F366CA700}"/>
                </a:ext>
              </a:extLst>
            </p:cNvPr>
            <p:cNvSpPr/>
            <p:nvPr/>
          </p:nvSpPr>
          <p:spPr>
            <a:xfrm>
              <a:off x="4838606" y="1190004"/>
              <a:ext cx="2800244" cy="364080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49" name="Google Shape;1339;p22">
            <a:extLst>
              <a:ext uri="{FF2B5EF4-FFF2-40B4-BE49-F238E27FC236}">
                <a16:creationId xmlns:a16="http://schemas.microsoft.com/office/drawing/2014/main" id="{E4421E80-820F-4906-9D50-293EF5197758}"/>
              </a:ext>
            </a:extLst>
          </p:cNvPr>
          <p:cNvSpPr txBox="1"/>
          <p:nvPr/>
        </p:nvSpPr>
        <p:spPr>
          <a:xfrm flipH="1">
            <a:off x="3816134" y="6067120"/>
            <a:ext cx="1991278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4400" b="1" kern="0">
                <a:solidFill>
                  <a:schemeClr val="accent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72.</a:t>
            </a:r>
            <a:r>
              <a:rPr lang="en-US" altLang="ko-KR" sz="4400" b="1" kern="0">
                <a:solidFill>
                  <a:schemeClr val="accent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15</a:t>
            </a:r>
            <a:r>
              <a:rPr lang="en-US" sz="1800" b="1" kern="0">
                <a:solidFill>
                  <a:schemeClr val="accent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%</a:t>
            </a:r>
            <a:endParaRPr sz="1800" b="1" kern="0" dirty="0">
              <a:solidFill>
                <a:schemeClr val="accent3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Arial"/>
              <a:sym typeface="Arial"/>
            </a:endParaRPr>
          </a:p>
        </p:txBody>
      </p:sp>
      <p:sp>
        <p:nvSpPr>
          <p:cNvPr id="50" name="Google Shape;1317;p22">
            <a:extLst>
              <a:ext uri="{FF2B5EF4-FFF2-40B4-BE49-F238E27FC236}">
                <a16:creationId xmlns:a16="http://schemas.microsoft.com/office/drawing/2014/main" id="{C6C51F44-8FDE-4688-9361-870AC233A191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2492160" y="5993481"/>
            <a:ext cx="1241425" cy="83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ko-KR" sz="1600" b="1" dirty="0">
                <a:solidFill>
                  <a:srgbClr val="3F3F3F"/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Random</a:t>
            </a:r>
          </a:p>
          <a:p>
            <a:pPr algn="r" eaLnBrk="1" hangingPunct="1"/>
            <a:r>
              <a:rPr lang="en-US" altLang="ko-KR" sz="1600" b="1" dirty="0">
                <a:solidFill>
                  <a:srgbClr val="3F3F3F"/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Forest</a:t>
            </a:r>
          </a:p>
          <a:p>
            <a:pPr algn="r" eaLnBrk="1" hangingPunct="1"/>
            <a:r>
              <a:rPr lang="ko-KR" altLang="en-US" sz="1600" b="1" dirty="0">
                <a:solidFill>
                  <a:srgbClr val="3F3F3F"/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정확도</a:t>
            </a:r>
            <a:endParaRPr lang="ko-KR" altLang="ko-KR" sz="1600" b="1" dirty="0">
              <a:solidFill>
                <a:srgbClr val="3F3F3F"/>
              </a:solidFill>
              <a:latin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E2FADEB-9924-4BA8-96A3-20F975DEFEAC}"/>
              </a:ext>
            </a:extLst>
          </p:cNvPr>
          <p:cNvGrpSpPr/>
          <p:nvPr/>
        </p:nvGrpSpPr>
        <p:grpSpPr>
          <a:xfrm>
            <a:off x="2608048" y="5613620"/>
            <a:ext cx="2987675" cy="287338"/>
            <a:chOff x="754063" y="5421312"/>
            <a:chExt cx="2987675" cy="287338"/>
          </a:xfrm>
        </p:grpSpPr>
        <p:sp>
          <p:nvSpPr>
            <p:cNvPr id="52" name="Google Shape;1319;p22">
              <a:extLst>
                <a:ext uri="{FF2B5EF4-FFF2-40B4-BE49-F238E27FC236}">
                  <a16:creationId xmlns:a16="http://schemas.microsoft.com/office/drawing/2014/main" id="{2AFCC4CD-1046-44A3-AF58-5A7CDD315390}"/>
                </a:ext>
              </a:extLst>
            </p:cNvPr>
            <p:cNvSpPr/>
            <p:nvPr/>
          </p:nvSpPr>
          <p:spPr bwMode="auto">
            <a:xfrm rot="10800000">
              <a:off x="3633788" y="5421313"/>
              <a:ext cx="107950" cy="287337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56" name="Google Shape;1320;p22">
              <a:extLst>
                <a:ext uri="{FF2B5EF4-FFF2-40B4-BE49-F238E27FC236}">
                  <a16:creationId xmlns:a16="http://schemas.microsoft.com/office/drawing/2014/main" id="{00DAF00A-406E-4FD1-B2C4-D7CB0C6BB448}"/>
                </a:ext>
              </a:extLst>
            </p:cNvPr>
            <p:cNvSpPr/>
            <p:nvPr/>
          </p:nvSpPr>
          <p:spPr bwMode="auto">
            <a:xfrm rot="10800000">
              <a:off x="3480903" y="5421313"/>
              <a:ext cx="109538" cy="287337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59" name="Google Shape;1321;p22">
              <a:extLst>
                <a:ext uri="{FF2B5EF4-FFF2-40B4-BE49-F238E27FC236}">
                  <a16:creationId xmlns:a16="http://schemas.microsoft.com/office/drawing/2014/main" id="{5C242178-32FC-423E-805D-91708C2B5293}"/>
                </a:ext>
              </a:extLst>
            </p:cNvPr>
            <p:cNvSpPr/>
            <p:nvPr/>
          </p:nvSpPr>
          <p:spPr bwMode="auto">
            <a:xfrm rot="10800000">
              <a:off x="3329602" y="5421313"/>
              <a:ext cx="107950" cy="287337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60" name="Google Shape;1322;p22">
              <a:extLst>
                <a:ext uri="{FF2B5EF4-FFF2-40B4-BE49-F238E27FC236}">
                  <a16:creationId xmlns:a16="http://schemas.microsoft.com/office/drawing/2014/main" id="{C7DAC975-690C-443B-8483-6561866321BC}"/>
                </a:ext>
              </a:extLst>
            </p:cNvPr>
            <p:cNvSpPr/>
            <p:nvPr/>
          </p:nvSpPr>
          <p:spPr bwMode="auto">
            <a:xfrm rot="10800000">
              <a:off x="3178301" y="5421313"/>
              <a:ext cx="107950" cy="287337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65" name="Google Shape;1323;p22">
              <a:extLst>
                <a:ext uri="{FF2B5EF4-FFF2-40B4-BE49-F238E27FC236}">
                  <a16:creationId xmlns:a16="http://schemas.microsoft.com/office/drawing/2014/main" id="{CD01E99D-866D-47CB-9A1C-349D33FEEF6C}"/>
                </a:ext>
              </a:extLst>
            </p:cNvPr>
            <p:cNvSpPr/>
            <p:nvPr/>
          </p:nvSpPr>
          <p:spPr bwMode="auto">
            <a:xfrm rot="10800000">
              <a:off x="3027000" y="5421313"/>
              <a:ext cx="107950" cy="287337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66" name="Google Shape;1324;p22">
              <a:extLst>
                <a:ext uri="{FF2B5EF4-FFF2-40B4-BE49-F238E27FC236}">
                  <a16:creationId xmlns:a16="http://schemas.microsoft.com/office/drawing/2014/main" id="{3C83B0B7-7322-4180-9481-979C0B470D08}"/>
                </a:ext>
              </a:extLst>
            </p:cNvPr>
            <p:cNvSpPr/>
            <p:nvPr/>
          </p:nvSpPr>
          <p:spPr bwMode="auto">
            <a:xfrm rot="10800000">
              <a:off x="2875699" y="5421313"/>
              <a:ext cx="107950" cy="287337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67" name="Google Shape;1325;p22">
              <a:extLst>
                <a:ext uri="{FF2B5EF4-FFF2-40B4-BE49-F238E27FC236}">
                  <a16:creationId xmlns:a16="http://schemas.microsoft.com/office/drawing/2014/main" id="{3F3D7C47-6FEC-4B5D-82BF-7A295D09D918}"/>
                </a:ext>
              </a:extLst>
            </p:cNvPr>
            <p:cNvSpPr/>
            <p:nvPr/>
          </p:nvSpPr>
          <p:spPr bwMode="auto">
            <a:xfrm rot="10800000">
              <a:off x="2724398" y="5421313"/>
              <a:ext cx="107950" cy="287337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68" name="Google Shape;1326;p22">
              <a:extLst>
                <a:ext uri="{FF2B5EF4-FFF2-40B4-BE49-F238E27FC236}">
                  <a16:creationId xmlns:a16="http://schemas.microsoft.com/office/drawing/2014/main" id="{1392B851-96E3-4BA6-BA48-591BB91C7940}"/>
                </a:ext>
              </a:extLst>
            </p:cNvPr>
            <p:cNvSpPr/>
            <p:nvPr/>
          </p:nvSpPr>
          <p:spPr bwMode="auto">
            <a:xfrm rot="10800000">
              <a:off x="2573097" y="5421313"/>
              <a:ext cx="107950" cy="287337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73" name="Google Shape;1327;p22">
              <a:extLst>
                <a:ext uri="{FF2B5EF4-FFF2-40B4-BE49-F238E27FC236}">
                  <a16:creationId xmlns:a16="http://schemas.microsoft.com/office/drawing/2014/main" id="{5C075C15-55AA-46DB-963C-EF9D065110C6}"/>
                </a:ext>
              </a:extLst>
            </p:cNvPr>
            <p:cNvSpPr/>
            <p:nvPr/>
          </p:nvSpPr>
          <p:spPr bwMode="auto">
            <a:xfrm rot="10800000">
              <a:off x="2421796" y="5421313"/>
              <a:ext cx="107950" cy="287337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74" name="Google Shape;1328;p22">
              <a:extLst>
                <a:ext uri="{FF2B5EF4-FFF2-40B4-BE49-F238E27FC236}">
                  <a16:creationId xmlns:a16="http://schemas.microsoft.com/office/drawing/2014/main" id="{DC754B55-3B6D-44A3-A0AE-867922D64AA3}"/>
                </a:ext>
              </a:extLst>
            </p:cNvPr>
            <p:cNvSpPr/>
            <p:nvPr/>
          </p:nvSpPr>
          <p:spPr bwMode="auto">
            <a:xfrm rot="10800000">
              <a:off x="2270495" y="5421313"/>
              <a:ext cx="107950" cy="287337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75" name="Google Shape;1329;p22">
              <a:extLst>
                <a:ext uri="{FF2B5EF4-FFF2-40B4-BE49-F238E27FC236}">
                  <a16:creationId xmlns:a16="http://schemas.microsoft.com/office/drawing/2014/main" id="{5161A256-BF86-4173-84FE-FBFB25F5049F}"/>
                </a:ext>
              </a:extLst>
            </p:cNvPr>
            <p:cNvSpPr/>
            <p:nvPr/>
          </p:nvSpPr>
          <p:spPr bwMode="auto">
            <a:xfrm rot="10800000">
              <a:off x="2119194" y="5421313"/>
              <a:ext cx="107950" cy="287337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76" name="Google Shape;1330;p22">
              <a:extLst>
                <a:ext uri="{FF2B5EF4-FFF2-40B4-BE49-F238E27FC236}">
                  <a16:creationId xmlns:a16="http://schemas.microsoft.com/office/drawing/2014/main" id="{8CFA7455-0458-45DE-ADDC-F791C9F05646}"/>
                </a:ext>
              </a:extLst>
            </p:cNvPr>
            <p:cNvSpPr/>
            <p:nvPr/>
          </p:nvSpPr>
          <p:spPr bwMode="auto">
            <a:xfrm rot="10800000">
              <a:off x="1967893" y="5421313"/>
              <a:ext cx="107950" cy="287337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77" name="Google Shape;1331;p22">
              <a:extLst>
                <a:ext uri="{FF2B5EF4-FFF2-40B4-BE49-F238E27FC236}">
                  <a16:creationId xmlns:a16="http://schemas.microsoft.com/office/drawing/2014/main" id="{D0CD0ABC-8964-4EA7-A415-ED07C8EA4A2C}"/>
                </a:ext>
              </a:extLst>
            </p:cNvPr>
            <p:cNvSpPr/>
            <p:nvPr/>
          </p:nvSpPr>
          <p:spPr bwMode="auto">
            <a:xfrm rot="10800000">
              <a:off x="1816592" y="5421313"/>
              <a:ext cx="107950" cy="287337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78" name="Google Shape;1332;p22">
              <a:extLst>
                <a:ext uri="{FF2B5EF4-FFF2-40B4-BE49-F238E27FC236}">
                  <a16:creationId xmlns:a16="http://schemas.microsoft.com/office/drawing/2014/main" id="{88DE7A9E-FAAD-45A9-9776-56CF83D2C43F}"/>
                </a:ext>
              </a:extLst>
            </p:cNvPr>
            <p:cNvSpPr/>
            <p:nvPr/>
          </p:nvSpPr>
          <p:spPr bwMode="auto">
            <a:xfrm rot="10800000">
              <a:off x="1665291" y="5421313"/>
              <a:ext cx="107950" cy="287337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79" name="Google Shape;1335;p22">
              <a:extLst>
                <a:ext uri="{FF2B5EF4-FFF2-40B4-BE49-F238E27FC236}">
                  <a16:creationId xmlns:a16="http://schemas.microsoft.com/office/drawing/2014/main" id="{C8C148BF-B611-4E0C-9A73-C61328B3E3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208101" y="5421313"/>
              <a:ext cx="107995" cy="287337"/>
            </a:xfrm>
            <a:prstGeom prst="flowChartProcess">
              <a:avLst/>
            </a:prstGeom>
            <a:solidFill>
              <a:srgbClr val="BFBFBF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80" name="Google Shape;1336;p22">
              <a:extLst>
                <a:ext uri="{FF2B5EF4-FFF2-40B4-BE49-F238E27FC236}">
                  <a16:creationId xmlns:a16="http://schemas.microsoft.com/office/drawing/2014/main" id="{E17BB4E6-7D30-4829-AF8A-53F7B83F882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056755" y="5421313"/>
              <a:ext cx="107995" cy="287337"/>
            </a:xfrm>
            <a:prstGeom prst="flowChartProcess">
              <a:avLst/>
            </a:prstGeom>
            <a:solidFill>
              <a:srgbClr val="BFBFBF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81" name="Google Shape;1337;p22">
              <a:extLst>
                <a:ext uri="{FF2B5EF4-FFF2-40B4-BE49-F238E27FC236}">
                  <a16:creationId xmlns:a16="http://schemas.microsoft.com/office/drawing/2014/main" id="{62D7D402-CAC4-4936-9697-0BE6B1437D5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05409" y="5421313"/>
              <a:ext cx="107995" cy="287337"/>
            </a:xfrm>
            <a:prstGeom prst="flowChartProcess">
              <a:avLst/>
            </a:prstGeom>
            <a:solidFill>
              <a:srgbClr val="BFBFBF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82" name="Google Shape;1338;p22">
              <a:extLst>
                <a:ext uri="{FF2B5EF4-FFF2-40B4-BE49-F238E27FC236}">
                  <a16:creationId xmlns:a16="http://schemas.microsoft.com/office/drawing/2014/main" id="{21CF10C6-49AB-4E61-83AB-D081AE77DEE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54063" y="5421313"/>
              <a:ext cx="107995" cy="287337"/>
            </a:xfrm>
            <a:prstGeom prst="flowChartProcess">
              <a:avLst/>
            </a:prstGeom>
            <a:solidFill>
              <a:srgbClr val="BFBFBF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0EDBA629-6B19-4EBC-899B-E8261F5A4C97}"/>
                </a:ext>
              </a:extLst>
            </p:cNvPr>
            <p:cNvGrpSpPr/>
            <p:nvPr/>
          </p:nvGrpSpPr>
          <p:grpSpPr>
            <a:xfrm>
              <a:off x="1510793" y="5421312"/>
              <a:ext cx="111147" cy="287338"/>
              <a:chOff x="1508104" y="5421312"/>
              <a:chExt cx="111147" cy="287338"/>
            </a:xfrm>
          </p:grpSpPr>
          <p:sp>
            <p:nvSpPr>
              <p:cNvPr id="85" name="Google Shape;1334;p22">
                <a:extLst>
                  <a:ext uri="{FF2B5EF4-FFF2-40B4-BE49-F238E27FC236}">
                    <a16:creationId xmlns:a16="http://schemas.microsoft.com/office/drawing/2014/main" id="{D634AA03-B3F8-40B4-B4D7-93346B6782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508104" y="5421312"/>
                <a:ext cx="107995" cy="287337"/>
              </a:xfrm>
              <a:prstGeom prst="flowChartProcess">
                <a:avLst/>
              </a:prstGeom>
              <a:solidFill>
                <a:srgbClr val="BFBFBF">
                  <a:alpha val="7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ko-KR" altLang="ko-KR" sz="2700">
                  <a:solidFill>
                    <a:srgbClr val="FFFFFF"/>
                  </a:solidFill>
                </a:endParaRPr>
              </a:p>
            </p:txBody>
          </p:sp>
          <p:sp>
            <p:nvSpPr>
              <p:cNvPr id="86" name="Google Shape;1333;p22">
                <a:extLst>
                  <a:ext uri="{FF2B5EF4-FFF2-40B4-BE49-F238E27FC236}">
                    <a16:creationId xmlns:a16="http://schemas.microsoft.com/office/drawing/2014/main" id="{8FBF4695-3EAF-4A19-BBE5-8C9D6306A4D5}"/>
                  </a:ext>
                </a:extLst>
              </p:cNvPr>
              <p:cNvSpPr/>
              <p:nvPr/>
            </p:nvSpPr>
            <p:spPr>
              <a:xfrm rot="10800000">
                <a:off x="1555751" y="5421313"/>
                <a:ext cx="63500" cy="287337"/>
              </a:xfrm>
              <a:prstGeom prst="flowChartProcess">
                <a:avLst/>
              </a:prstGeom>
              <a:solidFill>
                <a:schemeClr val="accent3">
                  <a:alpha val="80000"/>
                </a:schemeClr>
              </a:solidFill>
              <a:ln>
                <a:noFill/>
              </a:ln>
            </p:spPr>
            <p:txBody>
              <a:bodyPr lIns="91425" tIns="45700" rIns="91425" bIns="45700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ko-KR" altLang="ko-KR" sz="27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84" name="Google Shape;1335;p22">
              <a:extLst>
                <a:ext uri="{FF2B5EF4-FFF2-40B4-BE49-F238E27FC236}">
                  <a16:creationId xmlns:a16="http://schemas.microsoft.com/office/drawing/2014/main" id="{50398B77-7CC1-4ABF-AB08-E06F72F2052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359447" y="5421313"/>
              <a:ext cx="107995" cy="287337"/>
            </a:xfrm>
            <a:prstGeom prst="flowChartProcess">
              <a:avLst/>
            </a:prstGeom>
            <a:solidFill>
              <a:srgbClr val="BFBFBF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</p:grpSp>
      <p:pic>
        <p:nvPicPr>
          <p:cNvPr id="87" name="Picture 2">
            <a:extLst>
              <a:ext uri="{FF2B5EF4-FFF2-40B4-BE49-F238E27FC236}">
                <a16:creationId xmlns:a16="http://schemas.microsoft.com/office/drawing/2014/main" id="{64052AF1-5A54-43FF-B8B9-D51AE9519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901" y="1673492"/>
            <a:ext cx="8707117" cy="397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6153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3374796" y="293337"/>
            <a:ext cx="5458119" cy="871962"/>
            <a:chOff x="3374796" y="293337"/>
            <a:chExt cx="5458119" cy="871962"/>
          </a:xfrm>
        </p:grpSpPr>
        <p:sp>
          <p:nvSpPr>
            <p:cNvPr id="57" name="TextBox 56"/>
            <p:cNvSpPr txBox="1"/>
            <p:nvPr/>
          </p:nvSpPr>
          <p:spPr>
            <a:xfrm>
              <a:off x="4566302" y="703645"/>
              <a:ext cx="33153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</a:rPr>
                <a:t>기업 구분 </a:t>
              </a:r>
              <a:r>
                <a:rPr lang="en-US" altLang="ko-KR" sz="2000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</a:rPr>
                <a:t>: </a:t>
              </a:r>
              <a:r>
                <a:rPr lang="en-US" altLang="ko-KR" sz="2000" spc="3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</a:rPr>
                <a:t>XGBoost</a:t>
              </a:r>
              <a:endParaRPr lang="ko-KR" altLang="en-US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endParaRPr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3393649" y="641043"/>
              <a:ext cx="5439266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>
              <a:off x="3374796" y="1165299"/>
              <a:ext cx="5458119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68D17E74-73BC-4BBB-9FEA-474B2211D296}"/>
                </a:ext>
              </a:extLst>
            </p:cNvPr>
            <p:cNvGrpSpPr/>
            <p:nvPr/>
          </p:nvGrpSpPr>
          <p:grpSpPr>
            <a:xfrm>
              <a:off x="3823991" y="819432"/>
              <a:ext cx="166028" cy="157173"/>
              <a:chOff x="3937115" y="819432"/>
              <a:chExt cx="166028" cy="157173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69" name="모서리가 둥근 직사각형 124">
                <a:extLst>
                  <a:ext uri="{FF2B5EF4-FFF2-40B4-BE49-F238E27FC236}">
                    <a16:creationId xmlns:a16="http://schemas.microsoft.com/office/drawing/2014/main" id="{584883F2-7D0A-4258-9988-26051162B35D}"/>
                  </a:ext>
                </a:extLst>
              </p:cNvPr>
              <p:cNvSpPr/>
              <p:nvPr/>
            </p:nvSpPr>
            <p:spPr>
              <a:xfrm>
                <a:off x="3937115" y="819432"/>
                <a:ext cx="166028" cy="157173"/>
              </a:xfrm>
              <a:prstGeom prst="roundRect">
                <a:avLst>
                  <a:gd name="adj" fmla="val 355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3181A168-F785-4A5A-9F0E-0569CB54B987}"/>
                  </a:ext>
                </a:extLst>
              </p:cNvPr>
              <p:cNvGrpSpPr/>
              <p:nvPr/>
            </p:nvGrpSpPr>
            <p:grpSpPr>
              <a:xfrm>
                <a:off x="3988795" y="858620"/>
                <a:ext cx="53242" cy="78797"/>
                <a:chOff x="3939638" y="866631"/>
                <a:chExt cx="53242" cy="78797"/>
              </a:xfrm>
              <a:grpFill/>
            </p:grpSpPr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610D56AF-E37A-4C20-8999-F485EDD25003}"/>
                    </a:ext>
                  </a:extLst>
                </p:cNvPr>
                <p:cNvCxnSpPr/>
                <p:nvPr/>
              </p:nvCxnSpPr>
              <p:spPr>
                <a:xfrm>
                  <a:off x="3949065" y="866631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9E3AE36E-5717-4F67-BE2E-4DD89C426508}"/>
                    </a:ext>
                  </a:extLst>
                </p:cNvPr>
                <p:cNvCxnSpPr/>
                <p:nvPr/>
              </p:nvCxnSpPr>
              <p:spPr>
                <a:xfrm flipV="1">
                  <a:off x="3939638" y="901613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3" name="사각형: 둥근 모서리 4">
              <a:extLst>
                <a:ext uri="{FF2B5EF4-FFF2-40B4-BE49-F238E27FC236}">
                  <a16:creationId xmlns:a16="http://schemas.microsoft.com/office/drawing/2014/main" id="{BE5CA3E0-2C30-4D11-BC26-809768FD22DF}"/>
                </a:ext>
              </a:extLst>
            </p:cNvPr>
            <p:cNvSpPr/>
            <p:nvPr/>
          </p:nvSpPr>
          <p:spPr>
            <a:xfrm>
              <a:off x="4846462" y="293337"/>
              <a:ext cx="2509697" cy="280734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299B3F-E0FB-439C-A9AD-92E0D41B6AD0}"/>
                </a:ext>
              </a:extLst>
            </p:cNvPr>
            <p:cNvSpPr txBox="1"/>
            <p:nvPr/>
          </p:nvSpPr>
          <p:spPr>
            <a:xfrm>
              <a:off x="5205878" y="308463"/>
              <a:ext cx="1790876" cy="2616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spc="300" dirty="0">
                  <a:ln>
                    <a:solidFill>
                      <a:srgbClr val="F1ECE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Medium" pitchFamily="50" charset="-127"/>
                  <a:ea typeface="G마켓 산스 Medium" pitchFamily="50" charset="-127"/>
                </a:rPr>
                <a:t>모델링 및 성능평가</a:t>
              </a:r>
            </a:p>
          </p:txBody>
        </p:sp>
      </p:grpSp>
      <p:pic>
        <p:nvPicPr>
          <p:cNvPr id="4100" name="Picture 4">
            <a:extLst>
              <a:ext uri="{FF2B5EF4-FFF2-40B4-BE49-F238E27FC236}">
                <a16:creationId xmlns:a16="http://schemas.microsoft.com/office/drawing/2014/main" id="{C8557C4A-1CEA-4D09-9C0B-6726ECF41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019" y="1793077"/>
            <a:ext cx="8707407" cy="373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AEB201D2-2222-472E-A599-AD867671551F}"/>
              </a:ext>
            </a:extLst>
          </p:cNvPr>
          <p:cNvGrpSpPr/>
          <p:nvPr/>
        </p:nvGrpSpPr>
        <p:grpSpPr>
          <a:xfrm>
            <a:off x="4838606" y="1297010"/>
            <a:ext cx="2800244" cy="364080"/>
            <a:chOff x="4838606" y="1190004"/>
            <a:chExt cx="2800244" cy="36408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90C4052-61EE-46DD-8DD9-456602A78A05}"/>
                </a:ext>
              </a:extLst>
            </p:cNvPr>
            <p:cNvSpPr/>
            <p:nvPr/>
          </p:nvSpPr>
          <p:spPr>
            <a:xfrm>
              <a:off x="4934525" y="1209339"/>
              <a:ext cx="2608406" cy="3254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b="1" dirty="0">
                  <a:ln>
                    <a:solidFill>
                      <a:srgbClr val="FD3E3B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Feature </a:t>
              </a:r>
              <a:r>
                <a:rPr lang="en-US" altLang="ko-KR" b="1" dirty="0" err="1">
                  <a:ln>
                    <a:solidFill>
                      <a:srgbClr val="FD3E3B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Importances</a:t>
              </a:r>
              <a:r>
                <a:rPr lang="en-US" altLang="ko-KR" b="1" dirty="0">
                  <a:ln>
                    <a:solidFill>
                      <a:srgbClr val="FD3E3B">
                        <a:alpha val="0"/>
                      </a:srgbClr>
                    </a:solidFill>
                  </a:ln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Top 20</a:t>
              </a:r>
              <a:endParaRPr lang="en-US" altLang="ko-KR" sz="1400" b="1" dirty="0">
                <a:ln>
                  <a:solidFill>
                    <a:srgbClr val="FD3E3B">
                      <a:alpha val="0"/>
                    </a:srgb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모서리가 둥근 직사각형 84">
              <a:extLst>
                <a:ext uri="{FF2B5EF4-FFF2-40B4-BE49-F238E27FC236}">
                  <a16:creationId xmlns:a16="http://schemas.microsoft.com/office/drawing/2014/main" id="{C62473EA-9927-4FDB-8FCC-13E2B3F64D1A}"/>
                </a:ext>
              </a:extLst>
            </p:cNvPr>
            <p:cNvSpPr/>
            <p:nvPr/>
          </p:nvSpPr>
          <p:spPr>
            <a:xfrm>
              <a:off x="4838606" y="1190004"/>
              <a:ext cx="2800244" cy="364080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21" name="Google Shape;1339;p22">
            <a:extLst>
              <a:ext uri="{FF2B5EF4-FFF2-40B4-BE49-F238E27FC236}">
                <a16:creationId xmlns:a16="http://schemas.microsoft.com/office/drawing/2014/main" id="{3346AE6A-ED73-4EE1-ABAD-879CA239689E}"/>
              </a:ext>
            </a:extLst>
          </p:cNvPr>
          <p:cNvSpPr txBox="1"/>
          <p:nvPr/>
        </p:nvSpPr>
        <p:spPr>
          <a:xfrm flipH="1">
            <a:off x="3816135" y="6019006"/>
            <a:ext cx="1838325" cy="768350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altLang="ko-KR" sz="4400" b="1" kern="0" dirty="0">
                <a:solidFill>
                  <a:schemeClr val="accent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51.1</a:t>
            </a:r>
            <a:r>
              <a:rPr lang="en-US" sz="1800" b="1" kern="0" dirty="0">
                <a:solidFill>
                  <a:schemeClr val="accent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  <a:cs typeface="Arial"/>
                <a:sym typeface="Arial"/>
              </a:rPr>
              <a:t>%</a:t>
            </a:r>
            <a:endParaRPr sz="1800" b="1" kern="0" dirty="0">
              <a:solidFill>
                <a:schemeClr val="accent3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  <a:cs typeface="Arial"/>
              <a:sym typeface="Arial"/>
            </a:endParaRPr>
          </a:p>
        </p:txBody>
      </p:sp>
      <p:sp>
        <p:nvSpPr>
          <p:cNvPr id="22" name="Google Shape;1317;p22">
            <a:extLst>
              <a:ext uri="{FF2B5EF4-FFF2-40B4-BE49-F238E27FC236}">
                <a16:creationId xmlns:a16="http://schemas.microsoft.com/office/drawing/2014/main" id="{50395E7E-1DFC-4520-AE5E-FF754ECCB18B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2492160" y="6067951"/>
            <a:ext cx="1241425" cy="584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r" eaLnBrk="1" hangingPunct="1"/>
            <a:r>
              <a:rPr lang="en-US" altLang="ko-KR" sz="1600" b="1" dirty="0" err="1">
                <a:solidFill>
                  <a:srgbClr val="3F3F3F"/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XGBoost</a:t>
            </a:r>
            <a:endParaRPr lang="en-US" altLang="ko-KR" sz="1600" b="1" dirty="0">
              <a:solidFill>
                <a:srgbClr val="3F3F3F"/>
              </a:solidFill>
              <a:latin typeface="맑은 고딕" panose="020B0503020000020004" pitchFamily="50" charset="-127"/>
              <a:cs typeface="맑은 고딕 Semilight" panose="020B0502040204020203" pitchFamily="50" charset="-127"/>
            </a:endParaRPr>
          </a:p>
          <a:p>
            <a:pPr algn="r" eaLnBrk="1" hangingPunct="1"/>
            <a:r>
              <a:rPr lang="ko-KR" altLang="en-US" sz="1600" b="1" dirty="0">
                <a:solidFill>
                  <a:srgbClr val="3F3F3F"/>
                </a:solidFill>
                <a:latin typeface="맑은 고딕" panose="020B0503020000020004" pitchFamily="50" charset="-127"/>
                <a:cs typeface="맑은 고딕 Semilight" panose="020B0502040204020203" pitchFamily="50" charset="-127"/>
              </a:rPr>
              <a:t>정확도</a:t>
            </a:r>
            <a:endParaRPr lang="ko-KR" altLang="ko-KR" sz="1600" b="1" dirty="0">
              <a:solidFill>
                <a:srgbClr val="3F3F3F"/>
              </a:solidFill>
              <a:latin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F0BEF1C-FF3B-4D25-915B-6E59C50F5388}"/>
              </a:ext>
            </a:extLst>
          </p:cNvPr>
          <p:cNvGrpSpPr/>
          <p:nvPr/>
        </p:nvGrpSpPr>
        <p:grpSpPr>
          <a:xfrm>
            <a:off x="2685870" y="5697858"/>
            <a:ext cx="2836378" cy="287338"/>
            <a:chOff x="2608048" y="5986514"/>
            <a:chExt cx="2836378" cy="287338"/>
          </a:xfrm>
        </p:grpSpPr>
        <p:sp>
          <p:nvSpPr>
            <p:cNvPr id="26" name="Google Shape;1320;p22">
              <a:extLst>
                <a:ext uri="{FF2B5EF4-FFF2-40B4-BE49-F238E27FC236}">
                  <a16:creationId xmlns:a16="http://schemas.microsoft.com/office/drawing/2014/main" id="{059B5238-CFCA-4ED8-BC21-85AA11067DC4}"/>
                </a:ext>
              </a:extLst>
            </p:cNvPr>
            <p:cNvSpPr/>
            <p:nvPr/>
          </p:nvSpPr>
          <p:spPr bwMode="auto">
            <a:xfrm rot="10800000">
              <a:off x="5334888" y="5986514"/>
              <a:ext cx="109538" cy="287337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27" name="Google Shape;1321;p22">
              <a:extLst>
                <a:ext uri="{FF2B5EF4-FFF2-40B4-BE49-F238E27FC236}">
                  <a16:creationId xmlns:a16="http://schemas.microsoft.com/office/drawing/2014/main" id="{00442E93-0063-4138-AE48-B29F2E33AA3D}"/>
                </a:ext>
              </a:extLst>
            </p:cNvPr>
            <p:cNvSpPr/>
            <p:nvPr/>
          </p:nvSpPr>
          <p:spPr bwMode="auto">
            <a:xfrm rot="10800000">
              <a:off x="5174690" y="5986514"/>
              <a:ext cx="107950" cy="287337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28" name="Google Shape;1322;p22">
              <a:extLst>
                <a:ext uri="{FF2B5EF4-FFF2-40B4-BE49-F238E27FC236}">
                  <a16:creationId xmlns:a16="http://schemas.microsoft.com/office/drawing/2014/main" id="{BBDB6DE7-4243-430C-8033-3FFF400DCE3C}"/>
                </a:ext>
              </a:extLst>
            </p:cNvPr>
            <p:cNvSpPr/>
            <p:nvPr/>
          </p:nvSpPr>
          <p:spPr bwMode="auto">
            <a:xfrm rot="10800000">
              <a:off x="5014500" y="5986514"/>
              <a:ext cx="107950" cy="287337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29" name="Google Shape;1323;p22">
              <a:extLst>
                <a:ext uri="{FF2B5EF4-FFF2-40B4-BE49-F238E27FC236}">
                  <a16:creationId xmlns:a16="http://schemas.microsoft.com/office/drawing/2014/main" id="{00F0F311-27A8-4547-A011-EC14E6474CB9}"/>
                </a:ext>
              </a:extLst>
            </p:cNvPr>
            <p:cNvSpPr/>
            <p:nvPr/>
          </p:nvSpPr>
          <p:spPr bwMode="auto">
            <a:xfrm rot="10800000">
              <a:off x="4854310" y="5986514"/>
              <a:ext cx="107950" cy="287337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30" name="Google Shape;1324;p22">
              <a:extLst>
                <a:ext uri="{FF2B5EF4-FFF2-40B4-BE49-F238E27FC236}">
                  <a16:creationId xmlns:a16="http://schemas.microsoft.com/office/drawing/2014/main" id="{B43D3B51-9374-4E05-B79B-3D2034414218}"/>
                </a:ext>
              </a:extLst>
            </p:cNvPr>
            <p:cNvSpPr/>
            <p:nvPr/>
          </p:nvSpPr>
          <p:spPr bwMode="auto">
            <a:xfrm rot="10800000">
              <a:off x="4694120" y="5986514"/>
              <a:ext cx="107950" cy="287337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31" name="Google Shape;1325;p22">
              <a:extLst>
                <a:ext uri="{FF2B5EF4-FFF2-40B4-BE49-F238E27FC236}">
                  <a16:creationId xmlns:a16="http://schemas.microsoft.com/office/drawing/2014/main" id="{4C36F4ED-F8EF-418D-9491-A8F10B2204DB}"/>
                </a:ext>
              </a:extLst>
            </p:cNvPr>
            <p:cNvSpPr/>
            <p:nvPr/>
          </p:nvSpPr>
          <p:spPr bwMode="auto">
            <a:xfrm rot="10800000">
              <a:off x="4533930" y="5986514"/>
              <a:ext cx="107950" cy="287337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32" name="Google Shape;1326;p22">
              <a:extLst>
                <a:ext uri="{FF2B5EF4-FFF2-40B4-BE49-F238E27FC236}">
                  <a16:creationId xmlns:a16="http://schemas.microsoft.com/office/drawing/2014/main" id="{6682BD00-AAC4-45EA-A2D8-7C7DA1CDA171}"/>
                </a:ext>
              </a:extLst>
            </p:cNvPr>
            <p:cNvSpPr/>
            <p:nvPr/>
          </p:nvSpPr>
          <p:spPr bwMode="auto">
            <a:xfrm rot="10800000">
              <a:off x="4373740" y="5986514"/>
              <a:ext cx="107950" cy="287337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33" name="Google Shape;1327;p22">
              <a:extLst>
                <a:ext uri="{FF2B5EF4-FFF2-40B4-BE49-F238E27FC236}">
                  <a16:creationId xmlns:a16="http://schemas.microsoft.com/office/drawing/2014/main" id="{058CD8C6-2101-4BAD-8E70-556D1B41F8F7}"/>
                </a:ext>
              </a:extLst>
            </p:cNvPr>
            <p:cNvSpPr/>
            <p:nvPr/>
          </p:nvSpPr>
          <p:spPr bwMode="auto">
            <a:xfrm rot="10800000">
              <a:off x="4213550" y="5986514"/>
              <a:ext cx="107950" cy="287337"/>
            </a:xfrm>
            <a:prstGeom prst="flowChartProcess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39" name="Google Shape;1335;p22">
              <a:extLst>
                <a:ext uri="{FF2B5EF4-FFF2-40B4-BE49-F238E27FC236}">
                  <a16:creationId xmlns:a16="http://schemas.microsoft.com/office/drawing/2014/main" id="{E3136629-12D5-4973-B2FD-F3B1BB4F49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3088753" y="5986515"/>
              <a:ext cx="107995" cy="287337"/>
            </a:xfrm>
            <a:prstGeom prst="flowChartProcess">
              <a:avLst/>
            </a:prstGeom>
            <a:solidFill>
              <a:srgbClr val="BFBFBF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40" name="Google Shape;1336;p22">
              <a:extLst>
                <a:ext uri="{FF2B5EF4-FFF2-40B4-BE49-F238E27FC236}">
                  <a16:creationId xmlns:a16="http://schemas.microsoft.com/office/drawing/2014/main" id="{61228345-147D-4096-96ED-E2B6A7F3C2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928518" y="5986515"/>
              <a:ext cx="107995" cy="287337"/>
            </a:xfrm>
            <a:prstGeom prst="flowChartProcess">
              <a:avLst/>
            </a:prstGeom>
            <a:solidFill>
              <a:srgbClr val="BFBFBF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41" name="Google Shape;1337;p22">
              <a:extLst>
                <a:ext uri="{FF2B5EF4-FFF2-40B4-BE49-F238E27FC236}">
                  <a16:creationId xmlns:a16="http://schemas.microsoft.com/office/drawing/2014/main" id="{5AE29909-A7EC-446D-A496-822A17C591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768283" y="5986515"/>
              <a:ext cx="107995" cy="287337"/>
            </a:xfrm>
            <a:prstGeom prst="flowChartProcess">
              <a:avLst/>
            </a:prstGeom>
            <a:solidFill>
              <a:srgbClr val="BFBFBF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42" name="Google Shape;1338;p22">
              <a:extLst>
                <a:ext uri="{FF2B5EF4-FFF2-40B4-BE49-F238E27FC236}">
                  <a16:creationId xmlns:a16="http://schemas.microsoft.com/office/drawing/2014/main" id="{4CEBFEA2-3597-492D-9D8A-650BD8D20B9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608048" y="5986515"/>
              <a:ext cx="107995" cy="287337"/>
            </a:xfrm>
            <a:prstGeom prst="flowChartProcess">
              <a:avLst/>
            </a:prstGeom>
            <a:solidFill>
              <a:srgbClr val="BFBFBF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44" name="Google Shape;1335;p22">
              <a:extLst>
                <a:ext uri="{FF2B5EF4-FFF2-40B4-BE49-F238E27FC236}">
                  <a16:creationId xmlns:a16="http://schemas.microsoft.com/office/drawing/2014/main" id="{C6C25B79-FBF1-4563-AD00-06E32CCC7F5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3248988" y="5986515"/>
              <a:ext cx="107995" cy="287337"/>
            </a:xfrm>
            <a:prstGeom prst="flowChartProcess">
              <a:avLst/>
            </a:prstGeom>
            <a:solidFill>
              <a:srgbClr val="BFBFBF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0EE67D46-5F7E-493D-894E-E77BC8A91209}"/>
                </a:ext>
              </a:extLst>
            </p:cNvPr>
            <p:cNvGrpSpPr/>
            <p:nvPr/>
          </p:nvGrpSpPr>
          <p:grpSpPr>
            <a:xfrm>
              <a:off x="4050163" y="5986514"/>
              <a:ext cx="111147" cy="287338"/>
              <a:chOff x="1508104" y="5421312"/>
              <a:chExt cx="111147" cy="287338"/>
            </a:xfrm>
          </p:grpSpPr>
          <p:sp>
            <p:nvSpPr>
              <p:cNvPr id="48" name="Google Shape;1334;p22">
                <a:extLst>
                  <a:ext uri="{FF2B5EF4-FFF2-40B4-BE49-F238E27FC236}">
                    <a16:creationId xmlns:a16="http://schemas.microsoft.com/office/drawing/2014/main" id="{7989A0AE-AEAF-47E1-820B-B08E171413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508104" y="5421312"/>
                <a:ext cx="107995" cy="287337"/>
              </a:xfrm>
              <a:prstGeom prst="flowChartProcess">
                <a:avLst/>
              </a:prstGeom>
              <a:solidFill>
                <a:srgbClr val="BFBFBF">
                  <a:alpha val="7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ko-KR" altLang="ko-KR" sz="2700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Google Shape;1333;p22">
                <a:extLst>
                  <a:ext uri="{FF2B5EF4-FFF2-40B4-BE49-F238E27FC236}">
                    <a16:creationId xmlns:a16="http://schemas.microsoft.com/office/drawing/2014/main" id="{E4716C21-5051-401E-A053-819E1C691256}"/>
                  </a:ext>
                </a:extLst>
              </p:cNvPr>
              <p:cNvSpPr/>
              <p:nvPr/>
            </p:nvSpPr>
            <p:spPr>
              <a:xfrm rot="10800000">
                <a:off x="1555751" y="5421313"/>
                <a:ext cx="63500" cy="287337"/>
              </a:xfrm>
              <a:prstGeom prst="flowChartProcess">
                <a:avLst/>
              </a:prstGeom>
              <a:solidFill>
                <a:schemeClr val="accent3">
                  <a:alpha val="80000"/>
                </a:schemeClr>
              </a:solidFill>
              <a:ln>
                <a:noFill/>
              </a:ln>
            </p:spPr>
            <p:txBody>
              <a:bodyPr lIns="91425" tIns="45700" rIns="91425" bIns="45700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ko-KR" altLang="ko-KR" sz="27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50" name="Google Shape;1335;p22">
              <a:extLst>
                <a:ext uri="{FF2B5EF4-FFF2-40B4-BE49-F238E27FC236}">
                  <a16:creationId xmlns:a16="http://schemas.microsoft.com/office/drawing/2014/main" id="{A3ECE969-C471-4890-BC31-952D1F24884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3409223" y="5986515"/>
              <a:ext cx="107995" cy="287337"/>
            </a:xfrm>
            <a:prstGeom prst="flowChartProcess">
              <a:avLst/>
            </a:prstGeom>
            <a:solidFill>
              <a:srgbClr val="BFBFBF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51" name="Google Shape;1335;p22">
              <a:extLst>
                <a:ext uri="{FF2B5EF4-FFF2-40B4-BE49-F238E27FC236}">
                  <a16:creationId xmlns:a16="http://schemas.microsoft.com/office/drawing/2014/main" id="{C4B9909E-76A7-4D6B-9098-186F4B2688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3569458" y="5986515"/>
              <a:ext cx="107995" cy="287337"/>
            </a:xfrm>
            <a:prstGeom prst="flowChartProcess">
              <a:avLst/>
            </a:prstGeom>
            <a:solidFill>
              <a:srgbClr val="BFBFBF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52" name="Google Shape;1335;p22">
              <a:extLst>
                <a:ext uri="{FF2B5EF4-FFF2-40B4-BE49-F238E27FC236}">
                  <a16:creationId xmlns:a16="http://schemas.microsoft.com/office/drawing/2014/main" id="{5F3ED14A-54E7-4F5B-A819-8F406AD166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3729693" y="5986515"/>
              <a:ext cx="107995" cy="287337"/>
            </a:xfrm>
            <a:prstGeom prst="flowChartProcess">
              <a:avLst/>
            </a:prstGeom>
            <a:solidFill>
              <a:srgbClr val="BFBFBF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  <p:sp>
          <p:nvSpPr>
            <p:cNvPr id="53" name="Google Shape;1335;p22">
              <a:extLst>
                <a:ext uri="{FF2B5EF4-FFF2-40B4-BE49-F238E27FC236}">
                  <a16:creationId xmlns:a16="http://schemas.microsoft.com/office/drawing/2014/main" id="{D1A456A2-DC15-4610-8588-6C140C0280C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3889928" y="5986514"/>
              <a:ext cx="107995" cy="287337"/>
            </a:xfrm>
            <a:prstGeom prst="flowChartProcess">
              <a:avLst/>
            </a:prstGeom>
            <a:solidFill>
              <a:srgbClr val="BFBFBF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/>
              <a:endParaRPr lang="ko-KR" altLang="ko-KR" sz="270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61682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3374796" y="293337"/>
            <a:ext cx="5458119" cy="871962"/>
            <a:chOff x="3374796" y="293337"/>
            <a:chExt cx="5458119" cy="871962"/>
          </a:xfrm>
        </p:grpSpPr>
        <p:sp>
          <p:nvSpPr>
            <p:cNvPr id="57" name="TextBox 56"/>
            <p:cNvSpPr txBox="1"/>
            <p:nvPr/>
          </p:nvSpPr>
          <p:spPr>
            <a:xfrm>
              <a:off x="4776294" y="703645"/>
              <a:ext cx="28953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3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</a:rPr>
                <a:t>RandomForest</a:t>
              </a:r>
              <a:endParaRPr lang="ko-KR" altLang="en-US" sz="20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Bold" pitchFamily="50" charset="-127"/>
                <a:ea typeface="G마켓 산스 Bold" pitchFamily="50" charset="-127"/>
              </a:endParaRPr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3393649" y="641043"/>
              <a:ext cx="5439266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>
              <a:off x="3374796" y="1165299"/>
              <a:ext cx="5458119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68D17E74-73BC-4BBB-9FEA-474B2211D296}"/>
                </a:ext>
              </a:extLst>
            </p:cNvPr>
            <p:cNvGrpSpPr/>
            <p:nvPr/>
          </p:nvGrpSpPr>
          <p:grpSpPr>
            <a:xfrm>
              <a:off x="3823991" y="819432"/>
              <a:ext cx="166028" cy="157173"/>
              <a:chOff x="3937115" y="819432"/>
              <a:chExt cx="166028" cy="157173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69" name="모서리가 둥근 직사각형 124">
                <a:extLst>
                  <a:ext uri="{FF2B5EF4-FFF2-40B4-BE49-F238E27FC236}">
                    <a16:creationId xmlns:a16="http://schemas.microsoft.com/office/drawing/2014/main" id="{584883F2-7D0A-4258-9988-26051162B35D}"/>
                  </a:ext>
                </a:extLst>
              </p:cNvPr>
              <p:cNvSpPr/>
              <p:nvPr/>
            </p:nvSpPr>
            <p:spPr>
              <a:xfrm>
                <a:off x="3937115" y="819432"/>
                <a:ext cx="166028" cy="157173"/>
              </a:xfrm>
              <a:prstGeom prst="roundRect">
                <a:avLst>
                  <a:gd name="adj" fmla="val 355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3181A168-F785-4A5A-9F0E-0569CB54B987}"/>
                  </a:ext>
                </a:extLst>
              </p:cNvPr>
              <p:cNvGrpSpPr/>
              <p:nvPr/>
            </p:nvGrpSpPr>
            <p:grpSpPr>
              <a:xfrm>
                <a:off x="3988795" y="858620"/>
                <a:ext cx="53242" cy="78797"/>
                <a:chOff x="3939638" y="866631"/>
                <a:chExt cx="53242" cy="78797"/>
              </a:xfrm>
              <a:grpFill/>
            </p:grpSpPr>
            <p:cxnSp>
              <p:nvCxnSpPr>
                <p:cNvPr id="71" name="직선 연결선 70">
                  <a:extLst>
                    <a:ext uri="{FF2B5EF4-FFF2-40B4-BE49-F238E27FC236}">
                      <a16:creationId xmlns:a16="http://schemas.microsoft.com/office/drawing/2014/main" id="{610D56AF-E37A-4C20-8999-F485EDD25003}"/>
                    </a:ext>
                  </a:extLst>
                </p:cNvPr>
                <p:cNvCxnSpPr/>
                <p:nvPr/>
              </p:nvCxnSpPr>
              <p:spPr>
                <a:xfrm>
                  <a:off x="3949065" y="866631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>
                  <a:extLst>
                    <a:ext uri="{FF2B5EF4-FFF2-40B4-BE49-F238E27FC236}">
                      <a16:creationId xmlns:a16="http://schemas.microsoft.com/office/drawing/2014/main" id="{9E3AE36E-5717-4F67-BE2E-4DD89C426508}"/>
                    </a:ext>
                  </a:extLst>
                </p:cNvPr>
                <p:cNvCxnSpPr/>
                <p:nvPr/>
              </p:nvCxnSpPr>
              <p:spPr>
                <a:xfrm flipV="1">
                  <a:off x="3939638" y="901613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3" name="사각형: 둥근 모서리 4">
              <a:extLst>
                <a:ext uri="{FF2B5EF4-FFF2-40B4-BE49-F238E27FC236}">
                  <a16:creationId xmlns:a16="http://schemas.microsoft.com/office/drawing/2014/main" id="{BE5CA3E0-2C30-4D11-BC26-809768FD22DF}"/>
                </a:ext>
              </a:extLst>
            </p:cNvPr>
            <p:cNvSpPr/>
            <p:nvPr/>
          </p:nvSpPr>
          <p:spPr>
            <a:xfrm>
              <a:off x="4846462" y="293337"/>
              <a:ext cx="2509697" cy="280734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299B3F-E0FB-439C-A9AD-92E0D41B6AD0}"/>
                </a:ext>
              </a:extLst>
            </p:cNvPr>
            <p:cNvSpPr txBox="1"/>
            <p:nvPr/>
          </p:nvSpPr>
          <p:spPr>
            <a:xfrm>
              <a:off x="5205878" y="308463"/>
              <a:ext cx="1790876" cy="2616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spc="300" dirty="0">
                  <a:ln>
                    <a:solidFill>
                      <a:srgbClr val="F1ECE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Medium" pitchFamily="50" charset="-127"/>
                  <a:ea typeface="G마켓 산스 Medium" pitchFamily="50" charset="-127"/>
                </a:rPr>
                <a:t>모델링 및 성능평가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163312B-8D82-4B77-8F15-DBB164DBB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6951"/>
            <a:ext cx="12192000" cy="367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6101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"/>
          <p:cNvSpPr txBox="1"/>
          <p:nvPr/>
        </p:nvSpPr>
        <p:spPr>
          <a:xfrm>
            <a:off x="3" y="3013523"/>
            <a:ext cx="12191995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결론 및 개선사항</a:t>
            </a:r>
            <a:endParaRPr sz="4800" dirty="0"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03385" y="1215815"/>
            <a:ext cx="10088545" cy="4426370"/>
            <a:chOff x="113442" y="205676"/>
            <a:chExt cx="11583259" cy="6187948"/>
          </a:xfrm>
        </p:grpSpPr>
        <p:grpSp>
          <p:nvGrpSpPr>
            <p:cNvPr id="9" name="그룹 8"/>
            <p:cNvGrpSpPr/>
            <p:nvPr/>
          </p:nvGrpSpPr>
          <p:grpSpPr>
            <a:xfrm>
              <a:off x="703421" y="529076"/>
              <a:ext cx="1919236" cy="900198"/>
              <a:chOff x="995890" y="529076"/>
              <a:chExt cx="1326759" cy="900198"/>
            </a:xfrm>
          </p:grpSpPr>
          <p:sp>
            <p:nvSpPr>
              <p:cNvPr id="18" name="Google Shape;721;p2"/>
              <p:cNvSpPr/>
              <p:nvPr/>
            </p:nvSpPr>
            <p:spPr>
              <a:xfrm flipH="1">
                <a:off x="995890" y="529076"/>
                <a:ext cx="1326759" cy="900198"/>
              </a:xfrm>
              <a:custGeom>
                <a:avLst/>
                <a:gdLst/>
                <a:ahLst/>
                <a:cxnLst/>
                <a:rect l="l" t="t" r="r" b="b"/>
                <a:pathLst>
                  <a:path w="2897024" h="2264776" extrusionOk="0">
                    <a:moveTo>
                      <a:pt x="0" y="0"/>
                    </a:moveTo>
                    <a:lnTo>
                      <a:pt x="2897024" y="0"/>
                    </a:lnTo>
                    <a:lnTo>
                      <a:pt x="2897024" y="1891127"/>
                    </a:lnTo>
                    <a:cubicBezTo>
                      <a:pt x="2802822" y="1872712"/>
                      <a:pt x="2847405" y="1801618"/>
                      <a:pt x="2606215" y="1863893"/>
                    </a:cubicBezTo>
                    <a:cubicBezTo>
                      <a:pt x="2365025" y="1926168"/>
                      <a:pt x="1736930" y="2014603"/>
                      <a:pt x="1449884" y="2264776"/>
                    </a:cubicBezTo>
                    <a:cubicBezTo>
                      <a:pt x="1164010" y="2014157"/>
                      <a:pt x="872259" y="1863893"/>
                      <a:pt x="462219" y="1863893"/>
                    </a:cubicBezTo>
                    <a:cubicBezTo>
                      <a:pt x="301614" y="1863893"/>
                      <a:pt x="146393" y="1886946"/>
                      <a:pt x="0" y="193100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722;p2"/>
              <p:cNvSpPr/>
              <p:nvPr/>
            </p:nvSpPr>
            <p:spPr>
              <a:xfrm flipH="1">
                <a:off x="995890" y="704185"/>
                <a:ext cx="1326759" cy="433258"/>
              </a:xfrm>
              <a:custGeom>
                <a:avLst/>
                <a:gdLst/>
                <a:ahLst/>
                <a:cxnLst/>
                <a:rect l="l" t="t" r="r" b="b"/>
                <a:pathLst>
                  <a:path w="648072" h="243840" extrusionOk="0">
                    <a:moveTo>
                      <a:pt x="0" y="0"/>
                    </a:moveTo>
                    <a:lnTo>
                      <a:pt x="648072" y="0"/>
                    </a:lnTo>
                    <a:lnTo>
                      <a:pt x="648072" y="146327"/>
                    </a:lnTo>
                    <a:lnTo>
                      <a:pt x="359596" y="243840"/>
                    </a:lnTo>
                    <a:lnTo>
                      <a:pt x="0" y="128585"/>
                    </a:lnTo>
                    <a:close/>
                  </a:path>
                </a:pathLst>
              </a:custGeom>
              <a:solidFill>
                <a:schemeClr val="dk1">
                  <a:alpha val="2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" name="Google Shape;723;p2"/>
            <p:cNvSpPr/>
            <p:nvPr/>
          </p:nvSpPr>
          <p:spPr>
            <a:xfrm flipH="1">
              <a:off x="113442" y="205676"/>
              <a:ext cx="3099195" cy="792507"/>
            </a:xfrm>
            <a:custGeom>
              <a:avLst/>
              <a:gdLst/>
              <a:ahLst/>
              <a:cxnLst/>
              <a:rect l="l" t="t" r="r" b="b"/>
              <a:pathLst>
                <a:path w="1513840" h="487680" extrusionOk="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" name="Google Shape;724;p2"/>
            <p:cNvCxnSpPr/>
            <p:nvPr/>
          </p:nvCxnSpPr>
          <p:spPr>
            <a:xfrm flipH="1">
              <a:off x="842671" y="474919"/>
              <a:ext cx="768370" cy="289277"/>
            </a:xfrm>
            <a:prstGeom prst="straightConnector1">
              <a:avLst/>
            </a:prstGeom>
            <a:solidFill>
              <a:schemeClr val="accent4"/>
            </a:solidFill>
            <a:ln w="19050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" name="Google Shape;725;p2"/>
            <p:cNvCxnSpPr/>
            <p:nvPr/>
          </p:nvCxnSpPr>
          <p:spPr>
            <a:xfrm>
              <a:off x="842671" y="753653"/>
              <a:ext cx="3378" cy="5629428"/>
            </a:xfrm>
            <a:prstGeom prst="straightConnector1">
              <a:avLst/>
            </a:prstGeom>
            <a:solidFill>
              <a:schemeClr val="accent4"/>
            </a:solidFill>
            <a:ln w="19050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" name="Google Shape;726;p2"/>
            <p:cNvCxnSpPr/>
            <p:nvPr/>
          </p:nvCxnSpPr>
          <p:spPr>
            <a:xfrm rot="10800000">
              <a:off x="3969916" y="576056"/>
              <a:ext cx="7726785" cy="10582"/>
            </a:xfrm>
            <a:prstGeom prst="straightConnector1">
              <a:avLst/>
            </a:prstGeom>
            <a:solidFill>
              <a:schemeClr val="accent4"/>
            </a:solidFill>
            <a:ln w="19050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4" name="Google Shape;727;p2"/>
            <p:cNvSpPr/>
            <p:nvPr/>
          </p:nvSpPr>
          <p:spPr>
            <a:xfrm flipH="1">
              <a:off x="3852370" y="1546415"/>
              <a:ext cx="235095" cy="429806"/>
            </a:xfrm>
            <a:custGeom>
              <a:avLst/>
              <a:gdLst/>
              <a:ahLst/>
              <a:cxnLst/>
              <a:rect l="l" t="t" r="r" b="b"/>
              <a:pathLst>
                <a:path w="235095" h="429805" extrusionOk="0">
                  <a:moveTo>
                    <a:pt x="235095" y="429805"/>
                  </a:moveTo>
                  <a:lnTo>
                    <a:pt x="142960" y="109986"/>
                  </a:lnTo>
                  <a:lnTo>
                    <a:pt x="160155" y="102863"/>
                  </a:lnTo>
                  <a:cubicBezTo>
                    <a:pt x="171060" y="91959"/>
                    <a:pt x="177804" y="76895"/>
                    <a:pt x="177804" y="60256"/>
                  </a:cubicBezTo>
                  <a:cubicBezTo>
                    <a:pt x="177804" y="26978"/>
                    <a:pt x="150826" y="0"/>
                    <a:pt x="117548" y="0"/>
                  </a:cubicBezTo>
                  <a:cubicBezTo>
                    <a:pt x="84270" y="0"/>
                    <a:pt x="57292" y="26978"/>
                    <a:pt x="57292" y="60256"/>
                  </a:cubicBezTo>
                  <a:cubicBezTo>
                    <a:pt x="57292" y="76895"/>
                    <a:pt x="64037" y="91959"/>
                    <a:pt x="74941" y="102863"/>
                  </a:cubicBezTo>
                  <a:lnTo>
                    <a:pt x="92135" y="109985"/>
                  </a:lnTo>
                  <a:lnTo>
                    <a:pt x="0" y="429805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" name="Google Shape;728;p2"/>
            <p:cNvCxnSpPr/>
            <p:nvPr/>
          </p:nvCxnSpPr>
          <p:spPr>
            <a:xfrm flipH="1">
              <a:off x="846049" y="6383081"/>
              <a:ext cx="10850651" cy="0"/>
            </a:xfrm>
            <a:prstGeom prst="straightConnector1">
              <a:avLst/>
            </a:prstGeom>
            <a:solidFill>
              <a:schemeClr val="accent4"/>
            </a:solidFill>
            <a:ln w="19050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" name="Google Shape;729;p2"/>
            <p:cNvCxnSpPr/>
            <p:nvPr/>
          </p:nvCxnSpPr>
          <p:spPr>
            <a:xfrm>
              <a:off x="11696700" y="586638"/>
              <a:ext cx="0" cy="5806986"/>
            </a:xfrm>
            <a:prstGeom prst="straightConnector1">
              <a:avLst/>
            </a:prstGeom>
            <a:solidFill>
              <a:schemeClr val="accent4"/>
            </a:solidFill>
            <a:ln w="19050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" name="Google Shape;730;p2"/>
            <p:cNvCxnSpPr/>
            <p:nvPr/>
          </p:nvCxnSpPr>
          <p:spPr>
            <a:xfrm>
              <a:off x="3969916" y="572552"/>
              <a:ext cx="1" cy="1304806"/>
            </a:xfrm>
            <a:prstGeom prst="straightConnector1">
              <a:avLst/>
            </a:prstGeom>
            <a:solidFill>
              <a:schemeClr val="accent4"/>
            </a:solidFill>
            <a:ln w="19050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5876486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888990" y="293337"/>
            <a:ext cx="4340995" cy="871962"/>
            <a:chOff x="3888990" y="293337"/>
            <a:chExt cx="4340995" cy="871962"/>
          </a:xfrm>
        </p:grpSpPr>
        <p:sp>
          <p:nvSpPr>
            <p:cNvPr id="9" name="TextBox 8"/>
            <p:cNvSpPr txBox="1"/>
            <p:nvPr/>
          </p:nvSpPr>
          <p:spPr>
            <a:xfrm>
              <a:off x="5377690" y="703116"/>
              <a:ext cx="14366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</a:rPr>
                <a:t> 최종결론</a:t>
              </a: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3888991" y="641043"/>
              <a:ext cx="4340994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3888990" y="1165299"/>
              <a:ext cx="4340994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8D17E74-73BC-4BBB-9FEA-474B2211D296}"/>
                </a:ext>
              </a:extLst>
            </p:cNvPr>
            <p:cNvGrpSpPr/>
            <p:nvPr/>
          </p:nvGrpSpPr>
          <p:grpSpPr>
            <a:xfrm>
              <a:off x="3937115" y="819432"/>
              <a:ext cx="166028" cy="157173"/>
              <a:chOff x="3937115" y="819432"/>
              <a:chExt cx="166028" cy="157173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15" name="모서리가 둥근 직사각형 124">
                <a:extLst>
                  <a:ext uri="{FF2B5EF4-FFF2-40B4-BE49-F238E27FC236}">
                    <a16:creationId xmlns:a16="http://schemas.microsoft.com/office/drawing/2014/main" id="{584883F2-7D0A-4258-9988-26051162B35D}"/>
                  </a:ext>
                </a:extLst>
              </p:cNvPr>
              <p:cNvSpPr/>
              <p:nvPr/>
            </p:nvSpPr>
            <p:spPr>
              <a:xfrm>
                <a:off x="3937115" y="819432"/>
                <a:ext cx="166028" cy="157173"/>
              </a:xfrm>
              <a:prstGeom prst="roundRect">
                <a:avLst>
                  <a:gd name="adj" fmla="val 355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181A168-F785-4A5A-9F0E-0569CB54B987}"/>
                  </a:ext>
                </a:extLst>
              </p:cNvPr>
              <p:cNvGrpSpPr/>
              <p:nvPr/>
            </p:nvGrpSpPr>
            <p:grpSpPr>
              <a:xfrm>
                <a:off x="3998222" y="858620"/>
                <a:ext cx="43815" cy="78797"/>
                <a:chOff x="3949065" y="866631"/>
                <a:chExt cx="43815" cy="78797"/>
              </a:xfrm>
              <a:grpFill/>
            </p:grpSpPr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610D56AF-E37A-4C20-8999-F485EDD25003}"/>
                    </a:ext>
                  </a:extLst>
                </p:cNvPr>
                <p:cNvCxnSpPr/>
                <p:nvPr/>
              </p:nvCxnSpPr>
              <p:spPr>
                <a:xfrm>
                  <a:off x="3949065" y="866631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9E3AE36E-5717-4F67-BE2E-4DD89C426508}"/>
                    </a:ext>
                  </a:extLst>
                </p:cNvPr>
                <p:cNvCxnSpPr/>
                <p:nvPr/>
              </p:nvCxnSpPr>
              <p:spPr>
                <a:xfrm flipV="1">
                  <a:off x="3949065" y="901613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3" name="사각형: 둥근 모서리 4">
              <a:extLst>
                <a:ext uri="{FF2B5EF4-FFF2-40B4-BE49-F238E27FC236}">
                  <a16:creationId xmlns:a16="http://schemas.microsoft.com/office/drawing/2014/main" id="{BE5CA3E0-2C30-4D11-BC26-809768FD22DF}"/>
                </a:ext>
              </a:extLst>
            </p:cNvPr>
            <p:cNvSpPr/>
            <p:nvPr/>
          </p:nvSpPr>
          <p:spPr>
            <a:xfrm>
              <a:off x="4846462" y="293337"/>
              <a:ext cx="2509697" cy="280734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299B3F-E0FB-439C-A9AD-92E0D41B6AD0}"/>
                </a:ext>
              </a:extLst>
            </p:cNvPr>
            <p:cNvSpPr txBox="1"/>
            <p:nvPr/>
          </p:nvSpPr>
          <p:spPr>
            <a:xfrm>
              <a:off x="5318886" y="308463"/>
              <a:ext cx="1564852" cy="2616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spc="300" dirty="0">
                  <a:ln>
                    <a:solidFill>
                      <a:srgbClr val="F1ECE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Medium" pitchFamily="50" charset="-127"/>
                  <a:ea typeface="G마켓 산스 Medium" pitchFamily="50" charset="-127"/>
                </a:rPr>
                <a:t>결론 및 개선사항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EC8F6CC-85AB-494F-BB43-48B0A09F5307}"/>
              </a:ext>
            </a:extLst>
          </p:cNvPr>
          <p:cNvGrpSpPr/>
          <p:nvPr/>
        </p:nvGrpSpPr>
        <p:grpSpPr>
          <a:xfrm>
            <a:off x="4353966" y="1926433"/>
            <a:ext cx="3506442" cy="4596915"/>
            <a:chOff x="4644215" y="1926433"/>
            <a:chExt cx="3506442" cy="4596915"/>
          </a:xfrm>
        </p:grpSpPr>
        <p:grpSp>
          <p:nvGrpSpPr>
            <p:cNvPr id="56" name="그룹 55"/>
            <p:cNvGrpSpPr/>
            <p:nvPr/>
          </p:nvGrpSpPr>
          <p:grpSpPr>
            <a:xfrm>
              <a:off x="4644215" y="1926433"/>
              <a:ext cx="3506442" cy="4596915"/>
              <a:chOff x="8003432" y="1926433"/>
              <a:chExt cx="3506442" cy="4596915"/>
            </a:xfrm>
          </p:grpSpPr>
          <p:sp>
            <p:nvSpPr>
              <p:cNvPr id="57" name="모서리가 둥근 직사각형 56"/>
              <p:cNvSpPr/>
              <p:nvPr/>
            </p:nvSpPr>
            <p:spPr>
              <a:xfrm>
                <a:off x="8003432" y="2784412"/>
                <a:ext cx="3506442" cy="3738936"/>
              </a:xfrm>
              <a:prstGeom prst="roundRect">
                <a:avLst>
                  <a:gd name="adj" fmla="val 1623"/>
                </a:avLst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각 삼각형 58"/>
              <p:cNvSpPr/>
              <p:nvPr/>
            </p:nvSpPr>
            <p:spPr>
              <a:xfrm rot="18900000">
                <a:off x="9661500" y="2212200"/>
                <a:ext cx="190306" cy="176127"/>
              </a:xfrm>
              <a:prstGeom prst="rtTriangle">
                <a:avLst/>
              </a:prstGeom>
              <a:solidFill>
                <a:schemeClr val="accent1">
                  <a:alpha val="6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에스코어 드림 5 Medium" pitchFamily="34" charset="-127"/>
                  <a:ea typeface="에스코어 드림 5 Medium" pitchFamily="34" charset="-127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8916522" y="1926433"/>
                <a:ext cx="168026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종사상 지위 구분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C758691-3472-4CB9-8D6C-EAB68332D9B6}"/>
                </a:ext>
              </a:extLst>
            </p:cNvPr>
            <p:cNvSpPr txBox="1"/>
            <p:nvPr/>
          </p:nvSpPr>
          <p:spPr>
            <a:xfrm>
              <a:off x="4880392" y="3043781"/>
              <a:ext cx="3053336" cy="3173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4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가지 모델 중 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XGBoost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파라미터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조정하지 않은 경우 채택</a:t>
              </a:r>
              <a:b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</a:b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(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정확도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77.8%,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14.1s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소요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)</a:t>
              </a:r>
            </a:p>
            <a:p>
              <a:pPr marL="285750" indent="-2857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marL="285750" indent="-2857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선택한 모델에서 중요도가 높은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Feature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은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전공분류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,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학점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,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학자금대출 금액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,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연령 순이었음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.</a:t>
              </a:r>
            </a:p>
            <a:p>
              <a:pPr marL="285750" indent="-2857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marL="285750" indent="-2857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해당 모델을 사용해 예측을 진행했으나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predict 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proba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는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47.5%~60%, 62.5%~67.5%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로 높다고 보기에는 어려움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.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1FB9BC1-886C-460E-B190-2A6ADCF74E4D}"/>
              </a:ext>
            </a:extLst>
          </p:cNvPr>
          <p:cNvGrpSpPr/>
          <p:nvPr/>
        </p:nvGrpSpPr>
        <p:grpSpPr>
          <a:xfrm>
            <a:off x="503978" y="1926433"/>
            <a:ext cx="3506442" cy="4624796"/>
            <a:chOff x="686857" y="1926433"/>
            <a:chExt cx="3506442" cy="4624796"/>
          </a:xfrm>
        </p:grpSpPr>
        <p:grpSp>
          <p:nvGrpSpPr>
            <p:cNvPr id="40" name="그룹 39"/>
            <p:cNvGrpSpPr/>
            <p:nvPr/>
          </p:nvGrpSpPr>
          <p:grpSpPr>
            <a:xfrm>
              <a:off x="686857" y="1926433"/>
              <a:ext cx="3506442" cy="4596915"/>
              <a:chOff x="686857" y="1926433"/>
              <a:chExt cx="3506442" cy="4596915"/>
            </a:xfrm>
          </p:grpSpPr>
          <p:sp>
            <p:nvSpPr>
              <p:cNvPr id="41" name="모서리가 둥근 직사각형 40"/>
              <p:cNvSpPr/>
              <p:nvPr/>
            </p:nvSpPr>
            <p:spPr>
              <a:xfrm>
                <a:off x="686857" y="2784412"/>
                <a:ext cx="3506442" cy="3738936"/>
              </a:xfrm>
              <a:prstGeom prst="roundRect">
                <a:avLst>
                  <a:gd name="adj" fmla="val 1623"/>
                </a:avLst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각 삼각형 42"/>
              <p:cNvSpPr/>
              <p:nvPr/>
            </p:nvSpPr>
            <p:spPr>
              <a:xfrm rot="18900000">
                <a:off x="2344925" y="2212200"/>
                <a:ext cx="190306" cy="176127"/>
              </a:xfrm>
              <a:prstGeom prst="rtTriangle">
                <a:avLst/>
              </a:prstGeom>
              <a:solidFill>
                <a:schemeClr val="accent1">
                  <a:alpha val="6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에스코어 드림 5 Medium" pitchFamily="34" charset="-127"/>
                  <a:ea typeface="에스코어 드림 5 Medium" pitchFamily="34" charset="-127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953408" y="1926433"/>
                <a:ext cx="9733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취업여부</a:t>
                </a:r>
              </a:p>
            </p:txBody>
          </p:sp>
          <p:sp>
            <p:nvSpPr>
              <p:cNvPr id="46" name="직각 삼각형 45"/>
              <p:cNvSpPr/>
              <p:nvPr/>
            </p:nvSpPr>
            <p:spPr>
              <a:xfrm rot="18900000">
                <a:off x="2344925" y="4050441"/>
                <a:ext cx="190306" cy="176127"/>
              </a:xfrm>
              <a:prstGeom prst="rtTriangle">
                <a:avLst/>
              </a:prstGeom>
              <a:solidFill>
                <a:schemeClr val="accent1">
                  <a:alpha val="6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에스코어 드림 5 Medium" pitchFamily="34" charset="-127"/>
                  <a:ea typeface="에스코어 드림 5 Medium" pitchFamily="34" charset="-127"/>
                </a:endParaRP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41D9E9A-B69B-403B-A8B3-54E75F5921C9}"/>
                </a:ext>
              </a:extLst>
            </p:cNvPr>
            <p:cNvSpPr txBox="1"/>
            <p:nvPr/>
          </p:nvSpPr>
          <p:spPr>
            <a:xfrm>
              <a:off x="763620" y="2988102"/>
              <a:ext cx="3352915" cy="803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XGB(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기본 파라미터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)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의 경우 특정 변수에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Importance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값이 높은 경향이 있음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(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과적합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가능성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345D324-62A2-4203-85FE-36BC92C4A679}"/>
                </a:ext>
              </a:extLst>
            </p:cNvPr>
            <p:cNvSpPr txBox="1"/>
            <p:nvPr/>
          </p:nvSpPr>
          <p:spPr>
            <a:xfrm>
              <a:off x="835653" y="4562992"/>
              <a:ext cx="3352915" cy="1988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랜덤포레스트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하이퍼파라미터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튜닝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(F1_Score : 83.7)</a:t>
              </a:r>
            </a:p>
            <a:p>
              <a:pPr marL="285750" indent="-2857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rgbClr val="FF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연령 </a:t>
              </a:r>
              <a:r>
                <a:rPr lang="en-US" altLang="ko-KR" dirty="0">
                  <a:solidFill>
                    <a:srgbClr val="FF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, </a:t>
              </a:r>
              <a:r>
                <a:rPr lang="ko-KR" altLang="en-US" dirty="0">
                  <a:solidFill>
                    <a:srgbClr val="FF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재학 중 일자리 경험 횟수 </a:t>
              </a:r>
              <a:r>
                <a:rPr lang="en-US" altLang="ko-KR" dirty="0">
                  <a:solidFill>
                    <a:srgbClr val="FF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, </a:t>
              </a:r>
              <a:r>
                <a:rPr lang="ko-KR" altLang="en-US" dirty="0">
                  <a:solidFill>
                    <a:srgbClr val="FF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구직기간 </a:t>
              </a:r>
              <a:r>
                <a:rPr lang="en-US" altLang="ko-KR" dirty="0">
                  <a:solidFill>
                    <a:srgbClr val="FF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, </a:t>
              </a:r>
              <a:r>
                <a:rPr lang="ko-KR" altLang="en-US" dirty="0">
                  <a:solidFill>
                    <a:srgbClr val="FF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학점 </a:t>
              </a:r>
              <a:r>
                <a:rPr lang="en-US" altLang="ko-KR" dirty="0">
                  <a:solidFill>
                    <a:srgbClr val="FF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, </a:t>
              </a:r>
              <a:r>
                <a:rPr lang="ko-KR" altLang="en-US" dirty="0">
                  <a:solidFill>
                    <a:srgbClr val="FF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전공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변수가 취업여부에 가장 영향을 많이 주는 것으로 분석됨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marL="285750" indent="-2857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연령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&amp;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일자리 횟수 ↑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=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취업 ↑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 marL="285750" indent="-2857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D71D46C-3534-4D5A-B215-31F3760E3B3C}"/>
              </a:ext>
            </a:extLst>
          </p:cNvPr>
          <p:cNvGrpSpPr/>
          <p:nvPr/>
        </p:nvGrpSpPr>
        <p:grpSpPr>
          <a:xfrm>
            <a:off x="8203955" y="1926433"/>
            <a:ext cx="3513690" cy="4596915"/>
            <a:chOff x="8386834" y="1926433"/>
            <a:chExt cx="3513690" cy="4596915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0AFAF6D5-7AD9-4717-9E42-819973647DE8}"/>
                </a:ext>
              </a:extLst>
            </p:cNvPr>
            <p:cNvGrpSpPr/>
            <p:nvPr/>
          </p:nvGrpSpPr>
          <p:grpSpPr>
            <a:xfrm>
              <a:off x="8386834" y="1926433"/>
              <a:ext cx="3506442" cy="4596915"/>
              <a:chOff x="4342779" y="1926433"/>
              <a:chExt cx="3506442" cy="4596915"/>
            </a:xfrm>
          </p:grpSpPr>
          <p:sp>
            <p:nvSpPr>
              <p:cNvPr id="67" name="모서리가 둥근 직사각형 48">
                <a:extLst>
                  <a:ext uri="{FF2B5EF4-FFF2-40B4-BE49-F238E27FC236}">
                    <a16:creationId xmlns:a16="http://schemas.microsoft.com/office/drawing/2014/main" id="{BB53F369-7A00-4498-BA4D-7E919DB72DD0}"/>
                  </a:ext>
                </a:extLst>
              </p:cNvPr>
              <p:cNvSpPr/>
              <p:nvPr/>
            </p:nvSpPr>
            <p:spPr>
              <a:xfrm>
                <a:off x="4342779" y="2784412"/>
                <a:ext cx="3506442" cy="3738936"/>
              </a:xfrm>
              <a:prstGeom prst="roundRect">
                <a:avLst>
                  <a:gd name="adj" fmla="val 1623"/>
                </a:avLst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직각 삼각형 67">
                <a:extLst>
                  <a:ext uri="{FF2B5EF4-FFF2-40B4-BE49-F238E27FC236}">
                    <a16:creationId xmlns:a16="http://schemas.microsoft.com/office/drawing/2014/main" id="{86A25930-8BAC-44B9-809C-29DBC40811C8}"/>
                  </a:ext>
                </a:extLst>
              </p:cNvPr>
              <p:cNvSpPr/>
              <p:nvPr/>
            </p:nvSpPr>
            <p:spPr>
              <a:xfrm rot="18900000">
                <a:off x="6000847" y="2212200"/>
                <a:ext cx="190306" cy="176127"/>
              </a:xfrm>
              <a:prstGeom prst="rtTriangle">
                <a:avLst/>
              </a:prstGeom>
              <a:solidFill>
                <a:schemeClr val="accent1">
                  <a:alpha val="6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에스코어 드림 5 Medium" pitchFamily="34" charset="-127"/>
                  <a:ea typeface="에스코어 드림 5 Medium" pitchFamily="34" charset="-127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CAA8BC5-E424-46AA-A953-A0C7A71AE444}"/>
                  </a:ext>
                </a:extLst>
              </p:cNvPr>
              <p:cNvSpPr txBox="1"/>
              <p:nvPr/>
            </p:nvSpPr>
            <p:spPr>
              <a:xfrm>
                <a:off x="5481892" y="1926433"/>
                <a:ext cx="122822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마켓 산스 Bold" panose="02000000000000000000" pitchFamily="50" charset="-127"/>
                    <a:ea typeface="G마켓 산스 Bold" panose="02000000000000000000" pitchFamily="50" charset="-127"/>
                  </a:rPr>
                  <a:t>기업체 구분</a:t>
                </a:r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0C62422-3638-43C2-A0EE-E6F40FAE41F0}"/>
                </a:ext>
              </a:extLst>
            </p:cNvPr>
            <p:cNvSpPr txBox="1"/>
            <p:nvPr/>
          </p:nvSpPr>
          <p:spPr>
            <a:xfrm>
              <a:off x="8394082" y="3429000"/>
              <a:ext cx="35064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XGB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의 경우 가중치를 늘려가는 방식이기에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오버샘플링은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모델의 성능을 떨어 </a:t>
              </a:r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뜨릴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수 있음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7175643-9289-4726-BB0A-F4002549464F}"/>
                </a:ext>
              </a:extLst>
            </p:cNvPr>
            <p:cNvSpPr txBox="1"/>
            <p:nvPr/>
          </p:nvSpPr>
          <p:spPr>
            <a:xfrm>
              <a:off x="8402606" y="4791426"/>
              <a:ext cx="3461795" cy="803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전공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,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학위과정 등의 변수가 취업하는 기업의 유형에 가장 영향을 많이 주는 것으로 분석됨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16382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888990" y="293337"/>
            <a:ext cx="4340995" cy="871962"/>
            <a:chOff x="3888990" y="293337"/>
            <a:chExt cx="4340995" cy="871962"/>
          </a:xfrm>
        </p:grpSpPr>
        <p:sp>
          <p:nvSpPr>
            <p:cNvPr id="9" name="TextBox 8"/>
            <p:cNvSpPr txBox="1"/>
            <p:nvPr/>
          </p:nvSpPr>
          <p:spPr>
            <a:xfrm>
              <a:off x="4894385" y="703116"/>
              <a:ext cx="24032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</a:rPr>
                <a:t>한계 및 개선사항</a:t>
              </a: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3888991" y="641043"/>
              <a:ext cx="4340994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3888990" y="1165299"/>
              <a:ext cx="4340994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8D17E74-73BC-4BBB-9FEA-474B2211D296}"/>
                </a:ext>
              </a:extLst>
            </p:cNvPr>
            <p:cNvGrpSpPr/>
            <p:nvPr/>
          </p:nvGrpSpPr>
          <p:grpSpPr>
            <a:xfrm>
              <a:off x="3937115" y="819432"/>
              <a:ext cx="166028" cy="157173"/>
              <a:chOff x="3937115" y="819432"/>
              <a:chExt cx="166028" cy="157173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21" name="모서리가 둥근 직사각형 124">
                <a:extLst>
                  <a:ext uri="{FF2B5EF4-FFF2-40B4-BE49-F238E27FC236}">
                    <a16:creationId xmlns:a16="http://schemas.microsoft.com/office/drawing/2014/main" id="{584883F2-7D0A-4258-9988-26051162B35D}"/>
                  </a:ext>
                </a:extLst>
              </p:cNvPr>
              <p:cNvSpPr/>
              <p:nvPr/>
            </p:nvSpPr>
            <p:spPr>
              <a:xfrm>
                <a:off x="3937115" y="819432"/>
                <a:ext cx="166028" cy="157173"/>
              </a:xfrm>
              <a:prstGeom prst="roundRect">
                <a:avLst>
                  <a:gd name="adj" fmla="val 355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3181A168-F785-4A5A-9F0E-0569CB54B987}"/>
                  </a:ext>
                </a:extLst>
              </p:cNvPr>
              <p:cNvGrpSpPr/>
              <p:nvPr/>
            </p:nvGrpSpPr>
            <p:grpSpPr>
              <a:xfrm>
                <a:off x="3998222" y="858620"/>
                <a:ext cx="43815" cy="78797"/>
                <a:chOff x="3949065" y="866631"/>
                <a:chExt cx="43815" cy="78797"/>
              </a:xfrm>
              <a:grpFill/>
            </p:grpSpPr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610D56AF-E37A-4C20-8999-F485EDD25003}"/>
                    </a:ext>
                  </a:extLst>
                </p:cNvPr>
                <p:cNvCxnSpPr/>
                <p:nvPr/>
              </p:nvCxnSpPr>
              <p:spPr>
                <a:xfrm>
                  <a:off x="3949065" y="866631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9E3AE36E-5717-4F67-BE2E-4DD89C426508}"/>
                    </a:ext>
                  </a:extLst>
                </p:cNvPr>
                <p:cNvCxnSpPr/>
                <p:nvPr/>
              </p:nvCxnSpPr>
              <p:spPr>
                <a:xfrm flipV="1">
                  <a:off x="3949065" y="901613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3" name="사각형: 둥근 모서리 4">
              <a:extLst>
                <a:ext uri="{FF2B5EF4-FFF2-40B4-BE49-F238E27FC236}">
                  <a16:creationId xmlns:a16="http://schemas.microsoft.com/office/drawing/2014/main" id="{BE5CA3E0-2C30-4D11-BC26-809768FD22DF}"/>
                </a:ext>
              </a:extLst>
            </p:cNvPr>
            <p:cNvSpPr/>
            <p:nvPr/>
          </p:nvSpPr>
          <p:spPr>
            <a:xfrm>
              <a:off x="4846462" y="293337"/>
              <a:ext cx="2509697" cy="280734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0299B3F-E0FB-439C-A9AD-92E0D41B6AD0}"/>
                </a:ext>
              </a:extLst>
            </p:cNvPr>
            <p:cNvSpPr txBox="1"/>
            <p:nvPr/>
          </p:nvSpPr>
          <p:spPr>
            <a:xfrm>
              <a:off x="5318886" y="308463"/>
              <a:ext cx="1564852" cy="2616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spc="300" dirty="0">
                  <a:ln>
                    <a:solidFill>
                      <a:srgbClr val="F1ECE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Medium" pitchFamily="50" charset="-127"/>
                  <a:ea typeface="G마켓 산스 Medium" pitchFamily="50" charset="-127"/>
                </a:rPr>
                <a:t>결론 및 개선사항</a:t>
              </a:r>
            </a:p>
          </p:txBody>
        </p:sp>
      </p:grpSp>
      <p:sp>
        <p:nvSpPr>
          <p:cNvPr id="14" name="모서리가 둥근 직사각형 13"/>
          <p:cNvSpPr/>
          <p:nvPr/>
        </p:nvSpPr>
        <p:spPr>
          <a:xfrm>
            <a:off x="686857" y="2784412"/>
            <a:ext cx="3506442" cy="3738936"/>
          </a:xfrm>
          <a:prstGeom prst="roundRect">
            <a:avLst>
              <a:gd name="adj" fmla="val 1623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86857" y="3264988"/>
            <a:ext cx="3506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객관적인 지표로만 모델링 실행</a:t>
            </a:r>
          </a:p>
        </p:txBody>
      </p:sp>
      <p:sp>
        <p:nvSpPr>
          <p:cNvPr id="25" name="직각 삼각형 24"/>
          <p:cNvSpPr/>
          <p:nvPr/>
        </p:nvSpPr>
        <p:spPr>
          <a:xfrm rot="18900000">
            <a:off x="2344925" y="2212200"/>
            <a:ext cx="190306" cy="176127"/>
          </a:xfrm>
          <a:prstGeom prst="rtTriangle">
            <a:avLst/>
          </a:pr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6857" y="1689839"/>
            <a:ext cx="3506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모델링 요소</a:t>
            </a:r>
          </a:p>
        </p:txBody>
      </p:sp>
      <p:sp>
        <p:nvSpPr>
          <p:cNvPr id="34" name="직각 삼각형 33"/>
          <p:cNvSpPr/>
          <p:nvPr/>
        </p:nvSpPr>
        <p:spPr>
          <a:xfrm rot="18900000">
            <a:off x="2344925" y="3780918"/>
            <a:ext cx="190306" cy="176127"/>
          </a:xfrm>
          <a:prstGeom prst="rtTriangle">
            <a:avLst/>
          </a:pr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86857" y="4195976"/>
            <a:ext cx="3506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다른 정성적 평가기준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면접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자기소개서 등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을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배제하고 진행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338047" y="2784412"/>
            <a:ext cx="3506442" cy="3738936"/>
          </a:xfrm>
          <a:prstGeom prst="roundRect">
            <a:avLst>
              <a:gd name="adj" fmla="val 1623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338047" y="3466693"/>
            <a:ext cx="3506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6" name="직각 삼각형 25"/>
          <p:cNvSpPr/>
          <p:nvPr/>
        </p:nvSpPr>
        <p:spPr>
          <a:xfrm rot="18900000">
            <a:off x="5996115" y="2212200"/>
            <a:ext cx="190306" cy="176127"/>
          </a:xfrm>
          <a:prstGeom prst="rtTriangle">
            <a:avLst/>
          </a:pr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338047" y="1689839"/>
            <a:ext cx="3506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데이터 수집 범위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종속변수 세분화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003432" y="2784412"/>
            <a:ext cx="3506442" cy="3738936"/>
          </a:xfrm>
          <a:prstGeom prst="roundRect">
            <a:avLst>
              <a:gd name="adj" fmla="val 1623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각 삼각형 26"/>
          <p:cNvSpPr/>
          <p:nvPr/>
        </p:nvSpPr>
        <p:spPr>
          <a:xfrm rot="18900000">
            <a:off x="9661500" y="2212200"/>
            <a:ext cx="190306" cy="176127"/>
          </a:xfrm>
          <a:prstGeom prst="rtTriangle">
            <a:avLst/>
          </a:pr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003432" y="1689839"/>
            <a:ext cx="3506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모델링 범위</a:t>
            </a:r>
          </a:p>
        </p:txBody>
      </p:sp>
      <p:sp>
        <p:nvSpPr>
          <p:cNvPr id="36" name="직각 삼각형 35"/>
          <p:cNvSpPr/>
          <p:nvPr/>
        </p:nvSpPr>
        <p:spPr>
          <a:xfrm rot="18900000">
            <a:off x="9661500" y="4103811"/>
            <a:ext cx="190306" cy="176127"/>
          </a:xfrm>
          <a:prstGeom prst="rtTriangle">
            <a:avLst/>
          </a:pr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003432" y="4435267"/>
            <a:ext cx="3506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대졸자의 </a:t>
            </a:r>
            <a:r>
              <a:rPr lang="en-US" altLang="ko-KR" sz="120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노력</a:t>
            </a:r>
            <a:r>
              <a:rPr lang="en-US" altLang="ko-KR" sz="120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’</a:t>
            </a:r>
            <a:r>
              <a:rPr lang="ko-KR" altLang="en-US" sz="120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만으로는 취업에 한계</a:t>
            </a:r>
          </a:p>
        </p:txBody>
      </p:sp>
      <p:sp>
        <p:nvSpPr>
          <p:cNvPr id="43" name="직각 삼각형 42">
            <a:extLst>
              <a:ext uri="{FF2B5EF4-FFF2-40B4-BE49-F238E27FC236}">
                <a16:creationId xmlns:a16="http://schemas.microsoft.com/office/drawing/2014/main" id="{0F6C5FF4-BD73-41C6-A231-A7F2680F6CEE}"/>
              </a:ext>
            </a:extLst>
          </p:cNvPr>
          <p:cNvSpPr/>
          <p:nvPr/>
        </p:nvSpPr>
        <p:spPr>
          <a:xfrm rot="18900000">
            <a:off x="2344924" y="5081238"/>
            <a:ext cx="190306" cy="176127"/>
          </a:xfrm>
          <a:prstGeom prst="rtTriangle">
            <a:avLst/>
          </a:pr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69E0EC-B940-446D-9FC6-ADAE9ECD688D}"/>
              </a:ext>
            </a:extLst>
          </p:cNvPr>
          <p:cNvSpPr txBox="1"/>
          <p:nvPr/>
        </p:nvSpPr>
        <p:spPr>
          <a:xfrm>
            <a:off x="682126" y="5496297"/>
            <a:ext cx="3506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참고지표로 사용되는 한계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주관적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정성적 요소의 데이터화를 추가하여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개선할 수 있다고 판단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EB0AB19-97B9-4804-B58F-670D77E1D39D}"/>
              </a:ext>
            </a:extLst>
          </p:cNvPr>
          <p:cNvSpPr txBox="1"/>
          <p:nvPr/>
        </p:nvSpPr>
        <p:spPr>
          <a:xfrm>
            <a:off x="4338047" y="3103624"/>
            <a:ext cx="3506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상용 근로자 외의 집단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임시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일용 근로자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을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취업자에 포함시킴</a:t>
            </a:r>
          </a:p>
        </p:txBody>
      </p:sp>
      <p:sp>
        <p:nvSpPr>
          <p:cNvPr id="46" name="직각 삼각형 45">
            <a:extLst>
              <a:ext uri="{FF2B5EF4-FFF2-40B4-BE49-F238E27FC236}">
                <a16:creationId xmlns:a16="http://schemas.microsoft.com/office/drawing/2014/main" id="{F62328F8-143C-4FB9-9E88-649510D45FBF}"/>
              </a:ext>
            </a:extLst>
          </p:cNvPr>
          <p:cNvSpPr/>
          <p:nvPr/>
        </p:nvSpPr>
        <p:spPr>
          <a:xfrm rot="18900000">
            <a:off x="5996115" y="3674066"/>
            <a:ext cx="190306" cy="176127"/>
          </a:xfrm>
          <a:prstGeom prst="rtTriangle">
            <a:avLst/>
          </a:pr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0CAF089-A3F6-484B-80BC-3FECCBF7B209}"/>
              </a:ext>
            </a:extLst>
          </p:cNvPr>
          <p:cNvSpPr txBox="1"/>
          <p:nvPr/>
        </p:nvSpPr>
        <p:spPr>
          <a:xfrm>
            <a:off x="4338048" y="3998839"/>
            <a:ext cx="3506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기업체구분을 세분화한 종속변수 작성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예측에 필요한 독립변수를 추가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8" name="직각 삼각형 47">
            <a:extLst>
              <a:ext uri="{FF2B5EF4-FFF2-40B4-BE49-F238E27FC236}">
                <a16:creationId xmlns:a16="http://schemas.microsoft.com/office/drawing/2014/main" id="{EB23EF84-9024-4224-B561-E0EEC29499B8}"/>
              </a:ext>
            </a:extLst>
          </p:cNvPr>
          <p:cNvSpPr/>
          <p:nvPr/>
        </p:nvSpPr>
        <p:spPr>
          <a:xfrm rot="18900000">
            <a:off x="5996115" y="4455150"/>
            <a:ext cx="190306" cy="176127"/>
          </a:xfrm>
          <a:prstGeom prst="rtTriangle">
            <a:avLst/>
          </a:pr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CD27633-E100-467E-9721-6B7FFD2E3F84}"/>
              </a:ext>
            </a:extLst>
          </p:cNvPr>
          <p:cNvSpPr txBox="1"/>
          <p:nvPr/>
        </p:nvSpPr>
        <p:spPr>
          <a:xfrm>
            <a:off x="4338048" y="4702924"/>
            <a:ext cx="3506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정규직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비정규직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창업을 분류하는 변수 파악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E6A651D-9580-4508-A25B-C89E28F1A0E9}"/>
              </a:ext>
            </a:extLst>
          </p:cNvPr>
          <p:cNvSpPr txBox="1"/>
          <p:nvPr/>
        </p:nvSpPr>
        <p:spPr>
          <a:xfrm>
            <a:off x="4338048" y="5123373"/>
            <a:ext cx="3506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보다 다양한 분류 기법 활용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6EDB1B-5B3E-4885-99A4-E0100F394C8B}"/>
              </a:ext>
            </a:extLst>
          </p:cNvPr>
          <p:cNvSpPr txBox="1"/>
          <p:nvPr/>
        </p:nvSpPr>
        <p:spPr>
          <a:xfrm>
            <a:off x="4342778" y="5760483"/>
            <a:ext cx="34969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조사이전자료 분석을 통해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시간 흐름에 따른 대졸자 취업 예측 변수 탐색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2BA711-C938-4A7D-AF26-425E009FCFEC}"/>
              </a:ext>
            </a:extLst>
          </p:cNvPr>
          <p:cNvCxnSpPr>
            <a:cxnSpLocks/>
          </p:cNvCxnSpPr>
          <p:nvPr/>
        </p:nvCxnSpPr>
        <p:spPr>
          <a:xfrm>
            <a:off x="4342778" y="5045536"/>
            <a:ext cx="349698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각 삼각형 59">
            <a:extLst>
              <a:ext uri="{FF2B5EF4-FFF2-40B4-BE49-F238E27FC236}">
                <a16:creationId xmlns:a16="http://schemas.microsoft.com/office/drawing/2014/main" id="{ED75504E-98FC-4F02-9930-8B1E45D87EC3}"/>
              </a:ext>
            </a:extLst>
          </p:cNvPr>
          <p:cNvSpPr/>
          <p:nvPr/>
        </p:nvSpPr>
        <p:spPr>
          <a:xfrm rot="18900000">
            <a:off x="5996115" y="5401265"/>
            <a:ext cx="190306" cy="176127"/>
          </a:xfrm>
          <a:prstGeom prst="rtTriangle">
            <a:avLst/>
          </a:pr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63" name="직각 삼각형 62">
            <a:extLst>
              <a:ext uri="{FF2B5EF4-FFF2-40B4-BE49-F238E27FC236}">
                <a16:creationId xmlns:a16="http://schemas.microsoft.com/office/drawing/2014/main" id="{1B8DE276-2BC9-44F6-9129-0D264F092F7F}"/>
              </a:ext>
            </a:extLst>
          </p:cNvPr>
          <p:cNvSpPr/>
          <p:nvPr/>
        </p:nvSpPr>
        <p:spPr>
          <a:xfrm rot="18900000">
            <a:off x="9661499" y="4732843"/>
            <a:ext cx="190306" cy="176127"/>
          </a:xfrm>
          <a:prstGeom prst="rtTriangle">
            <a:avLst/>
          </a:pr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8CD56D1-31F3-49AE-A6A9-E4EB6BC3E00E}"/>
              </a:ext>
            </a:extLst>
          </p:cNvPr>
          <p:cNvSpPr txBox="1"/>
          <p:nvPr/>
        </p:nvSpPr>
        <p:spPr>
          <a:xfrm>
            <a:off x="7997211" y="4996923"/>
            <a:ext cx="3506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개인의 역량으로 바꾸기 어려운 특성을</a:t>
            </a:r>
            <a:endParaRPr lang="en-US" altLang="ko-KR" sz="1200" dirty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주요 평가 요소로 활용</a:t>
            </a:r>
          </a:p>
        </p:txBody>
      </p:sp>
      <p:sp>
        <p:nvSpPr>
          <p:cNvPr id="65" name="직각 삼각형 64">
            <a:extLst>
              <a:ext uri="{FF2B5EF4-FFF2-40B4-BE49-F238E27FC236}">
                <a16:creationId xmlns:a16="http://schemas.microsoft.com/office/drawing/2014/main" id="{C622C035-2A9E-497B-A898-3E4A38F05349}"/>
              </a:ext>
            </a:extLst>
          </p:cNvPr>
          <p:cNvSpPr/>
          <p:nvPr/>
        </p:nvSpPr>
        <p:spPr>
          <a:xfrm rot="18900000">
            <a:off x="9665301" y="5546541"/>
            <a:ext cx="190306" cy="176127"/>
          </a:xfrm>
          <a:prstGeom prst="rtTriangle">
            <a:avLst/>
          </a:prstGeom>
          <a:solidFill>
            <a:schemeClr val="accent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41C4DB4-F507-41B1-BE63-AAF347B6212E}"/>
              </a:ext>
            </a:extLst>
          </p:cNvPr>
          <p:cNvSpPr txBox="1"/>
          <p:nvPr/>
        </p:nvSpPr>
        <p:spPr>
          <a:xfrm>
            <a:off x="7960780" y="5810621"/>
            <a:ext cx="3506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보다 다양하고 객관적인 지표 도입 및</a:t>
            </a:r>
            <a:endParaRPr lang="en-US" altLang="ko-KR" sz="1200" dirty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직접적인 도움이 되는 정책 수립 필요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2E2F26F-241C-46BC-B7B7-2732DE47B7D3}"/>
              </a:ext>
            </a:extLst>
          </p:cNvPr>
          <p:cNvSpPr txBox="1"/>
          <p:nvPr/>
        </p:nvSpPr>
        <p:spPr>
          <a:xfrm>
            <a:off x="7882410" y="3128579"/>
            <a:ext cx="1878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인구통계학적 특성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졸업대학의 특성과 같이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rgbClr val="0070C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개인의 노력으로는</a:t>
            </a:r>
            <a:endParaRPr lang="en-US" altLang="ko-KR" sz="1200" dirty="0">
              <a:solidFill>
                <a:srgbClr val="0070C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rgbClr val="0070C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한계가 있는 부분</a:t>
            </a:r>
            <a:endParaRPr lang="en-US" altLang="ko-KR" sz="1200" dirty="0">
              <a:solidFill>
                <a:srgbClr val="0070C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CDAFB5-2C09-47EC-A216-32810B5C0C9D}"/>
              </a:ext>
            </a:extLst>
          </p:cNvPr>
          <p:cNvSpPr txBox="1"/>
          <p:nvPr/>
        </p:nvSpPr>
        <p:spPr>
          <a:xfrm>
            <a:off x="9736985" y="3128579"/>
            <a:ext cx="1878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대학생활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취업준비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/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스펙과 같이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rgbClr val="0070C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노력으로</a:t>
            </a:r>
            <a:endParaRPr lang="en-US" altLang="ko-KR" sz="1200" dirty="0">
              <a:solidFill>
                <a:srgbClr val="0070C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/>
            <a:r>
              <a:rPr lang="ko-KR" altLang="en-US" sz="1200" dirty="0">
                <a:solidFill>
                  <a:srgbClr val="0070C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개선할 수 있는 부분</a:t>
            </a:r>
            <a:endParaRPr lang="en-US" altLang="ko-KR" sz="1200" dirty="0">
              <a:solidFill>
                <a:srgbClr val="0070C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3" name="1/2 액자 52">
            <a:extLst>
              <a:ext uri="{FF2B5EF4-FFF2-40B4-BE49-F238E27FC236}">
                <a16:creationId xmlns:a16="http://schemas.microsoft.com/office/drawing/2014/main" id="{794E57EA-0D7D-457D-9841-D06B4A8B0B47}"/>
              </a:ext>
            </a:extLst>
          </p:cNvPr>
          <p:cNvSpPr/>
          <p:nvPr/>
        </p:nvSpPr>
        <p:spPr>
          <a:xfrm rot="8203118">
            <a:off x="9614626" y="3439704"/>
            <a:ext cx="208747" cy="208747"/>
          </a:xfrm>
          <a:prstGeom prst="halfFrame">
            <a:avLst>
              <a:gd name="adj1" fmla="val 5513"/>
              <a:gd name="adj2" fmla="val 63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6109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888990" y="293337"/>
            <a:ext cx="4340995" cy="871962"/>
            <a:chOff x="3888990" y="293337"/>
            <a:chExt cx="4340995" cy="871962"/>
          </a:xfrm>
        </p:grpSpPr>
        <p:sp>
          <p:nvSpPr>
            <p:cNvPr id="9" name="TextBox 8"/>
            <p:cNvSpPr txBox="1"/>
            <p:nvPr/>
          </p:nvSpPr>
          <p:spPr>
            <a:xfrm>
              <a:off x="5092356" y="703116"/>
              <a:ext cx="20072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</a:rPr>
                <a:t>프로젝트 후기</a:t>
              </a: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3888991" y="641043"/>
              <a:ext cx="4340994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3888990" y="1165299"/>
              <a:ext cx="4340994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8D17E74-73BC-4BBB-9FEA-474B2211D296}"/>
                </a:ext>
              </a:extLst>
            </p:cNvPr>
            <p:cNvGrpSpPr/>
            <p:nvPr/>
          </p:nvGrpSpPr>
          <p:grpSpPr>
            <a:xfrm>
              <a:off x="3937115" y="819432"/>
              <a:ext cx="166028" cy="157173"/>
              <a:chOff x="3937115" y="819432"/>
              <a:chExt cx="166028" cy="157173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21" name="모서리가 둥근 직사각형 124">
                <a:extLst>
                  <a:ext uri="{FF2B5EF4-FFF2-40B4-BE49-F238E27FC236}">
                    <a16:creationId xmlns:a16="http://schemas.microsoft.com/office/drawing/2014/main" id="{584883F2-7D0A-4258-9988-26051162B35D}"/>
                  </a:ext>
                </a:extLst>
              </p:cNvPr>
              <p:cNvSpPr/>
              <p:nvPr/>
            </p:nvSpPr>
            <p:spPr>
              <a:xfrm>
                <a:off x="3937115" y="819432"/>
                <a:ext cx="166028" cy="157173"/>
              </a:xfrm>
              <a:prstGeom prst="roundRect">
                <a:avLst>
                  <a:gd name="adj" fmla="val 355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3181A168-F785-4A5A-9F0E-0569CB54B987}"/>
                  </a:ext>
                </a:extLst>
              </p:cNvPr>
              <p:cNvGrpSpPr/>
              <p:nvPr/>
            </p:nvGrpSpPr>
            <p:grpSpPr>
              <a:xfrm>
                <a:off x="3998222" y="858620"/>
                <a:ext cx="43815" cy="78797"/>
                <a:chOff x="3949065" y="866631"/>
                <a:chExt cx="43815" cy="78797"/>
              </a:xfrm>
              <a:grpFill/>
            </p:grpSpPr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610D56AF-E37A-4C20-8999-F485EDD25003}"/>
                    </a:ext>
                  </a:extLst>
                </p:cNvPr>
                <p:cNvCxnSpPr/>
                <p:nvPr/>
              </p:nvCxnSpPr>
              <p:spPr>
                <a:xfrm>
                  <a:off x="3949065" y="866631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9E3AE36E-5717-4F67-BE2E-4DD89C426508}"/>
                    </a:ext>
                  </a:extLst>
                </p:cNvPr>
                <p:cNvCxnSpPr/>
                <p:nvPr/>
              </p:nvCxnSpPr>
              <p:spPr>
                <a:xfrm flipV="1">
                  <a:off x="3949065" y="901613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3" name="사각형: 둥근 모서리 4">
              <a:extLst>
                <a:ext uri="{FF2B5EF4-FFF2-40B4-BE49-F238E27FC236}">
                  <a16:creationId xmlns:a16="http://schemas.microsoft.com/office/drawing/2014/main" id="{BE5CA3E0-2C30-4D11-BC26-809768FD22DF}"/>
                </a:ext>
              </a:extLst>
            </p:cNvPr>
            <p:cNvSpPr/>
            <p:nvPr/>
          </p:nvSpPr>
          <p:spPr>
            <a:xfrm>
              <a:off x="4846462" y="293337"/>
              <a:ext cx="2509697" cy="280734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0299B3F-E0FB-439C-A9AD-92E0D41B6AD0}"/>
                </a:ext>
              </a:extLst>
            </p:cNvPr>
            <p:cNvSpPr txBox="1"/>
            <p:nvPr/>
          </p:nvSpPr>
          <p:spPr>
            <a:xfrm>
              <a:off x="5318886" y="308463"/>
              <a:ext cx="1564852" cy="2616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spc="300" dirty="0">
                  <a:ln>
                    <a:solidFill>
                      <a:srgbClr val="F1ECE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Medium" pitchFamily="50" charset="-127"/>
                  <a:ea typeface="G마켓 산스 Medium" pitchFamily="50" charset="-127"/>
                </a:rPr>
                <a:t>결론 및 개선사항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91189" y="2091896"/>
            <a:ext cx="11409622" cy="4436450"/>
            <a:chOff x="378742" y="2320498"/>
            <a:chExt cx="11409622" cy="4436450"/>
          </a:xfrm>
        </p:grpSpPr>
        <p:grpSp>
          <p:nvGrpSpPr>
            <p:cNvPr id="3" name="그룹 2"/>
            <p:cNvGrpSpPr/>
            <p:nvPr/>
          </p:nvGrpSpPr>
          <p:grpSpPr>
            <a:xfrm>
              <a:off x="378742" y="2321174"/>
              <a:ext cx="2160000" cy="4435774"/>
              <a:chOff x="378742" y="2321174"/>
              <a:chExt cx="2160000" cy="4435774"/>
            </a:xfrm>
          </p:grpSpPr>
          <p:pic>
            <p:nvPicPr>
              <p:cNvPr id="37" name="Picture 9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8742" y="2321174"/>
                <a:ext cx="2160000" cy="2160000"/>
              </a:xfrm>
              <a:prstGeom prst="ellipse">
                <a:avLst/>
              </a:prstGeom>
              <a:noFill/>
              <a:ln w="38100">
                <a:solidFill>
                  <a:schemeClr val="accent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399448" y="4717928"/>
                <a:ext cx="2118588" cy="2039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박현수</a:t>
                </a:r>
                <a:endPara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endParaRPr lang="en-US" altLang="ko-KR" sz="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ko-KR" altLang="en-US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데이터 </a:t>
                </a:r>
                <a:r>
                  <a:rPr lang="ko-KR" altLang="en-US" sz="105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전처리를</a:t>
                </a:r>
                <a:r>
                  <a:rPr lang="ko-KR" altLang="en-US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진행하면서 </a:t>
                </a:r>
                <a:r>
                  <a:rPr lang="ko-KR" altLang="en-US" sz="105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여러가지</a:t>
                </a:r>
                <a:r>
                  <a:rPr lang="ko-KR" altLang="en-US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기법을 경험할 수 있었고</a:t>
                </a:r>
                <a:r>
                  <a:rPr lang="en-US" altLang="ko-KR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:r>
                  <a:rPr lang="ko-KR" altLang="en-US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각 모델의 장단점을 파악하고 모델링 </a:t>
                </a:r>
                <a:r>
                  <a:rPr lang="ko-KR" altLang="en-US" sz="105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하이퍼파라미터</a:t>
                </a:r>
                <a:r>
                  <a:rPr lang="ko-KR" altLang="en-US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변화에 따른 성능 비교를 직접 확인하며 많은 공부가 되었습니다</a:t>
                </a:r>
                <a:r>
                  <a:rPr lang="en-US" altLang="ko-KR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. </a:t>
                </a:r>
                <a:r>
                  <a:rPr lang="ko-KR" altLang="en-US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더욱 더 다양한 모델링을 사용하지 못한 점이 아쉽지만 프로젝트를 통해 데이터 분석 및 활용 기법을 확실히 익히게 된 점이 좋았습니다</a:t>
                </a:r>
                <a:r>
                  <a:rPr lang="en-US" altLang="ko-K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.</a:t>
                </a:r>
                <a:endPara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7316635" y="2321174"/>
              <a:ext cx="2158649" cy="4212636"/>
              <a:chOff x="7322858" y="2321174"/>
              <a:chExt cx="2158649" cy="4212636"/>
            </a:xfrm>
          </p:grpSpPr>
          <p:pic>
            <p:nvPicPr>
              <p:cNvPr id="34" name="Picture 5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22858" y="2321174"/>
                <a:ext cx="2158649" cy="2160000"/>
              </a:xfrm>
              <a:prstGeom prst="ellipse">
                <a:avLst/>
              </a:prstGeom>
              <a:noFill/>
              <a:ln w="38100">
                <a:solidFill>
                  <a:schemeClr val="accent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7342888" y="4717928"/>
                <a:ext cx="2118588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임지윤</a:t>
                </a:r>
                <a:endPara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endPara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데이터 수집부터 데이터 전처리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모델링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성능비교 및 평가까지 데이터 분석의 전 과정에 대해 배울 수 있었습니다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. 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 </a:t>
                </a:r>
                <a:endPara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좋은 팀원들을 만나 다같이 협력하며 즐겁게 프로젝트를 수행한 좋은 경험이었습니다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.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5004904" y="2321174"/>
              <a:ext cx="2158651" cy="3843304"/>
              <a:chOff x="4996749" y="2321174"/>
              <a:chExt cx="2158651" cy="3843304"/>
            </a:xfrm>
          </p:grpSpPr>
          <p:pic>
            <p:nvPicPr>
              <p:cNvPr id="36" name="Picture 8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76" r="8779"/>
              <a:stretch/>
            </p:blipFill>
            <p:spPr bwMode="auto">
              <a:xfrm>
                <a:off x="4996749" y="2321174"/>
                <a:ext cx="2158651" cy="2160000"/>
              </a:xfrm>
              <a:prstGeom prst="ellipse">
                <a:avLst/>
              </a:prstGeom>
              <a:noFill/>
              <a:ln w="38100">
                <a:solidFill>
                  <a:schemeClr val="accent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5016780" y="4717928"/>
                <a:ext cx="2118588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이상동</a:t>
                </a:r>
                <a:endPara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endPara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배운 내용을 바로 적용하려니 처음에는 어렵고 막막한 부분이 많았지만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조금씩 풀어나가는 과정에서 많은 부분을 배울 수 있었던 것 같습니다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.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2691823" y="2320498"/>
              <a:ext cx="2160000" cy="4397978"/>
              <a:chOff x="2637065" y="2320498"/>
              <a:chExt cx="2160000" cy="4397978"/>
            </a:xfrm>
          </p:grpSpPr>
          <p:pic>
            <p:nvPicPr>
              <p:cNvPr id="38" name="Picture 2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2636389" y="2321174"/>
                <a:ext cx="2161351" cy="2160000"/>
              </a:xfrm>
              <a:prstGeom prst="ellipse">
                <a:avLst/>
              </a:prstGeom>
              <a:noFill/>
              <a:ln w="38100">
                <a:solidFill>
                  <a:schemeClr val="accent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2657770" y="4717928"/>
                <a:ext cx="2118588" cy="2000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안문주</a:t>
                </a:r>
                <a:endPara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endPara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모델을 만들기에 앞서 데이터를 정리하는 과정이 중요하다는 생각이 들었습니다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. 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주제 선정하는 것 부터 모델에 적용시키는 과정이 생각보다 복잡하고 어려웠습니다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. 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좋은 팀원들께 많은 도움을 받아 잘 끝마친 것 같아 감사했습니다</a:t>
                </a: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.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pic>
          <p:nvPicPr>
            <p:cNvPr id="35" name="Picture 7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392"/>
            <a:stretch/>
          </p:blipFill>
          <p:spPr bwMode="auto">
            <a:xfrm>
              <a:off x="9628364" y="2321174"/>
              <a:ext cx="2160000" cy="216000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E1274D9-65EC-4664-8C29-4B776CA2C558}"/>
              </a:ext>
            </a:extLst>
          </p:cNvPr>
          <p:cNvSpPr txBox="1"/>
          <p:nvPr/>
        </p:nvSpPr>
        <p:spPr>
          <a:xfrm>
            <a:off x="9769773" y="4471503"/>
            <a:ext cx="211858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임현우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2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</a:t>
            </a:r>
            <a:r>
              <a:rPr lang="ko-KR" altLang="en-US" sz="1200" spc="-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r>
              <a:rPr lang="ko-KR" altLang="en-US" sz="12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과정에서 정말 많은 생각을 하고 진행을 하였습니다</a:t>
            </a:r>
            <a:r>
              <a:rPr lang="en-US" altLang="ko-KR" sz="12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데이터가 너무 범주화 되어있고 시간이 많이 부족해서 기업규모와 사업체 구분까지 진행을 하지 못한점이 아쉬웠습니다</a:t>
            </a:r>
            <a:r>
              <a:rPr lang="en-US" altLang="ko-KR" sz="12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2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시간이 더 있었으면 취업목표와 그에 따른 </a:t>
            </a:r>
            <a:r>
              <a:rPr lang="ko-KR" altLang="en-US" sz="1200" spc="-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스팩</a:t>
            </a:r>
            <a:r>
              <a:rPr lang="ko-KR" altLang="en-US" sz="12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관리 까지 진행을 하고 싶었는데 너무 짧아서 많이 아쉬웠습니다</a:t>
            </a:r>
            <a:r>
              <a:rPr lang="en-US" altLang="ko-KR" sz="12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200" spc="-1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48523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23567" y="2305616"/>
            <a:ext cx="814486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>
              <a:solidFill>
                <a:schemeClr val="accent1">
                  <a:lumMod val="50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「 경제활동인구조사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(2012-2021)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」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,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통계청</a:t>
            </a:r>
          </a:p>
          <a:p>
            <a:endParaRPr lang="ko-KR" altLang="en-US" dirty="0">
              <a:solidFill>
                <a:schemeClr val="accent1">
                  <a:lumMod val="50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「 대졸자직업이동경로조사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(GOMS_16,17,18)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」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,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고용조사 분석시스템</a:t>
            </a:r>
          </a:p>
          <a:p>
            <a:endParaRPr lang="ko-KR" altLang="en-US" dirty="0">
              <a:solidFill>
                <a:schemeClr val="accent1">
                  <a:lumMod val="50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「 대졸자직업이동경로조사 기초분석보고서 」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,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한국고용정보원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_2020, 2019, 2018</a:t>
            </a:r>
          </a:p>
          <a:p>
            <a:endParaRPr lang="en-US" altLang="ko-KR" dirty="0">
              <a:solidFill>
                <a:schemeClr val="accent1">
                  <a:lumMod val="50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  <a:p>
            <a:r>
              <a:rPr kumimoji="1" lang="ko-KR" altLang="en-US" dirty="0">
                <a:solidFill>
                  <a:schemeClr val="accent1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  <a:cs typeface="Malgun Gothic Semilight" charset="-127"/>
              </a:rPr>
              <a:t>「</a:t>
            </a:r>
            <a:r>
              <a:rPr kumimoji="1" lang="en-US" altLang="ko-KR" dirty="0">
                <a:solidFill>
                  <a:schemeClr val="accent1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  <a:cs typeface="Malgun Gothic Semilight" charset="-127"/>
              </a:rPr>
              <a:t>2021</a:t>
            </a:r>
            <a:r>
              <a:rPr kumimoji="1" lang="ko-KR" altLang="en-US" dirty="0">
                <a:solidFill>
                  <a:schemeClr val="accent1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  <a:cs typeface="Malgun Gothic Semilight" charset="-127"/>
              </a:rPr>
              <a:t>년 주요과제 성과 보고서」</a:t>
            </a:r>
            <a:r>
              <a:rPr kumimoji="1" lang="en-US" altLang="ko-KR" dirty="0">
                <a:solidFill>
                  <a:schemeClr val="accent1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  <a:cs typeface="Malgun Gothic Semilight" charset="-127"/>
              </a:rPr>
              <a:t>,  </a:t>
            </a:r>
            <a:r>
              <a:rPr kumimoji="1" lang="ko-KR" altLang="en-US" dirty="0">
                <a:solidFill>
                  <a:schemeClr val="accent1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  <a:cs typeface="Malgun Gothic Semilight" charset="-127"/>
              </a:rPr>
              <a:t>한국고용정보원</a:t>
            </a:r>
            <a:r>
              <a:rPr kumimoji="1" lang="en-US" altLang="ko-KR" dirty="0">
                <a:solidFill>
                  <a:schemeClr val="accent1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  <a:cs typeface="Malgun Gothic Semilight" charset="-127"/>
              </a:rPr>
              <a:t>_2022.03</a:t>
            </a:r>
            <a:endParaRPr lang="en-US" altLang="ko-KR" dirty="0">
              <a:solidFill>
                <a:schemeClr val="accent1">
                  <a:lumMod val="50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  <a:p>
            <a:endParaRPr lang="en-US" altLang="ko-KR" dirty="0">
              <a:solidFill>
                <a:schemeClr val="accent1">
                  <a:lumMod val="50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「 </a:t>
            </a:r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머신러닝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 기법을 활용한 대졸 구직자 취업 예측모델에 관한 연구 」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,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이동훈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,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김태형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rPr>
              <a:t>_2020.06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G마켓 산스 Medium" pitchFamily="50" charset="-127"/>
              <a:ea typeface="G마켓 산스 Medium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888990" y="293337"/>
            <a:ext cx="4340995" cy="871962"/>
            <a:chOff x="3888990" y="293337"/>
            <a:chExt cx="4340995" cy="871962"/>
          </a:xfrm>
        </p:grpSpPr>
        <p:sp>
          <p:nvSpPr>
            <p:cNvPr id="16" name="TextBox 15"/>
            <p:cNvSpPr txBox="1"/>
            <p:nvPr/>
          </p:nvSpPr>
          <p:spPr>
            <a:xfrm>
              <a:off x="5432996" y="703116"/>
              <a:ext cx="13260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</a:rPr>
                <a:t>참고자료</a:t>
              </a: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3888991" y="641043"/>
              <a:ext cx="4340994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3888990" y="1165299"/>
              <a:ext cx="4340994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8D17E74-73BC-4BBB-9FEA-474B2211D296}"/>
                </a:ext>
              </a:extLst>
            </p:cNvPr>
            <p:cNvGrpSpPr/>
            <p:nvPr/>
          </p:nvGrpSpPr>
          <p:grpSpPr>
            <a:xfrm>
              <a:off x="3937115" y="819432"/>
              <a:ext cx="166028" cy="157173"/>
              <a:chOff x="3937115" y="819432"/>
              <a:chExt cx="166028" cy="157173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22" name="모서리가 둥근 직사각형 124">
                <a:extLst>
                  <a:ext uri="{FF2B5EF4-FFF2-40B4-BE49-F238E27FC236}">
                    <a16:creationId xmlns:a16="http://schemas.microsoft.com/office/drawing/2014/main" id="{584883F2-7D0A-4258-9988-26051162B35D}"/>
                  </a:ext>
                </a:extLst>
              </p:cNvPr>
              <p:cNvSpPr/>
              <p:nvPr/>
            </p:nvSpPr>
            <p:spPr>
              <a:xfrm>
                <a:off x="3937115" y="819432"/>
                <a:ext cx="166028" cy="157173"/>
              </a:xfrm>
              <a:prstGeom prst="roundRect">
                <a:avLst>
                  <a:gd name="adj" fmla="val 355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3181A168-F785-4A5A-9F0E-0569CB54B987}"/>
                  </a:ext>
                </a:extLst>
              </p:cNvPr>
              <p:cNvGrpSpPr/>
              <p:nvPr/>
            </p:nvGrpSpPr>
            <p:grpSpPr>
              <a:xfrm>
                <a:off x="3998222" y="858620"/>
                <a:ext cx="43815" cy="78797"/>
                <a:chOff x="3949065" y="866631"/>
                <a:chExt cx="43815" cy="78797"/>
              </a:xfrm>
              <a:grpFill/>
            </p:grpSpPr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610D56AF-E37A-4C20-8999-F485EDD25003}"/>
                    </a:ext>
                  </a:extLst>
                </p:cNvPr>
                <p:cNvCxnSpPr/>
                <p:nvPr/>
              </p:nvCxnSpPr>
              <p:spPr>
                <a:xfrm>
                  <a:off x="3949065" y="866631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9E3AE36E-5717-4F67-BE2E-4DD89C426508}"/>
                    </a:ext>
                  </a:extLst>
                </p:cNvPr>
                <p:cNvCxnSpPr/>
                <p:nvPr/>
              </p:nvCxnSpPr>
              <p:spPr>
                <a:xfrm flipV="1">
                  <a:off x="3949065" y="901613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" name="사각형: 둥근 모서리 4">
              <a:extLst>
                <a:ext uri="{FF2B5EF4-FFF2-40B4-BE49-F238E27FC236}">
                  <a16:creationId xmlns:a16="http://schemas.microsoft.com/office/drawing/2014/main" id="{BE5CA3E0-2C30-4D11-BC26-809768FD22DF}"/>
                </a:ext>
              </a:extLst>
            </p:cNvPr>
            <p:cNvSpPr/>
            <p:nvPr/>
          </p:nvSpPr>
          <p:spPr>
            <a:xfrm>
              <a:off x="4103143" y="293337"/>
              <a:ext cx="3975732" cy="280734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0299B3F-E0FB-439C-A9AD-92E0D41B6AD0}"/>
                </a:ext>
              </a:extLst>
            </p:cNvPr>
            <p:cNvSpPr txBox="1"/>
            <p:nvPr/>
          </p:nvSpPr>
          <p:spPr>
            <a:xfrm>
              <a:off x="4414797" y="308463"/>
              <a:ext cx="3373039" cy="2616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spc="300" dirty="0">
                  <a:ln>
                    <a:solidFill>
                      <a:srgbClr val="F1ECE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Medium" pitchFamily="50" charset="-127"/>
                  <a:ea typeface="G마켓 산스 Medium" pitchFamily="50" charset="-127"/>
                </a:rPr>
                <a:t>대졸 구직자 변수분석 및 취업예측 모델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74652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p49"/>
          <p:cNvSpPr txBox="1"/>
          <p:nvPr/>
        </p:nvSpPr>
        <p:spPr>
          <a:xfrm>
            <a:off x="0" y="3538105"/>
            <a:ext cx="121920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lt1"/>
                </a:solidFill>
                <a:latin typeface="G마켓 산스 Bold" pitchFamily="50" charset="-127"/>
                <a:ea typeface="G마켓 산스 Bold" pitchFamily="50" charset="-127"/>
                <a:cs typeface="Calibri"/>
                <a:sym typeface="Calibri"/>
              </a:rPr>
              <a:t>Q &amp; A</a:t>
            </a:r>
            <a:endParaRPr sz="6000" dirty="0">
              <a:solidFill>
                <a:schemeClr val="lt1"/>
              </a:solidFill>
              <a:latin typeface="G마켓 산스 Bold" pitchFamily="50" charset="-127"/>
              <a:ea typeface="G마켓 산스 Bold" pitchFamily="50" charset="-127"/>
              <a:cs typeface="Calibri"/>
              <a:sym typeface="Calibri"/>
            </a:endParaRPr>
          </a:p>
        </p:txBody>
      </p:sp>
      <p:grpSp>
        <p:nvGrpSpPr>
          <p:cNvPr id="2169" name="Google Shape;2169;p49"/>
          <p:cNvGrpSpPr/>
          <p:nvPr/>
        </p:nvGrpSpPr>
        <p:grpSpPr>
          <a:xfrm>
            <a:off x="4525854" y="2304233"/>
            <a:ext cx="3099195" cy="1223598"/>
            <a:chOff x="1525348" y="1579815"/>
            <a:chExt cx="6070988" cy="2761700"/>
          </a:xfrm>
        </p:grpSpPr>
        <p:sp>
          <p:nvSpPr>
            <p:cNvPr id="2170" name="Google Shape;2170;p49"/>
            <p:cNvSpPr/>
            <p:nvPr/>
          </p:nvSpPr>
          <p:spPr>
            <a:xfrm>
              <a:off x="3268739" y="2309740"/>
              <a:ext cx="2598977" cy="2031775"/>
            </a:xfrm>
            <a:custGeom>
              <a:avLst/>
              <a:gdLst/>
              <a:ahLst/>
              <a:cxnLst/>
              <a:rect l="l" t="t" r="r" b="b"/>
              <a:pathLst>
                <a:path w="2897024" h="2264776" extrusionOk="0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705549" y="1863893"/>
                    <a:pt x="2606215" y="1863893"/>
                  </a:cubicBezTo>
                  <a:cubicBezTo>
                    <a:pt x="2195568" y="1863893"/>
                    <a:pt x="1820122" y="2014603"/>
                    <a:pt x="1533076" y="2264776"/>
                  </a:cubicBezTo>
                  <a:cubicBezTo>
                    <a:pt x="1247202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1" name="Google Shape;2171;p49"/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 extrusionOk="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2" name="Google Shape;2172;p49"/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/>
              <a:ahLst/>
              <a:cxnLst/>
              <a:rect l="l" t="t" r="r" b="b"/>
              <a:pathLst>
                <a:path w="1513840" h="487680" extrusionOk="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73" name="Google Shape;2173;p49"/>
            <p:cNvCxnSpPr/>
            <p:nvPr/>
          </p:nvCxnSpPr>
          <p:spPr>
            <a:xfrm>
              <a:off x="4662703" y="2187506"/>
              <a:ext cx="1586226" cy="614736"/>
            </a:xfrm>
            <a:prstGeom prst="straightConnector1">
              <a:avLst/>
            </a:prstGeom>
            <a:solidFill>
              <a:schemeClr val="accent4"/>
            </a:solidFill>
            <a:ln w="19050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74" name="Google Shape;2174;p49"/>
            <p:cNvCxnSpPr/>
            <p:nvPr/>
          </p:nvCxnSpPr>
          <p:spPr>
            <a:xfrm>
              <a:off x="6248932" y="2802241"/>
              <a:ext cx="0" cy="1010602"/>
            </a:xfrm>
            <a:prstGeom prst="straightConnector1">
              <a:avLst/>
            </a:prstGeom>
            <a:solidFill>
              <a:schemeClr val="accent4"/>
            </a:solidFill>
            <a:ln w="19050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175" name="Google Shape;2175;p49"/>
            <p:cNvSpPr/>
            <p:nvPr/>
          </p:nvSpPr>
          <p:spPr>
            <a:xfrm>
              <a:off x="6018666" y="3406130"/>
              <a:ext cx="460523" cy="920944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6" name="Google Shape;2176;p49"/>
            <p:cNvSpPr/>
            <p:nvPr/>
          </p:nvSpPr>
          <p:spPr>
            <a:xfrm>
              <a:off x="6122007" y="3356991"/>
              <a:ext cx="236068" cy="2719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2304233"/>
            <a:ext cx="12192000" cy="2249535"/>
            <a:chOff x="0" y="2070379"/>
            <a:chExt cx="12192000" cy="2249535"/>
          </a:xfrm>
        </p:grpSpPr>
        <p:sp>
          <p:nvSpPr>
            <p:cNvPr id="2167" name="Google Shape;2167;p49"/>
            <p:cNvSpPr txBox="1"/>
            <p:nvPr/>
          </p:nvSpPr>
          <p:spPr>
            <a:xfrm>
              <a:off x="0" y="3304251"/>
              <a:ext cx="12192000" cy="10156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dirty="0">
                  <a:solidFill>
                    <a:schemeClr val="lt1"/>
                  </a:solidFill>
                  <a:latin typeface="G마켓 산스 Medium" pitchFamily="50" charset="-127"/>
                  <a:ea typeface="G마켓 산스 Medium" pitchFamily="50" charset="-127"/>
                  <a:cs typeface="Calibri"/>
                  <a:sym typeface="Calibri"/>
                </a:rPr>
                <a:t>THANK YOU</a:t>
              </a:r>
              <a:endParaRPr sz="6000" dirty="0">
                <a:solidFill>
                  <a:schemeClr val="lt1"/>
                </a:solidFill>
                <a:latin typeface="G마켓 산스 Medium" pitchFamily="50" charset="-127"/>
                <a:ea typeface="G마켓 산스 Medium" pitchFamily="50" charset="-127"/>
                <a:cs typeface="Calibri"/>
                <a:sym typeface="Calibri"/>
              </a:endParaRPr>
            </a:p>
          </p:txBody>
        </p:sp>
        <p:grpSp>
          <p:nvGrpSpPr>
            <p:cNvPr id="2169" name="Google Shape;2169;p49"/>
            <p:cNvGrpSpPr/>
            <p:nvPr/>
          </p:nvGrpSpPr>
          <p:grpSpPr>
            <a:xfrm>
              <a:off x="4525854" y="2070379"/>
              <a:ext cx="3099195" cy="1223598"/>
              <a:chOff x="1525348" y="1579815"/>
              <a:chExt cx="6070988" cy="2761700"/>
            </a:xfrm>
          </p:grpSpPr>
          <p:sp>
            <p:nvSpPr>
              <p:cNvPr id="2170" name="Google Shape;2170;p49"/>
              <p:cNvSpPr/>
              <p:nvPr/>
            </p:nvSpPr>
            <p:spPr>
              <a:xfrm>
                <a:off x="3268739" y="2309740"/>
                <a:ext cx="2598977" cy="2031775"/>
              </a:xfrm>
              <a:custGeom>
                <a:avLst/>
                <a:gdLst/>
                <a:ahLst/>
                <a:cxnLst/>
                <a:rect l="l" t="t" r="r" b="b"/>
                <a:pathLst>
                  <a:path w="2897024" h="2264776" extrusionOk="0">
                    <a:moveTo>
                      <a:pt x="0" y="0"/>
                    </a:moveTo>
                    <a:lnTo>
                      <a:pt x="2897024" y="0"/>
                    </a:lnTo>
                    <a:lnTo>
                      <a:pt x="2897024" y="1891127"/>
                    </a:lnTo>
                    <a:cubicBezTo>
                      <a:pt x="2802822" y="1872712"/>
                      <a:pt x="2705549" y="1863893"/>
                      <a:pt x="2606215" y="1863893"/>
                    </a:cubicBezTo>
                    <a:cubicBezTo>
                      <a:pt x="2195568" y="1863893"/>
                      <a:pt x="1820122" y="2014603"/>
                      <a:pt x="1533076" y="2264776"/>
                    </a:cubicBezTo>
                    <a:cubicBezTo>
                      <a:pt x="1247202" y="2014157"/>
                      <a:pt x="872259" y="1863893"/>
                      <a:pt x="462219" y="1863893"/>
                    </a:cubicBezTo>
                    <a:cubicBezTo>
                      <a:pt x="301614" y="1863893"/>
                      <a:pt x="146393" y="1886946"/>
                      <a:pt x="0" y="1931001"/>
                    </a:cubicBez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1" name="Google Shape;2171;p49"/>
              <p:cNvSpPr/>
              <p:nvPr/>
            </p:nvSpPr>
            <p:spPr>
              <a:xfrm>
                <a:off x="3268739" y="2704966"/>
                <a:ext cx="2598977" cy="977877"/>
              </a:xfrm>
              <a:custGeom>
                <a:avLst/>
                <a:gdLst/>
                <a:ahLst/>
                <a:cxnLst/>
                <a:rect l="l" t="t" r="r" b="b"/>
                <a:pathLst>
                  <a:path w="648072" h="243840" extrusionOk="0">
                    <a:moveTo>
                      <a:pt x="0" y="0"/>
                    </a:moveTo>
                    <a:lnTo>
                      <a:pt x="648072" y="0"/>
                    </a:lnTo>
                    <a:lnTo>
                      <a:pt x="648072" y="146327"/>
                    </a:lnTo>
                    <a:lnTo>
                      <a:pt x="359596" y="243840"/>
                    </a:lnTo>
                    <a:lnTo>
                      <a:pt x="0" y="128585"/>
                    </a:lnTo>
                    <a:close/>
                  </a:path>
                </a:pathLst>
              </a:custGeom>
              <a:solidFill>
                <a:schemeClr val="dk1">
                  <a:alpha val="2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2" name="Google Shape;2172;p49"/>
              <p:cNvSpPr/>
              <p:nvPr/>
            </p:nvSpPr>
            <p:spPr>
              <a:xfrm>
                <a:off x="1525348" y="1579815"/>
                <a:ext cx="6070988" cy="1788714"/>
              </a:xfrm>
              <a:custGeom>
                <a:avLst/>
                <a:gdLst/>
                <a:ahLst/>
                <a:cxnLst/>
                <a:rect l="l" t="t" r="r" b="b"/>
                <a:pathLst>
                  <a:path w="1513840" h="487680" extrusionOk="0">
                    <a:moveTo>
                      <a:pt x="762000" y="0"/>
                    </a:moveTo>
                    <a:lnTo>
                      <a:pt x="0" y="233680"/>
                    </a:lnTo>
                    <a:lnTo>
                      <a:pt x="792480" y="487680"/>
                    </a:lnTo>
                    <a:lnTo>
                      <a:pt x="1513840" y="243840"/>
                    </a:lnTo>
                    <a:lnTo>
                      <a:pt x="762000" y="0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173" name="Google Shape;2173;p49"/>
              <p:cNvCxnSpPr/>
              <p:nvPr/>
            </p:nvCxnSpPr>
            <p:spPr>
              <a:xfrm>
                <a:off x="4662703" y="2187506"/>
                <a:ext cx="1586226" cy="614736"/>
              </a:xfrm>
              <a:prstGeom prst="straightConnector1">
                <a:avLst/>
              </a:prstGeom>
              <a:solidFill>
                <a:schemeClr val="accent4"/>
              </a:solidFill>
              <a:ln w="19050" cap="flat" cmpd="sng">
                <a:solidFill>
                  <a:schemeClr val="bg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174" name="Google Shape;2174;p49"/>
              <p:cNvCxnSpPr/>
              <p:nvPr/>
            </p:nvCxnSpPr>
            <p:spPr>
              <a:xfrm>
                <a:off x="6248932" y="2802241"/>
                <a:ext cx="0" cy="1010602"/>
              </a:xfrm>
              <a:prstGeom prst="straightConnector1">
                <a:avLst/>
              </a:prstGeom>
              <a:solidFill>
                <a:schemeClr val="accent4"/>
              </a:solidFill>
              <a:ln w="19050" cap="flat" cmpd="sng">
                <a:solidFill>
                  <a:schemeClr val="bg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175" name="Google Shape;2175;p49"/>
              <p:cNvSpPr/>
              <p:nvPr/>
            </p:nvSpPr>
            <p:spPr>
              <a:xfrm>
                <a:off x="6018666" y="3406130"/>
                <a:ext cx="460523" cy="920944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6" name="Google Shape;2176;p49"/>
              <p:cNvSpPr/>
              <p:nvPr/>
            </p:nvSpPr>
            <p:spPr>
              <a:xfrm>
                <a:off x="6122007" y="3356991"/>
                <a:ext cx="236068" cy="2719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77" name="Google Shape;2177;p49"/>
            <p:cNvGrpSpPr/>
            <p:nvPr/>
          </p:nvGrpSpPr>
          <p:grpSpPr>
            <a:xfrm>
              <a:off x="8377473" y="3002146"/>
              <a:ext cx="482828" cy="429964"/>
              <a:chOff x="6804248" y="2144238"/>
              <a:chExt cx="1305367" cy="1162445"/>
            </a:xfrm>
          </p:grpSpPr>
          <p:sp>
            <p:nvSpPr>
              <p:cNvPr id="2178" name="Google Shape;2178;p49"/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 extrusionOk="0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9" name="Google Shape;2179;p49"/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 extrusionOk="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0" name="Google Shape;2180;p49"/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 extrusionOk="0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7981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888990" y="293337"/>
            <a:ext cx="4340995" cy="871962"/>
            <a:chOff x="3888990" y="293337"/>
            <a:chExt cx="4340995" cy="871962"/>
          </a:xfrm>
        </p:grpSpPr>
        <p:sp>
          <p:nvSpPr>
            <p:cNvPr id="122" name="TextBox 121"/>
            <p:cNvSpPr txBox="1"/>
            <p:nvPr/>
          </p:nvSpPr>
          <p:spPr>
            <a:xfrm>
              <a:off x="5377696" y="703116"/>
              <a:ext cx="14366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</a:rPr>
                <a:t>기획 목표</a:t>
              </a:r>
            </a:p>
          </p:txBody>
        </p:sp>
        <p:cxnSp>
          <p:nvCxnSpPr>
            <p:cNvPr id="123" name="직선 연결선 122"/>
            <p:cNvCxnSpPr/>
            <p:nvPr/>
          </p:nvCxnSpPr>
          <p:spPr>
            <a:xfrm>
              <a:off x="3888991" y="641043"/>
              <a:ext cx="4340994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/>
            <p:cNvCxnSpPr/>
            <p:nvPr/>
          </p:nvCxnSpPr>
          <p:spPr>
            <a:xfrm>
              <a:off x="3888990" y="1165299"/>
              <a:ext cx="4340994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68D17E74-73BC-4BBB-9FEA-474B2211D296}"/>
                </a:ext>
              </a:extLst>
            </p:cNvPr>
            <p:cNvGrpSpPr/>
            <p:nvPr/>
          </p:nvGrpSpPr>
          <p:grpSpPr>
            <a:xfrm>
              <a:off x="3937115" y="819432"/>
              <a:ext cx="166028" cy="157173"/>
              <a:chOff x="3937115" y="819432"/>
              <a:chExt cx="166028" cy="157173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126" name="모서리가 둥근 직사각형 124">
                <a:extLst>
                  <a:ext uri="{FF2B5EF4-FFF2-40B4-BE49-F238E27FC236}">
                    <a16:creationId xmlns:a16="http://schemas.microsoft.com/office/drawing/2014/main" id="{584883F2-7D0A-4258-9988-26051162B35D}"/>
                  </a:ext>
                </a:extLst>
              </p:cNvPr>
              <p:cNvSpPr/>
              <p:nvPr/>
            </p:nvSpPr>
            <p:spPr>
              <a:xfrm>
                <a:off x="3937115" y="819432"/>
                <a:ext cx="166028" cy="157173"/>
              </a:xfrm>
              <a:prstGeom prst="roundRect">
                <a:avLst>
                  <a:gd name="adj" fmla="val 355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3181A168-F785-4A5A-9F0E-0569CB54B987}"/>
                  </a:ext>
                </a:extLst>
              </p:cNvPr>
              <p:cNvGrpSpPr/>
              <p:nvPr/>
            </p:nvGrpSpPr>
            <p:grpSpPr>
              <a:xfrm>
                <a:off x="3998222" y="858620"/>
                <a:ext cx="43815" cy="78797"/>
                <a:chOff x="3949065" y="866631"/>
                <a:chExt cx="43815" cy="78797"/>
              </a:xfrm>
              <a:grpFill/>
            </p:grpSpPr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id="{610D56AF-E37A-4C20-8999-F485EDD25003}"/>
                    </a:ext>
                  </a:extLst>
                </p:cNvPr>
                <p:cNvCxnSpPr/>
                <p:nvPr/>
              </p:nvCxnSpPr>
              <p:spPr>
                <a:xfrm>
                  <a:off x="3949065" y="866631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id="{9E3AE36E-5717-4F67-BE2E-4DD89C426508}"/>
                    </a:ext>
                  </a:extLst>
                </p:cNvPr>
                <p:cNvCxnSpPr/>
                <p:nvPr/>
              </p:nvCxnSpPr>
              <p:spPr>
                <a:xfrm flipV="1">
                  <a:off x="3949065" y="901613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31" name="사각형: 둥근 모서리 4">
              <a:extLst>
                <a:ext uri="{FF2B5EF4-FFF2-40B4-BE49-F238E27FC236}">
                  <a16:creationId xmlns:a16="http://schemas.microsoft.com/office/drawing/2014/main" id="{BE5CA3E0-2C30-4D11-BC26-809768FD22DF}"/>
                </a:ext>
              </a:extLst>
            </p:cNvPr>
            <p:cNvSpPr/>
            <p:nvPr/>
          </p:nvSpPr>
          <p:spPr>
            <a:xfrm>
              <a:off x="4846462" y="293337"/>
              <a:ext cx="2509697" cy="280734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0299B3F-E0FB-439C-A9AD-92E0D41B6AD0}"/>
                </a:ext>
              </a:extLst>
            </p:cNvPr>
            <p:cNvSpPr txBox="1"/>
            <p:nvPr/>
          </p:nvSpPr>
          <p:spPr>
            <a:xfrm>
              <a:off x="5318887" y="308463"/>
              <a:ext cx="1564852" cy="2616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spc="300" dirty="0">
                  <a:ln>
                    <a:solidFill>
                      <a:srgbClr val="F1ECE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Medium" pitchFamily="50" charset="-127"/>
                  <a:ea typeface="G마켓 산스 Medium" pitchFamily="50" charset="-127"/>
                </a:rPr>
                <a:t>기획배경 및 목표</a:t>
              </a:r>
            </a:p>
          </p:txBody>
        </p:sp>
      </p:grpSp>
      <p:grpSp>
        <p:nvGrpSpPr>
          <p:cNvPr id="13" name="Google Shape;756;p4"/>
          <p:cNvGrpSpPr/>
          <p:nvPr/>
        </p:nvGrpSpPr>
        <p:grpSpPr>
          <a:xfrm>
            <a:off x="7707473" y="1634440"/>
            <a:ext cx="4179797" cy="5223560"/>
            <a:chOff x="4008153" y="-71"/>
            <a:chExt cx="4179797" cy="6858070"/>
          </a:xfrm>
        </p:grpSpPr>
        <p:sp>
          <p:nvSpPr>
            <p:cNvPr id="14" name="Google Shape;757;p4"/>
            <p:cNvSpPr/>
            <p:nvPr/>
          </p:nvSpPr>
          <p:spPr>
            <a:xfrm>
              <a:off x="4008153" y="2852093"/>
              <a:ext cx="3896318" cy="4005906"/>
            </a:xfrm>
            <a:custGeom>
              <a:avLst/>
              <a:gdLst/>
              <a:ahLst/>
              <a:cxnLst/>
              <a:rect l="l" t="t" r="r" b="b"/>
              <a:pathLst>
                <a:path w="3896318" h="4005906" extrusionOk="0">
                  <a:moveTo>
                    <a:pt x="3892706" y="2603415"/>
                  </a:moveTo>
                  <a:cubicBezTo>
                    <a:pt x="3889616" y="2553215"/>
                    <a:pt x="3883438" y="2503788"/>
                    <a:pt x="3867992" y="2455906"/>
                  </a:cubicBezTo>
                  <a:cubicBezTo>
                    <a:pt x="3844051" y="2379448"/>
                    <a:pt x="3701176" y="1601745"/>
                    <a:pt x="3691909" y="1576259"/>
                  </a:cubicBezTo>
                  <a:lnTo>
                    <a:pt x="3691909" y="1576259"/>
                  </a:lnTo>
                  <a:lnTo>
                    <a:pt x="3691909" y="1576259"/>
                  </a:lnTo>
                  <a:cubicBezTo>
                    <a:pt x="3649432" y="1462731"/>
                    <a:pt x="3606956" y="1349976"/>
                    <a:pt x="3565252" y="1236448"/>
                  </a:cubicBezTo>
                  <a:cubicBezTo>
                    <a:pt x="3543627" y="1177753"/>
                    <a:pt x="3510419" y="1122921"/>
                    <a:pt x="3510419" y="1057275"/>
                  </a:cubicBezTo>
                  <a:cubicBezTo>
                    <a:pt x="3510419" y="992402"/>
                    <a:pt x="3500379" y="929074"/>
                    <a:pt x="3494200" y="864973"/>
                  </a:cubicBezTo>
                  <a:cubicBezTo>
                    <a:pt x="3473348" y="661087"/>
                    <a:pt x="3345919" y="541380"/>
                    <a:pt x="3172925" y="456428"/>
                  </a:cubicBezTo>
                  <a:cubicBezTo>
                    <a:pt x="2997613" y="374564"/>
                    <a:pt x="2749706" y="242502"/>
                    <a:pt x="2636178" y="185351"/>
                  </a:cubicBezTo>
                  <a:cubicBezTo>
                    <a:pt x="2623049" y="178401"/>
                    <a:pt x="2404489" y="912856"/>
                    <a:pt x="2386726" y="919034"/>
                  </a:cubicBezTo>
                  <a:cubicBezTo>
                    <a:pt x="2325715" y="871152"/>
                    <a:pt x="1444523" y="3861"/>
                    <a:pt x="1429077" y="0"/>
                  </a:cubicBezTo>
                  <a:cubicBezTo>
                    <a:pt x="1400502" y="16218"/>
                    <a:pt x="847538" y="312008"/>
                    <a:pt x="753317" y="384604"/>
                  </a:cubicBezTo>
                  <a:cubicBezTo>
                    <a:pt x="666048" y="451794"/>
                    <a:pt x="584957" y="526707"/>
                    <a:pt x="503865" y="601620"/>
                  </a:cubicBezTo>
                  <a:cubicBezTo>
                    <a:pt x="319286" y="770753"/>
                    <a:pt x="199580" y="976184"/>
                    <a:pt x="143203" y="1220230"/>
                  </a:cubicBezTo>
                  <a:cubicBezTo>
                    <a:pt x="81419" y="1486672"/>
                    <a:pt x="13457" y="2316120"/>
                    <a:pt x="5734" y="2459767"/>
                  </a:cubicBezTo>
                  <a:cubicBezTo>
                    <a:pt x="1872" y="2540858"/>
                    <a:pt x="-11257" y="2622722"/>
                    <a:pt x="22724" y="2703041"/>
                  </a:cubicBezTo>
                  <a:cubicBezTo>
                    <a:pt x="52844" y="2774092"/>
                    <a:pt x="71379" y="2849005"/>
                    <a:pt x="97637" y="2921601"/>
                  </a:cubicBezTo>
                  <a:cubicBezTo>
                    <a:pt x="135480" y="3028178"/>
                    <a:pt x="161738" y="3138617"/>
                    <a:pt x="209620" y="3241332"/>
                  </a:cubicBezTo>
                  <a:cubicBezTo>
                    <a:pt x="264453" y="3358721"/>
                    <a:pt x="327009" y="3472249"/>
                    <a:pt x="384159" y="3588866"/>
                  </a:cubicBezTo>
                  <a:cubicBezTo>
                    <a:pt x="401150" y="3622847"/>
                    <a:pt x="430497" y="3655283"/>
                    <a:pt x="428180" y="3693898"/>
                  </a:cubicBezTo>
                  <a:cubicBezTo>
                    <a:pt x="422774" y="3798158"/>
                    <a:pt x="425863" y="3902418"/>
                    <a:pt x="413507" y="4005906"/>
                  </a:cubicBezTo>
                  <a:cubicBezTo>
                    <a:pt x="856805" y="4005906"/>
                    <a:pt x="3209995" y="4005906"/>
                    <a:pt x="3479527" y="4005906"/>
                  </a:cubicBezTo>
                  <a:cubicBezTo>
                    <a:pt x="3454813" y="3890062"/>
                    <a:pt x="3487250" y="3783485"/>
                    <a:pt x="3535904" y="3681541"/>
                  </a:cubicBezTo>
                  <a:cubicBezTo>
                    <a:pt x="3623174" y="3498507"/>
                    <a:pt x="3729751" y="3324740"/>
                    <a:pt x="3810070" y="3134755"/>
                  </a:cubicBezTo>
                  <a:cubicBezTo>
                    <a:pt x="3828605" y="3149428"/>
                    <a:pt x="3847140" y="3164102"/>
                    <a:pt x="3867220" y="3180320"/>
                  </a:cubicBezTo>
                  <a:cubicBezTo>
                    <a:pt x="3870309" y="3171825"/>
                    <a:pt x="3871854" y="3168736"/>
                    <a:pt x="3872626" y="3164874"/>
                  </a:cubicBezTo>
                  <a:cubicBezTo>
                    <a:pt x="3888072" y="2977979"/>
                    <a:pt x="3903518" y="2791083"/>
                    <a:pt x="3892706" y="26034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758;p4"/>
            <p:cNvSpPr/>
            <p:nvPr/>
          </p:nvSpPr>
          <p:spPr>
            <a:xfrm>
              <a:off x="7060029" y="4059397"/>
              <a:ext cx="1127921" cy="1950064"/>
            </a:xfrm>
            <a:custGeom>
              <a:avLst/>
              <a:gdLst/>
              <a:ahLst/>
              <a:cxnLst/>
              <a:rect l="l" t="t" r="r" b="b"/>
              <a:pathLst>
                <a:path w="1127921" h="1950064" extrusionOk="0">
                  <a:moveTo>
                    <a:pt x="218358" y="1947531"/>
                  </a:moveTo>
                  <a:lnTo>
                    <a:pt x="15243" y="1848677"/>
                  </a:lnTo>
                  <a:cubicBezTo>
                    <a:pt x="2114" y="1842499"/>
                    <a:pt x="-4064" y="1826281"/>
                    <a:pt x="2887" y="1812379"/>
                  </a:cubicBezTo>
                  <a:lnTo>
                    <a:pt x="872493" y="15243"/>
                  </a:lnTo>
                  <a:cubicBezTo>
                    <a:pt x="878672" y="2115"/>
                    <a:pt x="894890" y="-4064"/>
                    <a:pt x="908791" y="2887"/>
                  </a:cubicBezTo>
                  <a:lnTo>
                    <a:pt x="1112678" y="101741"/>
                  </a:lnTo>
                  <a:cubicBezTo>
                    <a:pt x="1125807" y="107919"/>
                    <a:pt x="1131985" y="124138"/>
                    <a:pt x="1125035" y="138039"/>
                  </a:cubicBezTo>
                  <a:lnTo>
                    <a:pt x="254656" y="1934402"/>
                  </a:lnTo>
                  <a:cubicBezTo>
                    <a:pt x="248477" y="1948304"/>
                    <a:pt x="232259" y="1953710"/>
                    <a:pt x="218358" y="1947531"/>
                  </a:cubicBez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759;p4"/>
            <p:cNvSpPr/>
            <p:nvPr/>
          </p:nvSpPr>
          <p:spPr>
            <a:xfrm>
              <a:off x="4856303" y="1286225"/>
              <a:ext cx="1911040" cy="4367762"/>
            </a:xfrm>
            <a:custGeom>
              <a:avLst/>
              <a:gdLst/>
              <a:ahLst/>
              <a:cxnLst/>
              <a:rect l="l" t="t" r="r" b="b"/>
              <a:pathLst>
                <a:path w="1911040" h="4367762" extrusionOk="0">
                  <a:moveTo>
                    <a:pt x="1542437" y="2524289"/>
                  </a:moveTo>
                  <a:cubicBezTo>
                    <a:pt x="1609626" y="2681066"/>
                    <a:pt x="1605765" y="2824713"/>
                    <a:pt x="1666776" y="2984579"/>
                  </a:cubicBezTo>
                  <a:cubicBezTo>
                    <a:pt x="1727016" y="3142899"/>
                    <a:pt x="1928585" y="3240209"/>
                    <a:pt x="1835137" y="3581564"/>
                  </a:cubicBezTo>
                  <a:cubicBezTo>
                    <a:pt x="1811196" y="3659567"/>
                    <a:pt x="1797295" y="3693547"/>
                    <a:pt x="1842860" y="3741430"/>
                  </a:cubicBezTo>
                  <a:cubicBezTo>
                    <a:pt x="1898466" y="3800124"/>
                    <a:pt x="1838226" y="3864997"/>
                    <a:pt x="1893060" y="3924464"/>
                  </a:cubicBezTo>
                  <a:cubicBezTo>
                    <a:pt x="1922407" y="3955356"/>
                    <a:pt x="1913912" y="4076607"/>
                    <a:pt x="1881475" y="4138391"/>
                  </a:cubicBezTo>
                  <a:cubicBezTo>
                    <a:pt x="1866802" y="4182411"/>
                    <a:pt x="1723154" y="4252691"/>
                    <a:pt x="1713114" y="4367763"/>
                  </a:cubicBezTo>
                  <a:cubicBezTo>
                    <a:pt x="1643607" y="4236472"/>
                    <a:pt x="1754046" y="4112905"/>
                    <a:pt x="1741689" y="4020229"/>
                  </a:cubicBezTo>
                  <a:cubicBezTo>
                    <a:pt x="1731650" y="3953040"/>
                    <a:pt x="1596498" y="3939138"/>
                    <a:pt x="1556338" y="3888938"/>
                  </a:cubicBezTo>
                  <a:cubicBezTo>
                    <a:pt x="1489148" y="3804758"/>
                    <a:pt x="1457484" y="3730618"/>
                    <a:pt x="1364036" y="3684280"/>
                  </a:cubicBezTo>
                  <a:cubicBezTo>
                    <a:pt x="1268271" y="3635625"/>
                    <a:pt x="1212666" y="3563801"/>
                    <a:pt x="1169417" y="3468036"/>
                  </a:cubicBezTo>
                  <a:cubicBezTo>
                    <a:pt x="1069018" y="3245615"/>
                    <a:pt x="963986" y="3025510"/>
                    <a:pt x="875944" y="2797682"/>
                  </a:cubicBezTo>
                  <a:cubicBezTo>
                    <a:pt x="801804" y="2605380"/>
                    <a:pt x="729980" y="2411534"/>
                    <a:pt x="695999" y="2206103"/>
                  </a:cubicBezTo>
                  <a:cubicBezTo>
                    <a:pt x="686731" y="2150497"/>
                    <a:pt x="649661" y="2112655"/>
                    <a:pt x="607185" y="2080218"/>
                  </a:cubicBezTo>
                  <a:cubicBezTo>
                    <a:pt x="510648" y="2006078"/>
                    <a:pt x="410249" y="1935799"/>
                    <a:pt x="351554" y="1823043"/>
                  </a:cubicBezTo>
                  <a:cubicBezTo>
                    <a:pt x="332247" y="1786745"/>
                    <a:pt x="312939" y="1750447"/>
                    <a:pt x="293632" y="1714149"/>
                  </a:cubicBezTo>
                  <a:cubicBezTo>
                    <a:pt x="278186" y="1694842"/>
                    <a:pt x="282820" y="1671673"/>
                    <a:pt x="283592" y="1650821"/>
                  </a:cubicBezTo>
                  <a:cubicBezTo>
                    <a:pt x="285137" y="1609889"/>
                    <a:pt x="267374" y="1578997"/>
                    <a:pt x="242660" y="1548105"/>
                  </a:cubicBezTo>
                  <a:cubicBezTo>
                    <a:pt x="171609" y="1459291"/>
                    <a:pt x="97468" y="1373566"/>
                    <a:pt x="46497" y="1270078"/>
                  </a:cubicBezTo>
                  <a:cubicBezTo>
                    <a:pt x="-8336" y="1160412"/>
                    <a:pt x="-8336" y="1047657"/>
                    <a:pt x="14060" y="931812"/>
                  </a:cubicBezTo>
                  <a:cubicBezTo>
                    <a:pt x="28734" y="853038"/>
                    <a:pt x="49586" y="776580"/>
                    <a:pt x="78933" y="702440"/>
                  </a:cubicBezTo>
                  <a:cubicBezTo>
                    <a:pt x="115231" y="610537"/>
                    <a:pt x="152302" y="518633"/>
                    <a:pt x="191689" y="427502"/>
                  </a:cubicBezTo>
                  <a:cubicBezTo>
                    <a:pt x="233393" y="330193"/>
                    <a:pt x="277414" y="234428"/>
                    <a:pt x="315256" y="135574"/>
                  </a:cubicBezTo>
                  <a:cubicBezTo>
                    <a:pt x="317573" y="130168"/>
                    <a:pt x="336881" y="93097"/>
                    <a:pt x="347693" y="83057"/>
                  </a:cubicBezTo>
                  <a:cubicBezTo>
                    <a:pt x="370862" y="59889"/>
                    <a:pt x="392486" y="35175"/>
                    <a:pt x="418744" y="14323"/>
                  </a:cubicBezTo>
                  <a:cubicBezTo>
                    <a:pt x="428784" y="5828"/>
                    <a:pt x="438824" y="-7301"/>
                    <a:pt x="455042" y="5055"/>
                  </a:cubicBezTo>
                  <a:cubicBezTo>
                    <a:pt x="468943" y="41353"/>
                    <a:pt x="455042" y="76879"/>
                    <a:pt x="448091" y="110860"/>
                  </a:cubicBezTo>
                  <a:cubicBezTo>
                    <a:pt x="428784" y="204308"/>
                    <a:pt x="404070" y="296211"/>
                    <a:pt x="396348" y="391204"/>
                  </a:cubicBezTo>
                  <a:cubicBezTo>
                    <a:pt x="388625" y="490830"/>
                    <a:pt x="377812" y="590457"/>
                    <a:pt x="390169" y="690855"/>
                  </a:cubicBezTo>
                  <a:cubicBezTo>
                    <a:pt x="396348" y="741827"/>
                    <a:pt x="397120" y="793571"/>
                    <a:pt x="404070" y="844543"/>
                  </a:cubicBezTo>
                  <a:cubicBezTo>
                    <a:pt x="425695" y="995913"/>
                    <a:pt x="501380" y="1119480"/>
                    <a:pt x="604868" y="1227602"/>
                  </a:cubicBezTo>
                  <a:cubicBezTo>
                    <a:pt x="612591" y="1236097"/>
                    <a:pt x="620314" y="1244593"/>
                    <a:pt x="629581" y="1252316"/>
                  </a:cubicBezTo>
                  <a:cubicBezTo>
                    <a:pt x="733841" y="1340358"/>
                    <a:pt x="803348" y="1450024"/>
                    <a:pt x="838874" y="1582086"/>
                  </a:cubicBezTo>
                  <a:cubicBezTo>
                    <a:pt x="854320" y="1639236"/>
                    <a:pt x="893707" y="1684030"/>
                    <a:pt x="939273" y="1721100"/>
                  </a:cubicBezTo>
                  <a:cubicBezTo>
                    <a:pt x="1012641" y="1780567"/>
                    <a:pt x="1079058" y="1846212"/>
                    <a:pt x="1143931" y="1914174"/>
                  </a:cubicBezTo>
                  <a:cubicBezTo>
                    <a:pt x="1185635" y="1958195"/>
                    <a:pt x="1214983" y="2011484"/>
                    <a:pt x="1242785" y="2065545"/>
                  </a:cubicBezTo>
                  <a:cubicBezTo>
                    <a:pt x="1295302" y="2165943"/>
                    <a:pt x="1340095" y="2270204"/>
                    <a:pt x="1414235" y="2357473"/>
                  </a:cubicBezTo>
                  <a:cubicBezTo>
                    <a:pt x="1442810" y="2390682"/>
                    <a:pt x="1537803" y="2513477"/>
                    <a:pt x="1542437" y="2524289"/>
                  </a:cubicBezTo>
                  <a:close/>
                </a:path>
              </a:pathLst>
            </a:custGeom>
            <a:solidFill>
              <a:srgbClr val="8B470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760;p4"/>
            <p:cNvSpPr/>
            <p:nvPr/>
          </p:nvSpPr>
          <p:spPr>
            <a:xfrm>
              <a:off x="6339174" y="1414076"/>
              <a:ext cx="1341205" cy="3520131"/>
            </a:xfrm>
            <a:custGeom>
              <a:avLst/>
              <a:gdLst/>
              <a:ahLst/>
              <a:cxnLst/>
              <a:rect l="l" t="t" r="r" b="b"/>
              <a:pathLst>
                <a:path w="1341205" h="3520131" extrusionOk="0">
                  <a:moveTo>
                    <a:pt x="18634" y="0"/>
                  </a:moveTo>
                  <a:cubicBezTo>
                    <a:pt x="141430" y="68734"/>
                    <a:pt x="215570" y="182262"/>
                    <a:pt x="290483" y="295018"/>
                  </a:cubicBezTo>
                  <a:cubicBezTo>
                    <a:pt x="295889" y="302741"/>
                    <a:pt x="297434" y="315097"/>
                    <a:pt x="310563" y="315097"/>
                  </a:cubicBezTo>
                  <a:cubicBezTo>
                    <a:pt x="329870" y="339038"/>
                    <a:pt x="556153" y="1180843"/>
                    <a:pt x="596313" y="1282786"/>
                  </a:cubicBezTo>
                  <a:cubicBezTo>
                    <a:pt x="644968" y="1404036"/>
                    <a:pt x="695167" y="1524515"/>
                    <a:pt x="743821" y="1644993"/>
                  </a:cubicBezTo>
                  <a:cubicBezTo>
                    <a:pt x="771624" y="1713728"/>
                    <a:pt x="870478" y="1934605"/>
                    <a:pt x="877429" y="1959318"/>
                  </a:cubicBezTo>
                  <a:cubicBezTo>
                    <a:pt x="909865" y="2079797"/>
                    <a:pt x="1000997" y="2380220"/>
                    <a:pt x="1014898" y="2408795"/>
                  </a:cubicBezTo>
                  <a:cubicBezTo>
                    <a:pt x="1095989" y="2579473"/>
                    <a:pt x="1141555" y="2581018"/>
                    <a:pt x="1255082" y="2732388"/>
                  </a:cubicBezTo>
                  <a:cubicBezTo>
                    <a:pt x="1289063" y="2777181"/>
                    <a:pt x="1353164" y="2858272"/>
                    <a:pt x="1339263" y="2912333"/>
                  </a:cubicBezTo>
                  <a:cubicBezTo>
                    <a:pt x="1310688" y="3020455"/>
                    <a:pt x="1331540" y="3067565"/>
                    <a:pt x="1310688" y="3177231"/>
                  </a:cubicBezTo>
                  <a:cubicBezTo>
                    <a:pt x="1283657" y="3270679"/>
                    <a:pt x="1218784" y="3310838"/>
                    <a:pt x="1212606" y="3321651"/>
                  </a:cubicBezTo>
                  <a:cubicBezTo>
                    <a:pt x="1190982" y="3370305"/>
                    <a:pt x="1126881" y="3439812"/>
                    <a:pt x="1135376" y="3520131"/>
                  </a:cubicBezTo>
                  <a:cubicBezTo>
                    <a:pt x="1027255" y="3456030"/>
                    <a:pt x="1163179" y="3259867"/>
                    <a:pt x="1132287" y="3184954"/>
                  </a:cubicBezTo>
                  <a:cubicBezTo>
                    <a:pt x="1116841" y="3147111"/>
                    <a:pt x="1086722" y="3121626"/>
                    <a:pt x="1048879" y="3110041"/>
                  </a:cubicBezTo>
                  <a:cubicBezTo>
                    <a:pt x="800972" y="3032811"/>
                    <a:pt x="668136" y="2846688"/>
                    <a:pt x="572372" y="2620405"/>
                  </a:cubicBezTo>
                  <a:cubicBezTo>
                    <a:pt x="460389" y="2353190"/>
                    <a:pt x="371574" y="2077480"/>
                    <a:pt x="281215" y="1802542"/>
                  </a:cubicBezTo>
                  <a:cubicBezTo>
                    <a:pt x="278126" y="1794047"/>
                    <a:pt x="280443" y="1782462"/>
                    <a:pt x="265770" y="1790185"/>
                  </a:cubicBezTo>
                  <a:cubicBezTo>
                    <a:pt x="197807" y="1641904"/>
                    <a:pt x="117489" y="1499801"/>
                    <a:pt x="56477" y="1348431"/>
                  </a:cubicBezTo>
                  <a:cubicBezTo>
                    <a:pt x="3961" y="1218685"/>
                    <a:pt x="-13030" y="1086622"/>
                    <a:pt x="10139" y="948381"/>
                  </a:cubicBezTo>
                  <a:cubicBezTo>
                    <a:pt x="41803" y="757624"/>
                    <a:pt x="61111" y="566094"/>
                    <a:pt x="52615" y="373020"/>
                  </a:cubicBezTo>
                  <a:cubicBezTo>
                    <a:pt x="47982" y="260264"/>
                    <a:pt x="43348" y="146736"/>
                    <a:pt x="14773" y="37070"/>
                  </a:cubicBezTo>
                  <a:cubicBezTo>
                    <a:pt x="13228" y="23941"/>
                    <a:pt x="8595" y="10812"/>
                    <a:pt x="18634" y="0"/>
                  </a:cubicBezTo>
                  <a:close/>
                </a:path>
              </a:pathLst>
            </a:custGeom>
            <a:solidFill>
              <a:srgbClr val="8B470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761;p4"/>
            <p:cNvSpPr/>
            <p:nvPr/>
          </p:nvSpPr>
          <p:spPr>
            <a:xfrm>
              <a:off x="5232479" y="1219648"/>
              <a:ext cx="1377548" cy="2564274"/>
            </a:xfrm>
            <a:custGeom>
              <a:avLst/>
              <a:gdLst/>
              <a:ahLst/>
              <a:cxnLst/>
              <a:rect l="l" t="t" r="r" b="b"/>
              <a:pathLst>
                <a:path w="1377548" h="2564274" extrusionOk="0">
                  <a:moveTo>
                    <a:pt x="1125330" y="194428"/>
                  </a:moveTo>
                  <a:cubicBezTo>
                    <a:pt x="1190975" y="474000"/>
                    <a:pt x="1179391" y="755116"/>
                    <a:pt x="1143865" y="1037005"/>
                  </a:cubicBezTo>
                  <a:cubicBezTo>
                    <a:pt x="1135370" y="1105739"/>
                    <a:pt x="1123785" y="1174473"/>
                    <a:pt x="1117607" y="1243208"/>
                  </a:cubicBezTo>
                  <a:cubicBezTo>
                    <a:pt x="1107567" y="1360597"/>
                    <a:pt x="1144637" y="1468719"/>
                    <a:pt x="1189431" y="1575296"/>
                  </a:cubicBezTo>
                  <a:cubicBezTo>
                    <a:pt x="1241947" y="1699636"/>
                    <a:pt x="1303730" y="1820114"/>
                    <a:pt x="1366287" y="1939820"/>
                  </a:cubicBezTo>
                  <a:cubicBezTo>
                    <a:pt x="1374010" y="1954494"/>
                    <a:pt x="1382505" y="1968395"/>
                    <a:pt x="1374010" y="1985386"/>
                  </a:cubicBezTo>
                  <a:cubicBezTo>
                    <a:pt x="1312226" y="2172282"/>
                    <a:pt x="1249670" y="2359177"/>
                    <a:pt x="1188658" y="2546074"/>
                  </a:cubicBezTo>
                  <a:cubicBezTo>
                    <a:pt x="1182480" y="2564609"/>
                    <a:pt x="1177846" y="2570787"/>
                    <a:pt x="1162400" y="2556113"/>
                  </a:cubicBezTo>
                  <a:cubicBezTo>
                    <a:pt x="1049645" y="2468071"/>
                    <a:pt x="962375" y="2359950"/>
                    <a:pt x="905997" y="2229432"/>
                  </a:cubicBezTo>
                  <a:cubicBezTo>
                    <a:pt x="831084" y="2054120"/>
                    <a:pt x="709834" y="1917424"/>
                    <a:pt x="563097" y="1800807"/>
                  </a:cubicBezTo>
                  <a:cubicBezTo>
                    <a:pt x="506720" y="1756013"/>
                    <a:pt x="462699" y="1700408"/>
                    <a:pt x="445708" y="1628584"/>
                  </a:cubicBezTo>
                  <a:cubicBezTo>
                    <a:pt x="413272" y="1492660"/>
                    <a:pt x="323685" y="1396895"/>
                    <a:pt x="227148" y="1304992"/>
                  </a:cubicBezTo>
                  <a:cubicBezTo>
                    <a:pt x="73461" y="1159027"/>
                    <a:pt x="12449" y="976765"/>
                    <a:pt x="2410" y="769017"/>
                  </a:cubicBezTo>
                  <a:cubicBezTo>
                    <a:pt x="-7630" y="568220"/>
                    <a:pt x="13994" y="372057"/>
                    <a:pt x="61876" y="177438"/>
                  </a:cubicBezTo>
                  <a:cubicBezTo>
                    <a:pt x="70372" y="142684"/>
                    <a:pt x="78867" y="107931"/>
                    <a:pt x="75778" y="71633"/>
                  </a:cubicBezTo>
                  <a:cubicBezTo>
                    <a:pt x="132155" y="50008"/>
                    <a:pt x="191622" y="45375"/>
                    <a:pt x="250317" y="33790"/>
                  </a:cubicBezTo>
                  <a:cubicBezTo>
                    <a:pt x="399370" y="4443"/>
                    <a:pt x="549196" y="-11003"/>
                    <a:pt x="701339" y="9077"/>
                  </a:cubicBezTo>
                  <a:cubicBezTo>
                    <a:pt x="766211" y="17572"/>
                    <a:pt x="831084" y="20661"/>
                    <a:pt x="894413" y="40741"/>
                  </a:cubicBezTo>
                  <a:cubicBezTo>
                    <a:pt x="986316" y="68544"/>
                    <a:pt x="1055823" y="131872"/>
                    <a:pt x="1125330" y="194428"/>
                  </a:cubicBezTo>
                  <a:close/>
                </a:path>
              </a:pathLst>
            </a:custGeom>
            <a:solidFill>
              <a:srgbClr val="FDC5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762;p4"/>
            <p:cNvSpPr/>
            <p:nvPr/>
          </p:nvSpPr>
          <p:spPr>
            <a:xfrm>
              <a:off x="7493857" y="4820679"/>
              <a:ext cx="466302" cy="298106"/>
            </a:xfrm>
            <a:custGeom>
              <a:avLst/>
              <a:gdLst/>
              <a:ahLst/>
              <a:cxnLst/>
              <a:rect l="l" t="t" r="r" b="b"/>
              <a:pathLst>
                <a:path w="466302" h="298106" extrusionOk="0">
                  <a:moveTo>
                    <a:pt x="400050" y="128974"/>
                  </a:moveTo>
                  <a:cubicBezTo>
                    <a:pt x="376881" y="127429"/>
                    <a:pt x="347534" y="152143"/>
                    <a:pt x="328999" y="123568"/>
                  </a:cubicBezTo>
                  <a:cubicBezTo>
                    <a:pt x="298879" y="115845"/>
                    <a:pt x="149826" y="36298"/>
                    <a:pt x="77230" y="0"/>
                  </a:cubicBezTo>
                  <a:cubicBezTo>
                    <a:pt x="74913" y="772"/>
                    <a:pt x="71824" y="2317"/>
                    <a:pt x="69507" y="3089"/>
                  </a:cubicBezTo>
                  <a:cubicBezTo>
                    <a:pt x="65645" y="10812"/>
                    <a:pt x="5406" y="109666"/>
                    <a:pt x="0" y="160638"/>
                  </a:cubicBezTo>
                  <a:cubicBezTo>
                    <a:pt x="21624" y="193074"/>
                    <a:pt x="191530" y="284205"/>
                    <a:pt x="247907" y="298107"/>
                  </a:cubicBezTo>
                  <a:cubicBezTo>
                    <a:pt x="281889" y="233234"/>
                    <a:pt x="260264" y="235551"/>
                    <a:pt x="345989" y="254086"/>
                  </a:cubicBezTo>
                  <a:cubicBezTo>
                    <a:pt x="363752" y="254086"/>
                    <a:pt x="382287" y="254858"/>
                    <a:pt x="400050" y="253313"/>
                  </a:cubicBezTo>
                  <a:cubicBezTo>
                    <a:pt x="421674" y="251769"/>
                    <a:pt x="442526" y="243274"/>
                    <a:pt x="454111" y="225511"/>
                  </a:cubicBezTo>
                  <a:cubicBezTo>
                    <a:pt x="484230" y="177628"/>
                    <a:pt x="455655" y="132063"/>
                    <a:pt x="400050" y="128974"/>
                  </a:cubicBezTo>
                  <a:close/>
                  <a:moveTo>
                    <a:pt x="413951" y="222422"/>
                  </a:moveTo>
                  <a:cubicBezTo>
                    <a:pt x="401595" y="221649"/>
                    <a:pt x="345217" y="221649"/>
                    <a:pt x="329771" y="220877"/>
                  </a:cubicBezTo>
                  <a:cubicBezTo>
                    <a:pt x="317414" y="220105"/>
                    <a:pt x="306602" y="213154"/>
                    <a:pt x="305057" y="200797"/>
                  </a:cubicBezTo>
                  <a:cubicBezTo>
                    <a:pt x="303513" y="189985"/>
                    <a:pt x="315097" y="179173"/>
                    <a:pt x="322048" y="178400"/>
                  </a:cubicBezTo>
                  <a:cubicBezTo>
                    <a:pt x="352940" y="175312"/>
                    <a:pt x="379970" y="155232"/>
                    <a:pt x="413179" y="158321"/>
                  </a:cubicBezTo>
                  <a:cubicBezTo>
                    <a:pt x="436348" y="160638"/>
                    <a:pt x="440209" y="170678"/>
                    <a:pt x="440209" y="189985"/>
                  </a:cubicBezTo>
                  <a:cubicBezTo>
                    <a:pt x="440209" y="209292"/>
                    <a:pt x="437893" y="223966"/>
                    <a:pt x="413951" y="222422"/>
                  </a:cubicBezTo>
                  <a:close/>
                </a:path>
              </a:pathLst>
            </a:custGeom>
            <a:solidFill>
              <a:srgbClr val="1799F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763;p4"/>
            <p:cNvSpPr/>
            <p:nvPr/>
          </p:nvSpPr>
          <p:spPr>
            <a:xfrm>
              <a:off x="5631077" y="2599552"/>
              <a:ext cx="567638" cy="295407"/>
            </a:xfrm>
            <a:custGeom>
              <a:avLst/>
              <a:gdLst/>
              <a:ahLst/>
              <a:cxnLst/>
              <a:rect l="l" t="t" r="r" b="b"/>
              <a:pathLst>
                <a:path w="567638" h="295407" extrusionOk="0">
                  <a:moveTo>
                    <a:pt x="567638" y="0"/>
                  </a:moveTo>
                  <a:cubicBezTo>
                    <a:pt x="457200" y="108894"/>
                    <a:pt x="349851" y="220877"/>
                    <a:pt x="204659" y="285750"/>
                  </a:cubicBezTo>
                  <a:cubicBezTo>
                    <a:pt x="175311" y="298879"/>
                    <a:pt x="156776" y="301968"/>
                    <a:pt x="135152" y="273393"/>
                  </a:cubicBezTo>
                  <a:cubicBezTo>
                    <a:pt x="90359" y="214699"/>
                    <a:pt x="41704" y="159093"/>
                    <a:pt x="0" y="96537"/>
                  </a:cubicBezTo>
                  <a:cubicBezTo>
                    <a:pt x="26258" y="111211"/>
                    <a:pt x="53288" y="124340"/>
                    <a:pt x="79547" y="139786"/>
                  </a:cubicBezTo>
                  <a:cubicBezTo>
                    <a:pt x="136697" y="175311"/>
                    <a:pt x="196163" y="171450"/>
                    <a:pt x="256403" y="149826"/>
                  </a:cubicBezTo>
                  <a:cubicBezTo>
                    <a:pt x="364524" y="110438"/>
                    <a:pt x="463378" y="50199"/>
                    <a:pt x="567638" y="0"/>
                  </a:cubicBezTo>
                  <a:close/>
                </a:path>
              </a:pathLst>
            </a:custGeom>
            <a:solidFill>
              <a:srgbClr val="D08A5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764;p4"/>
            <p:cNvSpPr/>
            <p:nvPr/>
          </p:nvSpPr>
          <p:spPr>
            <a:xfrm>
              <a:off x="4640122" y="-71"/>
              <a:ext cx="2832111" cy="1734850"/>
            </a:xfrm>
            <a:custGeom>
              <a:avLst/>
              <a:gdLst/>
              <a:ahLst/>
              <a:cxnLst/>
              <a:rect l="l" t="t" r="r" b="b"/>
              <a:pathLst>
                <a:path w="2832111" h="1734850" extrusionOk="0">
                  <a:moveTo>
                    <a:pt x="2185699" y="580067"/>
                  </a:moveTo>
                  <a:cubicBezTo>
                    <a:pt x="2181837" y="579294"/>
                    <a:pt x="1446610" y="199324"/>
                    <a:pt x="1082858" y="10111"/>
                  </a:cubicBezTo>
                  <a:cubicBezTo>
                    <a:pt x="1062006" y="-701"/>
                    <a:pt x="1046560" y="-6107"/>
                    <a:pt x="1024936" y="10883"/>
                  </a:cubicBezTo>
                  <a:cubicBezTo>
                    <a:pt x="690531" y="275781"/>
                    <a:pt x="355354" y="539135"/>
                    <a:pt x="19405" y="802488"/>
                  </a:cubicBezTo>
                  <a:cubicBezTo>
                    <a:pt x="-5309" y="821796"/>
                    <a:pt x="-9170" y="828746"/>
                    <a:pt x="24039" y="843420"/>
                  </a:cubicBezTo>
                  <a:cubicBezTo>
                    <a:pt x="197806" y="919105"/>
                    <a:pt x="370800" y="997107"/>
                    <a:pt x="543795" y="1074337"/>
                  </a:cubicBezTo>
                  <a:cubicBezTo>
                    <a:pt x="560013" y="1081287"/>
                    <a:pt x="568508" y="1088238"/>
                    <a:pt x="563874" y="1109090"/>
                  </a:cubicBezTo>
                  <a:cubicBezTo>
                    <a:pt x="556152" y="1143071"/>
                    <a:pt x="552290" y="1177052"/>
                    <a:pt x="548429" y="1211806"/>
                  </a:cubicBezTo>
                  <a:cubicBezTo>
                    <a:pt x="541478" y="1276679"/>
                    <a:pt x="533755" y="1341552"/>
                    <a:pt x="543022" y="1407197"/>
                  </a:cubicBezTo>
                  <a:cubicBezTo>
                    <a:pt x="583182" y="1367037"/>
                    <a:pt x="706749" y="1306026"/>
                    <a:pt x="724512" y="1298303"/>
                  </a:cubicBezTo>
                  <a:cubicBezTo>
                    <a:pt x="865843" y="1231885"/>
                    <a:pt x="1069729" y="1219529"/>
                    <a:pt x="1208743" y="1228796"/>
                  </a:cubicBezTo>
                  <a:cubicBezTo>
                    <a:pt x="1306824" y="1234975"/>
                    <a:pt x="1467462" y="1278996"/>
                    <a:pt x="1538514" y="1306026"/>
                  </a:cubicBezTo>
                  <a:cubicBezTo>
                    <a:pt x="1617288" y="1336146"/>
                    <a:pt x="1859017" y="1524586"/>
                    <a:pt x="1899949" y="1596410"/>
                  </a:cubicBezTo>
                  <a:cubicBezTo>
                    <a:pt x="1923890" y="1637342"/>
                    <a:pt x="1953237" y="1674412"/>
                    <a:pt x="1981040" y="1713027"/>
                  </a:cubicBezTo>
                  <a:cubicBezTo>
                    <a:pt x="1989535" y="1725383"/>
                    <a:pt x="1997258" y="1747008"/>
                    <a:pt x="2018110" y="1726156"/>
                  </a:cubicBezTo>
                  <a:cubicBezTo>
                    <a:pt x="2040507" y="1631935"/>
                    <a:pt x="2061359" y="1536171"/>
                    <a:pt x="2076805" y="1440406"/>
                  </a:cubicBezTo>
                  <a:cubicBezTo>
                    <a:pt x="2085300" y="1388662"/>
                    <a:pt x="2096112" y="1342324"/>
                    <a:pt x="2150173" y="1320700"/>
                  </a:cubicBezTo>
                  <a:cubicBezTo>
                    <a:pt x="2153262" y="1319155"/>
                    <a:pt x="2737891" y="970077"/>
                    <a:pt x="2832112" y="916016"/>
                  </a:cubicBezTo>
                  <a:cubicBezTo>
                    <a:pt x="2621274" y="807122"/>
                    <a:pt x="2194194" y="593196"/>
                    <a:pt x="2185699" y="580067"/>
                  </a:cubicBezTo>
                  <a:close/>
                </a:path>
              </a:pathLst>
            </a:custGeom>
            <a:solidFill>
              <a:srgbClr val="170B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765;p4"/>
            <p:cNvSpPr/>
            <p:nvPr/>
          </p:nvSpPr>
          <p:spPr>
            <a:xfrm>
              <a:off x="6710397" y="580627"/>
              <a:ext cx="221345" cy="1790897"/>
            </a:xfrm>
            <a:custGeom>
              <a:avLst/>
              <a:gdLst/>
              <a:ahLst/>
              <a:cxnLst/>
              <a:rect l="l" t="t" r="r" b="b"/>
              <a:pathLst>
                <a:path w="221345" h="1790897" extrusionOk="0">
                  <a:moveTo>
                    <a:pt x="18886" y="1774880"/>
                  </a:moveTo>
                  <a:cubicBezTo>
                    <a:pt x="1896" y="1773335"/>
                    <a:pt x="-1193" y="1769473"/>
                    <a:pt x="351" y="1751711"/>
                  </a:cubicBezTo>
                  <a:cubicBezTo>
                    <a:pt x="6530" y="1688382"/>
                    <a:pt x="95344" y="453479"/>
                    <a:pt x="104612" y="314465"/>
                  </a:cubicBezTo>
                  <a:cubicBezTo>
                    <a:pt x="105384" y="299792"/>
                    <a:pt x="102295" y="289752"/>
                    <a:pt x="92255" y="280484"/>
                  </a:cubicBezTo>
                  <a:cubicBezTo>
                    <a:pt x="44372" y="237236"/>
                    <a:pt x="45145" y="187036"/>
                    <a:pt x="71403" y="133748"/>
                  </a:cubicBezTo>
                  <a:cubicBezTo>
                    <a:pt x="92255" y="91271"/>
                    <a:pt x="115424" y="49567"/>
                    <a:pt x="115424" y="140"/>
                  </a:cubicBezTo>
                  <a:cubicBezTo>
                    <a:pt x="128553" y="-1404"/>
                    <a:pt x="133186" y="10180"/>
                    <a:pt x="141682" y="16359"/>
                  </a:cubicBezTo>
                  <a:cubicBezTo>
                    <a:pt x="157900" y="44161"/>
                    <a:pt x="174118" y="71192"/>
                    <a:pt x="192653" y="97450"/>
                  </a:cubicBezTo>
                  <a:cubicBezTo>
                    <a:pt x="218911" y="134520"/>
                    <a:pt x="233585" y="177769"/>
                    <a:pt x="208099" y="220245"/>
                  </a:cubicBezTo>
                  <a:cubicBezTo>
                    <a:pt x="147088" y="320644"/>
                    <a:pt x="169484" y="429538"/>
                    <a:pt x="172574" y="535342"/>
                  </a:cubicBezTo>
                  <a:cubicBezTo>
                    <a:pt x="174118" y="583997"/>
                    <a:pt x="184158" y="1674481"/>
                    <a:pt x="188020" y="1744760"/>
                  </a:cubicBezTo>
                  <a:cubicBezTo>
                    <a:pt x="190337" y="1783375"/>
                    <a:pt x="177207" y="1796504"/>
                    <a:pt x="140909" y="1788781"/>
                  </a:cubicBezTo>
                  <a:cubicBezTo>
                    <a:pt x="133959" y="1787236"/>
                    <a:pt x="52868" y="1777196"/>
                    <a:pt x="18886" y="1774880"/>
                  </a:cubicBezTo>
                  <a:close/>
                </a:path>
              </a:pathLst>
            </a:custGeom>
            <a:solidFill>
              <a:srgbClr val="F7D82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766;p4"/>
            <p:cNvSpPr/>
            <p:nvPr/>
          </p:nvSpPr>
          <p:spPr>
            <a:xfrm>
              <a:off x="6698391" y="5413178"/>
              <a:ext cx="1056359" cy="986665"/>
            </a:xfrm>
            <a:custGeom>
              <a:avLst/>
              <a:gdLst/>
              <a:ahLst/>
              <a:cxnLst/>
              <a:rect l="l" t="t" r="r" b="b"/>
              <a:pathLst>
                <a:path w="1056359" h="986665" extrusionOk="0">
                  <a:moveTo>
                    <a:pt x="839487" y="109519"/>
                  </a:moveTo>
                  <a:cubicBezTo>
                    <a:pt x="858795" y="127282"/>
                    <a:pt x="888142" y="126510"/>
                    <a:pt x="905905" y="145817"/>
                  </a:cubicBezTo>
                  <a:cubicBezTo>
                    <a:pt x="915172" y="155857"/>
                    <a:pt x="938341" y="163580"/>
                    <a:pt x="923668" y="181343"/>
                  </a:cubicBezTo>
                  <a:cubicBezTo>
                    <a:pt x="910538" y="197561"/>
                    <a:pt x="911311" y="232315"/>
                    <a:pt x="875785" y="225364"/>
                  </a:cubicBezTo>
                  <a:cubicBezTo>
                    <a:pt x="867290" y="223819"/>
                    <a:pt x="858022" y="225364"/>
                    <a:pt x="841032" y="225364"/>
                  </a:cubicBezTo>
                  <a:cubicBezTo>
                    <a:pt x="883508" y="268613"/>
                    <a:pt x="922123" y="308000"/>
                    <a:pt x="961510" y="347387"/>
                  </a:cubicBezTo>
                  <a:cubicBezTo>
                    <a:pt x="981590" y="367467"/>
                    <a:pt x="1000125" y="388319"/>
                    <a:pt x="1016343" y="412260"/>
                  </a:cubicBezTo>
                  <a:cubicBezTo>
                    <a:pt x="1064998" y="484083"/>
                    <a:pt x="1068859" y="557452"/>
                    <a:pt x="1030244" y="633909"/>
                  </a:cubicBezTo>
                  <a:cubicBezTo>
                    <a:pt x="964599" y="763655"/>
                    <a:pt x="865745" y="863282"/>
                    <a:pt x="747584" y="943600"/>
                  </a:cubicBezTo>
                  <a:cubicBezTo>
                    <a:pt x="659542" y="1003840"/>
                    <a:pt x="564549" y="993799"/>
                    <a:pt x="471101" y="956729"/>
                  </a:cubicBezTo>
                  <a:cubicBezTo>
                    <a:pt x="423991" y="938194"/>
                    <a:pt x="407001" y="901124"/>
                    <a:pt x="417813" y="850152"/>
                  </a:cubicBezTo>
                  <a:cubicBezTo>
                    <a:pt x="421674" y="832390"/>
                    <a:pt x="428625" y="816171"/>
                    <a:pt x="434803" y="795319"/>
                  </a:cubicBezTo>
                  <a:cubicBezTo>
                    <a:pt x="373019" y="793002"/>
                    <a:pt x="312008" y="804587"/>
                    <a:pt x="251769" y="795319"/>
                  </a:cubicBezTo>
                  <a:cubicBezTo>
                    <a:pt x="243274" y="793775"/>
                    <a:pt x="234006" y="794547"/>
                    <a:pt x="224739" y="793002"/>
                  </a:cubicBezTo>
                  <a:cubicBezTo>
                    <a:pt x="88042" y="767516"/>
                    <a:pt x="56378" y="712684"/>
                    <a:pt x="85725" y="558224"/>
                  </a:cubicBezTo>
                  <a:cubicBezTo>
                    <a:pt x="101171" y="477905"/>
                    <a:pt x="115072" y="396814"/>
                    <a:pt x="127429" y="315723"/>
                  </a:cubicBezTo>
                  <a:cubicBezTo>
                    <a:pt x="139786" y="235404"/>
                    <a:pt x="107349" y="185205"/>
                    <a:pt x="28575" y="162036"/>
                  </a:cubicBezTo>
                  <a:cubicBezTo>
                    <a:pt x="20080" y="159718"/>
                    <a:pt x="12357" y="156629"/>
                    <a:pt x="0" y="152768"/>
                  </a:cubicBezTo>
                  <a:cubicBezTo>
                    <a:pt x="28575" y="131916"/>
                    <a:pt x="58695" y="124965"/>
                    <a:pt x="87269" y="116470"/>
                  </a:cubicBezTo>
                  <a:cubicBezTo>
                    <a:pt x="126657" y="104885"/>
                    <a:pt x="166816" y="95618"/>
                    <a:pt x="206203" y="86350"/>
                  </a:cubicBezTo>
                  <a:cubicBezTo>
                    <a:pt x="283433" y="68587"/>
                    <a:pt x="293473" y="70904"/>
                    <a:pt x="399278" y="130371"/>
                  </a:cubicBezTo>
                  <a:cubicBezTo>
                    <a:pt x="409318" y="79400"/>
                    <a:pt x="438665" y="42330"/>
                    <a:pt x="481913" y="15299"/>
                  </a:cubicBezTo>
                  <a:cubicBezTo>
                    <a:pt x="520528" y="-9414"/>
                    <a:pt x="534430" y="-5553"/>
                    <a:pt x="556054" y="36923"/>
                  </a:cubicBezTo>
                  <a:cubicBezTo>
                    <a:pt x="559143" y="43102"/>
                    <a:pt x="559916" y="52369"/>
                    <a:pt x="569183" y="53914"/>
                  </a:cubicBezTo>
                  <a:cubicBezTo>
                    <a:pt x="570728" y="55458"/>
                    <a:pt x="573045" y="57775"/>
                    <a:pt x="573817" y="60092"/>
                  </a:cubicBezTo>
                  <a:cubicBezTo>
                    <a:pt x="581540" y="123421"/>
                    <a:pt x="606253" y="118015"/>
                    <a:pt x="657997" y="107202"/>
                  </a:cubicBezTo>
                  <a:cubicBezTo>
                    <a:pt x="719009" y="93301"/>
                    <a:pt x="779248" y="82489"/>
                    <a:pt x="839487" y="109519"/>
                  </a:cubicBezTo>
                  <a:close/>
                </a:path>
              </a:pathLst>
            </a:custGeom>
            <a:solidFill>
              <a:srgbClr val="FDC5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767;p4"/>
            <p:cNvSpPr/>
            <p:nvPr/>
          </p:nvSpPr>
          <p:spPr>
            <a:xfrm>
              <a:off x="7250584" y="5690286"/>
              <a:ext cx="349284" cy="505854"/>
            </a:xfrm>
            <a:custGeom>
              <a:avLst/>
              <a:gdLst/>
              <a:ahLst/>
              <a:cxnLst/>
              <a:rect l="l" t="t" r="r" b="b"/>
              <a:pathLst>
                <a:path w="349284" h="505854" extrusionOk="0">
                  <a:moveTo>
                    <a:pt x="254086" y="0"/>
                  </a:moveTo>
                  <a:cubicBezTo>
                    <a:pt x="348306" y="88814"/>
                    <a:pt x="393872" y="250225"/>
                    <a:pt x="289611" y="339811"/>
                  </a:cubicBezTo>
                  <a:cubicBezTo>
                    <a:pt x="203114" y="414724"/>
                    <a:pt x="107349" y="468785"/>
                    <a:pt x="0" y="505855"/>
                  </a:cubicBezTo>
                  <a:cubicBezTo>
                    <a:pt x="35526" y="480369"/>
                    <a:pt x="71051" y="454883"/>
                    <a:pt x="106577" y="428625"/>
                  </a:cubicBezTo>
                  <a:cubicBezTo>
                    <a:pt x="146736" y="399278"/>
                    <a:pt x="184579" y="366069"/>
                    <a:pt x="227055" y="339811"/>
                  </a:cubicBezTo>
                  <a:cubicBezTo>
                    <a:pt x="292701" y="299651"/>
                    <a:pt x="288839" y="237095"/>
                    <a:pt x="283433" y="175312"/>
                  </a:cubicBezTo>
                  <a:cubicBezTo>
                    <a:pt x="278027" y="119706"/>
                    <a:pt x="264898" y="64873"/>
                    <a:pt x="254086" y="0"/>
                  </a:cubicBezTo>
                  <a:close/>
                </a:path>
              </a:pathLst>
            </a:custGeom>
            <a:solidFill>
              <a:srgbClr val="DF9D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9141E68-FCF3-417F-BED1-5AF81473C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68" y="3113046"/>
            <a:ext cx="1650248" cy="165024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1606A1C-A7BB-45ED-904F-B02124CE9256}"/>
              </a:ext>
            </a:extLst>
          </p:cNvPr>
          <p:cNvSpPr txBox="1"/>
          <p:nvPr/>
        </p:nvSpPr>
        <p:spPr>
          <a:xfrm>
            <a:off x="828582" y="4942712"/>
            <a:ext cx="1738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객관적 지표 데이터</a:t>
            </a:r>
            <a:endParaRPr lang="en-US" altLang="ko-KR" b="1" dirty="0"/>
          </a:p>
          <a:p>
            <a:pPr algn="ctr"/>
            <a:r>
              <a:rPr lang="en-US" altLang="ko-KR" b="1" dirty="0"/>
              <a:t>(3</a:t>
            </a:r>
            <a:r>
              <a:rPr lang="ko-KR" altLang="en-US" b="1" dirty="0"/>
              <a:t>개년</a:t>
            </a:r>
            <a:r>
              <a:rPr lang="en-US" altLang="ko-KR" b="1" dirty="0"/>
              <a:t>)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54C0C7E-9C79-458E-BAC8-2255C3776278}"/>
              </a:ext>
            </a:extLst>
          </p:cNvPr>
          <p:cNvGrpSpPr/>
          <p:nvPr/>
        </p:nvGrpSpPr>
        <p:grpSpPr>
          <a:xfrm>
            <a:off x="4439102" y="2636258"/>
            <a:ext cx="2399397" cy="4045655"/>
            <a:chOff x="4347502" y="2557991"/>
            <a:chExt cx="2007528" cy="317300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5243779-4E93-456D-A27B-0970D7C98BD5}"/>
                </a:ext>
              </a:extLst>
            </p:cNvPr>
            <p:cNvSpPr txBox="1"/>
            <p:nvPr/>
          </p:nvSpPr>
          <p:spPr>
            <a:xfrm>
              <a:off x="4482059" y="2557991"/>
              <a:ext cx="1738414" cy="241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1. </a:t>
              </a:r>
              <a:r>
                <a:rPr lang="ko-KR" altLang="en-US" b="1" dirty="0"/>
                <a:t>취업 여부 결정</a:t>
              </a:r>
              <a:endParaRPr lang="en-US" altLang="ko-KR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7D5A403-C044-4B45-8244-B4EF03B03AF3}"/>
                </a:ext>
              </a:extLst>
            </p:cNvPr>
            <p:cNvSpPr txBox="1"/>
            <p:nvPr/>
          </p:nvSpPr>
          <p:spPr>
            <a:xfrm>
              <a:off x="4347502" y="4107633"/>
              <a:ext cx="2007528" cy="241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2.</a:t>
              </a:r>
              <a:r>
                <a:rPr lang="ko-KR" altLang="en-US" b="1" dirty="0"/>
                <a:t> 취업 기업체 구분</a:t>
              </a:r>
              <a:r>
                <a:rPr lang="en-US" altLang="ko-KR" b="1" dirty="0"/>
                <a:t>/</a:t>
              </a:r>
              <a:r>
                <a:rPr lang="ko-KR" altLang="en-US" b="1" dirty="0"/>
                <a:t>예측</a:t>
              </a:r>
              <a:endParaRPr lang="en-US" altLang="ko-KR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912C677-E9F4-434B-9DDD-F0FC4AF27336}"/>
                </a:ext>
              </a:extLst>
            </p:cNvPr>
            <p:cNvSpPr txBox="1"/>
            <p:nvPr/>
          </p:nvSpPr>
          <p:spPr>
            <a:xfrm>
              <a:off x="4347502" y="5489603"/>
              <a:ext cx="2007528" cy="241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3. </a:t>
              </a:r>
              <a:r>
                <a:rPr lang="ko-KR" altLang="en-US" b="1" dirty="0"/>
                <a:t>종사상 지위 구분</a:t>
              </a:r>
              <a:r>
                <a:rPr lang="en-US" altLang="ko-KR" b="1" dirty="0"/>
                <a:t>/</a:t>
              </a:r>
              <a:r>
                <a:rPr lang="ko-KR" altLang="en-US" b="1" dirty="0"/>
                <a:t>예측</a:t>
              </a:r>
              <a:endParaRPr lang="en-US" altLang="ko-KR" b="1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D63542-FC9B-4F5A-AD59-E28136A5E36C}"/>
              </a:ext>
            </a:extLst>
          </p:cNvPr>
          <p:cNvGrpSpPr/>
          <p:nvPr/>
        </p:nvGrpSpPr>
        <p:grpSpPr>
          <a:xfrm>
            <a:off x="4646860" y="1625126"/>
            <a:ext cx="1840045" cy="850117"/>
            <a:chOff x="4405864" y="1531694"/>
            <a:chExt cx="2045198" cy="91302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AA86DAC-94D9-4ABE-8054-3A52D60CD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0937" y="1633143"/>
              <a:ext cx="710125" cy="710125"/>
            </a:xfrm>
            <a:prstGeom prst="rect">
              <a:avLst/>
            </a:prstGeom>
          </p:spPr>
        </p:pic>
        <p:pic>
          <p:nvPicPr>
            <p:cNvPr id="9" name="그림 8" descr="밤하늘이(가) 표시된 사진&#10;&#10;자동 생성된 설명">
              <a:extLst>
                <a:ext uri="{FF2B5EF4-FFF2-40B4-BE49-F238E27FC236}">
                  <a16:creationId xmlns:a16="http://schemas.microsoft.com/office/drawing/2014/main" id="{C5D6D860-C87D-45C3-8A1E-1F26D853E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05864" y="1531694"/>
              <a:ext cx="913023" cy="913023"/>
            </a:xfrm>
            <a:prstGeom prst="rect">
              <a:avLst/>
            </a:prstGeom>
          </p:spPr>
        </p:pic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CD88A8EA-C942-45A4-9B86-2B6C1B67C7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5966" y="3110227"/>
            <a:ext cx="1305668" cy="130566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888F24C-0F3F-468A-B6E0-18E6A8CA45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9194" y="5063932"/>
            <a:ext cx="1216352" cy="1216352"/>
          </a:xfrm>
          <a:prstGeom prst="rect">
            <a:avLst/>
          </a:prstGeom>
        </p:spPr>
      </p:pic>
      <p:sp>
        <p:nvSpPr>
          <p:cNvPr id="35" name="사다리꼴 34">
            <a:extLst>
              <a:ext uri="{FF2B5EF4-FFF2-40B4-BE49-F238E27FC236}">
                <a16:creationId xmlns:a16="http://schemas.microsoft.com/office/drawing/2014/main" id="{C34098CB-5A11-4BE5-A4E5-652A7AC29132}"/>
              </a:ext>
            </a:extLst>
          </p:cNvPr>
          <p:cNvSpPr/>
          <p:nvPr/>
        </p:nvSpPr>
        <p:spPr>
          <a:xfrm rot="16200000">
            <a:off x="1258351" y="3601056"/>
            <a:ext cx="4655538" cy="850117"/>
          </a:xfrm>
          <a:prstGeom prst="trapezoid">
            <a:avLst>
              <a:gd name="adj" fmla="val 14869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78000">
                <a:schemeClr val="accent1">
                  <a:lumMod val="45000"/>
                  <a:lumOff val="55000"/>
                </a:schemeClr>
              </a:gs>
              <a:gs pos="41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491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66" y="1343511"/>
            <a:ext cx="11162269" cy="5439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9" name="그룹 38"/>
          <p:cNvGrpSpPr/>
          <p:nvPr/>
        </p:nvGrpSpPr>
        <p:grpSpPr>
          <a:xfrm>
            <a:off x="3675850" y="293337"/>
            <a:ext cx="4840301" cy="871962"/>
            <a:chOff x="3888990" y="293337"/>
            <a:chExt cx="4840301" cy="871962"/>
          </a:xfrm>
        </p:grpSpPr>
        <p:sp>
          <p:nvSpPr>
            <p:cNvPr id="29" name="TextBox 28"/>
            <p:cNvSpPr txBox="1"/>
            <p:nvPr/>
          </p:nvSpPr>
          <p:spPr>
            <a:xfrm>
              <a:off x="4145985" y="723212"/>
              <a:ext cx="45833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800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</a:rPr>
                <a:t>W</a:t>
              </a:r>
              <a:r>
                <a:rPr lang="en-US" altLang="ko-KR" sz="1800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Medium" pitchFamily="50" charset="-127"/>
                  <a:ea typeface="G마켓 산스 Medium" pitchFamily="50" charset="-127"/>
                </a:rPr>
                <a:t>ork</a:t>
              </a:r>
              <a:r>
                <a:rPr lang="en-US" altLang="ko-KR" sz="1800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</a:rPr>
                <a:t> B</a:t>
              </a:r>
              <a:r>
                <a:rPr lang="en-US" altLang="ko-KR" sz="1800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Medium" pitchFamily="50" charset="-127"/>
                  <a:ea typeface="G마켓 산스 Medium" pitchFamily="50" charset="-127"/>
                </a:rPr>
                <a:t>reakdown</a:t>
              </a:r>
              <a:r>
                <a:rPr lang="en-US" altLang="ko-KR" sz="1800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</a:rPr>
                <a:t> S</a:t>
              </a:r>
              <a:r>
                <a:rPr lang="en-US" altLang="ko-KR" sz="1800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Medium" pitchFamily="50" charset="-127"/>
                  <a:ea typeface="G마켓 산스 Medium" pitchFamily="50" charset="-127"/>
                </a:rPr>
                <a:t>tructure</a:t>
              </a:r>
              <a:endParaRPr lang="ko-KR" altLang="en-US" sz="18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G마켓 산스 Medium" pitchFamily="50" charset="-127"/>
                <a:ea typeface="G마켓 산스 Medium" pitchFamily="50" charset="-127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3888990" y="641043"/>
              <a:ext cx="4840301" cy="524256"/>
              <a:chOff x="3888990" y="641043"/>
              <a:chExt cx="4340995" cy="524256"/>
            </a:xfrm>
          </p:grpSpPr>
          <p:cxnSp>
            <p:nvCxnSpPr>
              <p:cNvPr id="30" name="직선 연결선 29"/>
              <p:cNvCxnSpPr/>
              <p:nvPr/>
            </p:nvCxnSpPr>
            <p:spPr>
              <a:xfrm>
                <a:off x="3888991" y="641043"/>
                <a:ext cx="4340994" cy="0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>
                <a:off x="3888990" y="1165299"/>
                <a:ext cx="4340994" cy="0"/>
              </a:xfrm>
              <a:prstGeom prst="line">
                <a:avLst/>
              </a:prstGeom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8D17E74-73BC-4BBB-9FEA-474B2211D296}"/>
                </a:ext>
              </a:extLst>
            </p:cNvPr>
            <p:cNvGrpSpPr/>
            <p:nvPr/>
          </p:nvGrpSpPr>
          <p:grpSpPr>
            <a:xfrm>
              <a:off x="3937115" y="819432"/>
              <a:ext cx="166028" cy="157173"/>
              <a:chOff x="3937115" y="819432"/>
              <a:chExt cx="166028" cy="157173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35" name="모서리가 둥근 직사각형 124">
                <a:extLst>
                  <a:ext uri="{FF2B5EF4-FFF2-40B4-BE49-F238E27FC236}">
                    <a16:creationId xmlns:a16="http://schemas.microsoft.com/office/drawing/2014/main" id="{584883F2-7D0A-4258-9988-26051162B35D}"/>
                  </a:ext>
                </a:extLst>
              </p:cNvPr>
              <p:cNvSpPr/>
              <p:nvPr/>
            </p:nvSpPr>
            <p:spPr>
              <a:xfrm>
                <a:off x="3937115" y="819432"/>
                <a:ext cx="166028" cy="157173"/>
              </a:xfrm>
              <a:prstGeom prst="roundRect">
                <a:avLst>
                  <a:gd name="adj" fmla="val 355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3181A168-F785-4A5A-9F0E-0569CB54B987}"/>
                  </a:ext>
                </a:extLst>
              </p:cNvPr>
              <p:cNvGrpSpPr/>
              <p:nvPr/>
            </p:nvGrpSpPr>
            <p:grpSpPr>
              <a:xfrm>
                <a:off x="3998222" y="858620"/>
                <a:ext cx="43815" cy="78797"/>
                <a:chOff x="3949065" y="866631"/>
                <a:chExt cx="43815" cy="78797"/>
              </a:xfrm>
              <a:grpFill/>
            </p:grpSpPr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610D56AF-E37A-4C20-8999-F485EDD25003}"/>
                    </a:ext>
                  </a:extLst>
                </p:cNvPr>
                <p:cNvCxnSpPr/>
                <p:nvPr/>
              </p:nvCxnSpPr>
              <p:spPr>
                <a:xfrm>
                  <a:off x="3949065" y="866631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9E3AE36E-5717-4F67-BE2E-4DD89C426508}"/>
                    </a:ext>
                  </a:extLst>
                </p:cNvPr>
                <p:cNvCxnSpPr/>
                <p:nvPr/>
              </p:nvCxnSpPr>
              <p:spPr>
                <a:xfrm flipV="1">
                  <a:off x="3949065" y="901613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3" name="사각형: 둥근 모서리 4">
              <a:extLst>
                <a:ext uri="{FF2B5EF4-FFF2-40B4-BE49-F238E27FC236}">
                  <a16:creationId xmlns:a16="http://schemas.microsoft.com/office/drawing/2014/main" id="{BE5CA3E0-2C30-4D11-BC26-809768FD22DF}"/>
                </a:ext>
              </a:extLst>
            </p:cNvPr>
            <p:cNvSpPr/>
            <p:nvPr/>
          </p:nvSpPr>
          <p:spPr>
            <a:xfrm>
              <a:off x="4846462" y="293337"/>
              <a:ext cx="2509697" cy="280734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0299B3F-E0FB-439C-A9AD-92E0D41B6AD0}"/>
                </a:ext>
              </a:extLst>
            </p:cNvPr>
            <p:cNvSpPr txBox="1"/>
            <p:nvPr/>
          </p:nvSpPr>
          <p:spPr>
            <a:xfrm>
              <a:off x="5318887" y="308463"/>
              <a:ext cx="1564852" cy="2616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spc="300" dirty="0">
                  <a:ln>
                    <a:solidFill>
                      <a:srgbClr val="F1ECE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Medium" pitchFamily="50" charset="-127"/>
                  <a:ea typeface="G마켓 산스 Medium" pitchFamily="50" charset="-127"/>
                </a:rPr>
                <a:t>기획배경 및 목표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5801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"/>
          <p:cNvSpPr txBox="1"/>
          <p:nvPr/>
        </p:nvSpPr>
        <p:spPr>
          <a:xfrm>
            <a:off x="3" y="3013523"/>
            <a:ext cx="12191995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solidFill>
                  <a:schemeClr val="bg1"/>
                </a:solidFill>
                <a:latin typeface="G마켓 산스 Bold" pitchFamily="50" charset="-127"/>
                <a:ea typeface="G마켓 산스 Bold" pitchFamily="50" charset="-127"/>
              </a:rPr>
              <a:t>데이터 활용</a:t>
            </a:r>
            <a:endParaRPr sz="4800" dirty="0">
              <a:solidFill>
                <a:schemeClr val="bg1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03385" y="1215815"/>
            <a:ext cx="10088545" cy="4426370"/>
            <a:chOff x="113442" y="205676"/>
            <a:chExt cx="11583259" cy="6187948"/>
          </a:xfrm>
        </p:grpSpPr>
        <p:grpSp>
          <p:nvGrpSpPr>
            <p:cNvPr id="9" name="그룹 8"/>
            <p:cNvGrpSpPr/>
            <p:nvPr/>
          </p:nvGrpSpPr>
          <p:grpSpPr>
            <a:xfrm>
              <a:off x="703421" y="529076"/>
              <a:ext cx="1919236" cy="900198"/>
              <a:chOff x="995890" y="529076"/>
              <a:chExt cx="1326759" cy="900198"/>
            </a:xfrm>
          </p:grpSpPr>
          <p:sp>
            <p:nvSpPr>
              <p:cNvPr id="18" name="Google Shape;721;p2"/>
              <p:cNvSpPr/>
              <p:nvPr/>
            </p:nvSpPr>
            <p:spPr>
              <a:xfrm flipH="1">
                <a:off x="995890" y="529076"/>
                <a:ext cx="1326759" cy="900198"/>
              </a:xfrm>
              <a:custGeom>
                <a:avLst/>
                <a:gdLst/>
                <a:ahLst/>
                <a:cxnLst/>
                <a:rect l="l" t="t" r="r" b="b"/>
                <a:pathLst>
                  <a:path w="2897024" h="2264776" extrusionOk="0">
                    <a:moveTo>
                      <a:pt x="0" y="0"/>
                    </a:moveTo>
                    <a:lnTo>
                      <a:pt x="2897024" y="0"/>
                    </a:lnTo>
                    <a:lnTo>
                      <a:pt x="2897024" y="1891127"/>
                    </a:lnTo>
                    <a:cubicBezTo>
                      <a:pt x="2802822" y="1872712"/>
                      <a:pt x="2847405" y="1801618"/>
                      <a:pt x="2606215" y="1863893"/>
                    </a:cubicBezTo>
                    <a:cubicBezTo>
                      <a:pt x="2365025" y="1926168"/>
                      <a:pt x="1736930" y="2014603"/>
                      <a:pt x="1449884" y="2264776"/>
                    </a:cubicBezTo>
                    <a:cubicBezTo>
                      <a:pt x="1164010" y="2014157"/>
                      <a:pt x="872259" y="1863893"/>
                      <a:pt x="462219" y="1863893"/>
                    </a:cubicBezTo>
                    <a:cubicBezTo>
                      <a:pt x="301614" y="1863893"/>
                      <a:pt x="146393" y="1886946"/>
                      <a:pt x="0" y="193100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722;p2"/>
              <p:cNvSpPr/>
              <p:nvPr/>
            </p:nvSpPr>
            <p:spPr>
              <a:xfrm flipH="1">
                <a:off x="995890" y="704185"/>
                <a:ext cx="1326759" cy="433258"/>
              </a:xfrm>
              <a:custGeom>
                <a:avLst/>
                <a:gdLst/>
                <a:ahLst/>
                <a:cxnLst/>
                <a:rect l="l" t="t" r="r" b="b"/>
                <a:pathLst>
                  <a:path w="648072" h="243840" extrusionOk="0">
                    <a:moveTo>
                      <a:pt x="0" y="0"/>
                    </a:moveTo>
                    <a:lnTo>
                      <a:pt x="648072" y="0"/>
                    </a:lnTo>
                    <a:lnTo>
                      <a:pt x="648072" y="146327"/>
                    </a:lnTo>
                    <a:lnTo>
                      <a:pt x="359596" y="243840"/>
                    </a:lnTo>
                    <a:lnTo>
                      <a:pt x="0" y="128585"/>
                    </a:lnTo>
                    <a:close/>
                  </a:path>
                </a:pathLst>
              </a:custGeom>
              <a:solidFill>
                <a:schemeClr val="dk1">
                  <a:alpha val="2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" name="Google Shape;723;p2"/>
            <p:cNvSpPr/>
            <p:nvPr/>
          </p:nvSpPr>
          <p:spPr>
            <a:xfrm flipH="1">
              <a:off x="113442" y="205676"/>
              <a:ext cx="3099195" cy="792507"/>
            </a:xfrm>
            <a:custGeom>
              <a:avLst/>
              <a:gdLst/>
              <a:ahLst/>
              <a:cxnLst/>
              <a:rect l="l" t="t" r="r" b="b"/>
              <a:pathLst>
                <a:path w="1513840" h="487680" extrusionOk="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" name="Google Shape;724;p2"/>
            <p:cNvCxnSpPr/>
            <p:nvPr/>
          </p:nvCxnSpPr>
          <p:spPr>
            <a:xfrm flipH="1">
              <a:off x="842671" y="474919"/>
              <a:ext cx="768370" cy="289277"/>
            </a:xfrm>
            <a:prstGeom prst="straightConnector1">
              <a:avLst/>
            </a:prstGeom>
            <a:solidFill>
              <a:schemeClr val="accent4"/>
            </a:solidFill>
            <a:ln w="19050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" name="Google Shape;725;p2"/>
            <p:cNvCxnSpPr/>
            <p:nvPr/>
          </p:nvCxnSpPr>
          <p:spPr>
            <a:xfrm>
              <a:off x="842671" y="753653"/>
              <a:ext cx="3378" cy="5629428"/>
            </a:xfrm>
            <a:prstGeom prst="straightConnector1">
              <a:avLst/>
            </a:prstGeom>
            <a:solidFill>
              <a:schemeClr val="accent4"/>
            </a:solidFill>
            <a:ln w="19050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" name="Google Shape;726;p2"/>
            <p:cNvCxnSpPr/>
            <p:nvPr/>
          </p:nvCxnSpPr>
          <p:spPr>
            <a:xfrm rot="10800000">
              <a:off x="3969916" y="576056"/>
              <a:ext cx="7726785" cy="10582"/>
            </a:xfrm>
            <a:prstGeom prst="straightConnector1">
              <a:avLst/>
            </a:prstGeom>
            <a:solidFill>
              <a:schemeClr val="accent4"/>
            </a:solidFill>
            <a:ln w="19050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4" name="Google Shape;727;p2"/>
            <p:cNvSpPr/>
            <p:nvPr/>
          </p:nvSpPr>
          <p:spPr>
            <a:xfrm flipH="1">
              <a:off x="3852370" y="1546415"/>
              <a:ext cx="235095" cy="429806"/>
            </a:xfrm>
            <a:custGeom>
              <a:avLst/>
              <a:gdLst/>
              <a:ahLst/>
              <a:cxnLst/>
              <a:rect l="l" t="t" r="r" b="b"/>
              <a:pathLst>
                <a:path w="235095" h="429805" extrusionOk="0">
                  <a:moveTo>
                    <a:pt x="235095" y="429805"/>
                  </a:moveTo>
                  <a:lnTo>
                    <a:pt x="142960" y="109986"/>
                  </a:lnTo>
                  <a:lnTo>
                    <a:pt x="160155" y="102863"/>
                  </a:lnTo>
                  <a:cubicBezTo>
                    <a:pt x="171060" y="91959"/>
                    <a:pt x="177804" y="76895"/>
                    <a:pt x="177804" y="60256"/>
                  </a:cubicBezTo>
                  <a:cubicBezTo>
                    <a:pt x="177804" y="26978"/>
                    <a:pt x="150826" y="0"/>
                    <a:pt x="117548" y="0"/>
                  </a:cubicBezTo>
                  <a:cubicBezTo>
                    <a:pt x="84270" y="0"/>
                    <a:pt x="57292" y="26978"/>
                    <a:pt x="57292" y="60256"/>
                  </a:cubicBezTo>
                  <a:cubicBezTo>
                    <a:pt x="57292" y="76895"/>
                    <a:pt x="64037" y="91959"/>
                    <a:pt x="74941" y="102863"/>
                  </a:cubicBezTo>
                  <a:lnTo>
                    <a:pt x="92135" y="109985"/>
                  </a:lnTo>
                  <a:lnTo>
                    <a:pt x="0" y="429805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" name="Google Shape;728;p2"/>
            <p:cNvCxnSpPr/>
            <p:nvPr/>
          </p:nvCxnSpPr>
          <p:spPr>
            <a:xfrm flipH="1">
              <a:off x="846049" y="6383081"/>
              <a:ext cx="10850651" cy="0"/>
            </a:xfrm>
            <a:prstGeom prst="straightConnector1">
              <a:avLst/>
            </a:prstGeom>
            <a:solidFill>
              <a:schemeClr val="accent4"/>
            </a:solidFill>
            <a:ln w="19050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" name="Google Shape;729;p2"/>
            <p:cNvCxnSpPr/>
            <p:nvPr/>
          </p:nvCxnSpPr>
          <p:spPr>
            <a:xfrm>
              <a:off x="11696700" y="586638"/>
              <a:ext cx="0" cy="5806986"/>
            </a:xfrm>
            <a:prstGeom prst="straightConnector1">
              <a:avLst/>
            </a:prstGeom>
            <a:solidFill>
              <a:schemeClr val="accent4"/>
            </a:solidFill>
            <a:ln w="19050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" name="Google Shape;730;p2"/>
            <p:cNvCxnSpPr/>
            <p:nvPr/>
          </p:nvCxnSpPr>
          <p:spPr>
            <a:xfrm>
              <a:off x="3969916" y="572552"/>
              <a:ext cx="1" cy="1304806"/>
            </a:xfrm>
            <a:prstGeom prst="straightConnector1">
              <a:avLst/>
            </a:prstGeom>
            <a:solidFill>
              <a:schemeClr val="accent4"/>
            </a:solidFill>
            <a:ln w="19050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2088256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699847" y="2576562"/>
            <a:ext cx="8792307" cy="2849548"/>
            <a:chOff x="3550212" y="2576562"/>
            <a:chExt cx="5093917" cy="1720115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17C086E4-2390-4A63-95E8-CFF123B77117}"/>
                </a:ext>
              </a:extLst>
            </p:cNvPr>
            <p:cNvGrpSpPr/>
            <p:nvPr/>
          </p:nvGrpSpPr>
          <p:grpSpPr>
            <a:xfrm>
              <a:off x="3550212" y="2576562"/>
              <a:ext cx="135302" cy="1704875"/>
              <a:chOff x="3876040" y="1767840"/>
              <a:chExt cx="217905" cy="3322320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5F1833B1-E75C-4F4D-9560-B1AEACAACAAB}"/>
                  </a:ext>
                </a:extLst>
              </p:cNvPr>
              <p:cNvCxnSpPr/>
              <p:nvPr/>
            </p:nvCxnSpPr>
            <p:spPr>
              <a:xfrm>
                <a:off x="3891280" y="1767840"/>
                <a:ext cx="0" cy="3322320"/>
              </a:xfrm>
              <a:prstGeom prst="line">
                <a:avLst/>
              </a:prstGeom>
              <a:ln w="317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38219899-F89A-4584-817B-698590C959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7945" y="1783080"/>
                <a:ext cx="216000" cy="0"/>
              </a:xfrm>
              <a:prstGeom prst="line">
                <a:avLst/>
              </a:prstGeom>
              <a:ln w="317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89953026-2CD0-4B95-AF51-D5BECAE1B4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6040" y="5090160"/>
                <a:ext cx="216000" cy="0"/>
              </a:xfrm>
              <a:prstGeom prst="line">
                <a:avLst/>
              </a:prstGeom>
              <a:ln w="317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1FFB8C52-5991-47DB-96DB-8CBF63751011}"/>
                </a:ext>
              </a:extLst>
            </p:cNvPr>
            <p:cNvGrpSpPr/>
            <p:nvPr/>
          </p:nvGrpSpPr>
          <p:grpSpPr>
            <a:xfrm flipH="1">
              <a:off x="8508827" y="2591802"/>
              <a:ext cx="135302" cy="1704875"/>
              <a:chOff x="3876040" y="1767840"/>
              <a:chExt cx="217905" cy="3322320"/>
            </a:xfrm>
          </p:grpSpPr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D9942A1C-F7F6-484C-B4F3-A56652872067}"/>
                  </a:ext>
                </a:extLst>
              </p:cNvPr>
              <p:cNvCxnSpPr/>
              <p:nvPr/>
            </p:nvCxnSpPr>
            <p:spPr>
              <a:xfrm>
                <a:off x="3891280" y="1767840"/>
                <a:ext cx="0" cy="3322320"/>
              </a:xfrm>
              <a:prstGeom prst="line">
                <a:avLst/>
              </a:prstGeom>
              <a:ln w="317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29637376-E797-4E83-BA6B-16CF6CB5AB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7945" y="1783080"/>
                <a:ext cx="216000" cy="0"/>
              </a:xfrm>
              <a:prstGeom prst="line">
                <a:avLst/>
              </a:prstGeom>
              <a:ln w="317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65273EE9-8C17-4A16-AACB-CDB3DA86BD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6040" y="5090160"/>
                <a:ext cx="216000" cy="0"/>
              </a:xfrm>
              <a:prstGeom prst="line">
                <a:avLst/>
              </a:prstGeom>
              <a:ln w="317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BC740E8-C362-4B37-9844-D061580BAB52}"/>
              </a:ext>
            </a:extLst>
          </p:cNvPr>
          <p:cNvSpPr txBox="1"/>
          <p:nvPr/>
        </p:nvSpPr>
        <p:spPr>
          <a:xfrm>
            <a:off x="1716180" y="2726912"/>
            <a:ext cx="8775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ln>
                  <a:solidFill>
                    <a:srgbClr val="F1ECE6">
                      <a:alpha val="0"/>
                    </a:srgbClr>
                  </a:solidFill>
                </a:ln>
                <a:solidFill>
                  <a:schemeClr val="accen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대졸자 직업이동경로조사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3326004" y="3436561"/>
            <a:ext cx="5526594" cy="349246"/>
            <a:chOff x="3326004" y="4230353"/>
            <a:chExt cx="5526594" cy="349246"/>
          </a:xfrm>
        </p:grpSpPr>
        <p:sp>
          <p:nvSpPr>
            <p:cNvPr id="35" name="사각형: 둥근 모서리 4">
              <a:extLst>
                <a:ext uri="{FF2B5EF4-FFF2-40B4-BE49-F238E27FC236}">
                  <a16:creationId xmlns:a16="http://schemas.microsoft.com/office/drawing/2014/main" id="{BE5CA3E0-2C30-4D11-BC26-809768FD22DF}"/>
                </a:ext>
              </a:extLst>
            </p:cNvPr>
            <p:cNvSpPr/>
            <p:nvPr/>
          </p:nvSpPr>
          <p:spPr>
            <a:xfrm>
              <a:off x="3326004" y="4230353"/>
              <a:ext cx="5526594" cy="34924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0299B3F-E0FB-439C-A9AD-92E0D41B6AD0}"/>
                </a:ext>
              </a:extLst>
            </p:cNvPr>
            <p:cNvSpPr txBox="1"/>
            <p:nvPr/>
          </p:nvSpPr>
          <p:spPr>
            <a:xfrm>
              <a:off x="3414530" y="4266477"/>
              <a:ext cx="5349542" cy="27699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spc="300" dirty="0">
                  <a:ln>
                    <a:solidFill>
                      <a:srgbClr val="F1ECE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GOMS : Graduates Occupational Mobility Survey</a:t>
              </a:r>
              <a:endParaRPr lang="ko-KR" altLang="en-US" sz="1200" spc="300" dirty="0">
                <a:ln>
                  <a:solidFill>
                    <a:srgbClr val="F1ECE6">
                      <a:alpha val="0"/>
                    </a:srgbClr>
                  </a:solidFill>
                </a:ln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BC740E8-C362-4B37-9844-D061580BAB52}"/>
              </a:ext>
            </a:extLst>
          </p:cNvPr>
          <p:cNvSpPr txBox="1"/>
          <p:nvPr/>
        </p:nvSpPr>
        <p:spPr>
          <a:xfrm>
            <a:off x="1727908" y="4175504"/>
            <a:ext cx="87759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rgbClr val="F1ECE6">
                      <a:alpha val="0"/>
                    </a:srgbClr>
                  </a:solidFill>
                </a:ln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전국의 전문대학 및 대학교 졸업자의 </a:t>
            </a:r>
            <a:r>
              <a:rPr lang="en-US" altLang="ko-KR" sz="2000" spc="-150" dirty="0">
                <a:ln>
                  <a:solidFill>
                    <a:srgbClr val="F1ECE6">
                      <a:alpha val="0"/>
                    </a:srgbClr>
                  </a:solidFill>
                </a:ln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3~4%</a:t>
            </a:r>
            <a:r>
              <a:rPr lang="ko-KR" altLang="en-US" sz="2000" spc="-150" dirty="0">
                <a:ln>
                  <a:solidFill>
                    <a:srgbClr val="F1ECE6">
                      <a:alpha val="0"/>
                    </a:srgbClr>
                  </a:solidFill>
                </a:ln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선정하여 </a:t>
            </a:r>
            <a:endParaRPr lang="en-US" altLang="ko-KR" sz="2000" spc="-150" dirty="0">
              <a:ln>
                <a:solidFill>
                  <a:srgbClr val="F1ECE6">
                    <a:alpha val="0"/>
                  </a:srgbClr>
                </a:solidFill>
              </a:ln>
              <a:solidFill>
                <a:schemeClr val="accent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spc="-150" dirty="0">
                <a:ln>
                  <a:solidFill>
                    <a:srgbClr val="F1ECE6">
                      <a:alpha val="0"/>
                    </a:srgbClr>
                  </a:solidFill>
                </a:ln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대학 졸업자의 경력개발 및 직업</a:t>
            </a:r>
            <a:r>
              <a:rPr lang="en-US" altLang="ko-KR" sz="2000" spc="-150" dirty="0">
                <a:ln>
                  <a:solidFill>
                    <a:srgbClr val="F1ECE6">
                      <a:alpha val="0"/>
                    </a:srgbClr>
                  </a:solidFill>
                </a:ln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spc="-150" dirty="0">
                <a:ln>
                  <a:solidFill>
                    <a:srgbClr val="F1ECE6">
                      <a:alpha val="0"/>
                    </a:srgbClr>
                  </a:solidFill>
                </a:ln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직장</a:t>
            </a:r>
            <a:r>
              <a:rPr lang="en-US" altLang="ko-KR" sz="2000" spc="-150" dirty="0">
                <a:ln>
                  <a:solidFill>
                    <a:srgbClr val="F1ECE6">
                      <a:alpha val="0"/>
                    </a:srgbClr>
                  </a:solidFill>
                </a:ln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2000" spc="-150" dirty="0">
                <a:ln>
                  <a:solidFill>
                    <a:srgbClr val="F1ECE6">
                      <a:alpha val="0"/>
                    </a:srgbClr>
                  </a:solidFill>
                </a:ln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이동경로를 조사</a:t>
            </a:r>
            <a:endParaRPr lang="en-US" altLang="ko-KR" sz="2000" spc="-150" dirty="0">
              <a:ln>
                <a:solidFill>
                  <a:srgbClr val="F1ECE6">
                    <a:alpha val="0"/>
                  </a:srgbClr>
                </a:solidFill>
              </a:ln>
              <a:solidFill>
                <a:schemeClr val="accent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600" spc="-150" dirty="0">
                <a:ln>
                  <a:solidFill>
                    <a:srgbClr val="F1ECE6">
                      <a:alpha val="0"/>
                    </a:srgbClr>
                  </a:solidFill>
                </a:ln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 </a:t>
            </a:r>
            <a:r>
              <a:rPr lang="ko-KR" altLang="en-US" sz="1600" spc="-150" dirty="0">
                <a:ln>
                  <a:solidFill>
                    <a:srgbClr val="F1ECE6">
                      <a:alpha val="0"/>
                    </a:srgbClr>
                  </a:solidFill>
                </a:ln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졸업 후 약 </a:t>
            </a:r>
            <a:r>
              <a:rPr lang="en-US" altLang="ko-KR" sz="1600" spc="-150" dirty="0">
                <a:ln>
                  <a:solidFill>
                    <a:srgbClr val="F1ECE6">
                      <a:alpha val="0"/>
                    </a:srgbClr>
                  </a:solidFill>
                </a:ln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18</a:t>
            </a:r>
            <a:r>
              <a:rPr lang="ko-KR" altLang="en-US" sz="1600" spc="-150" dirty="0">
                <a:ln>
                  <a:solidFill>
                    <a:srgbClr val="F1ECE6">
                      <a:alpha val="0"/>
                    </a:srgbClr>
                  </a:solidFill>
                </a:ln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개월 시점의 경제활동 상태</a:t>
            </a:r>
            <a:r>
              <a:rPr lang="en-US" altLang="ko-KR" sz="1600" spc="-150" dirty="0">
                <a:ln>
                  <a:solidFill>
                    <a:srgbClr val="F1ECE6">
                      <a:alpha val="0"/>
                    </a:srgbClr>
                  </a:solidFill>
                </a:ln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ln>
                  <a:solidFill>
                    <a:srgbClr val="F1ECE6">
                      <a:alpha val="0"/>
                    </a:srgbClr>
                  </a:solidFill>
                </a:ln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대학 졸업 후 일자리 이동</a:t>
            </a:r>
            <a:r>
              <a:rPr lang="en-US" altLang="ko-KR" sz="1600" spc="-150" dirty="0">
                <a:ln>
                  <a:solidFill>
                    <a:srgbClr val="F1ECE6">
                      <a:alpha val="0"/>
                    </a:srgbClr>
                  </a:solidFill>
                </a:ln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spc="-150" dirty="0">
                <a:ln>
                  <a:solidFill>
                    <a:srgbClr val="F1ECE6">
                      <a:alpha val="0"/>
                    </a:srgbClr>
                  </a:solidFill>
                </a:ln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교육 및 직업훈련 등 </a:t>
            </a:r>
            <a:r>
              <a:rPr lang="en-US" altLang="ko-KR" sz="1600" spc="-150" dirty="0">
                <a:ln>
                  <a:solidFill>
                    <a:srgbClr val="F1ECE6">
                      <a:alpha val="0"/>
                    </a:srgbClr>
                  </a:solidFill>
                </a:ln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600" spc="-150" dirty="0">
              <a:ln>
                <a:solidFill>
                  <a:srgbClr val="F1ECE6">
                    <a:alpha val="0"/>
                  </a:srgbClr>
                </a:solidFill>
              </a:ln>
              <a:solidFill>
                <a:schemeClr val="accent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3888990" y="293337"/>
            <a:ext cx="4340995" cy="871962"/>
            <a:chOff x="3888990" y="293337"/>
            <a:chExt cx="4340995" cy="871962"/>
          </a:xfrm>
        </p:grpSpPr>
        <p:sp>
          <p:nvSpPr>
            <p:cNvPr id="41" name="TextBox 40"/>
            <p:cNvSpPr txBox="1"/>
            <p:nvPr/>
          </p:nvSpPr>
          <p:spPr>
            <a:xfrm>
              <a:off x="5235024" y="703116"/>
              <a:ext cx="17219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G마켓 산스 Bold" pitchFamily="50" charset="-127"/>
                  <a:ea typeface="G마켓 산스 Bold" pitchFamily="50" charset="-127"/>
                </a:rPr>
                <a:t>데이터 소개</a:t>
              </a:r>
            </a:p>
          </p:txBody>
        </p:sp>
        <p:cxnSp>
          <p:nvCxnSpPr>
            <p:cNvPr id="42" name="직선 연결선 41"/>
            <p:cNvCxnSpPr/>
            <p:nvPr/>
          </p:nvCxnSpPr>
          <p:spPr>
            <a:xfrm>
              <a:off x="3888991" y="641043"/>
              <a:ext cx="4340994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3888990" y="1165299"/>
              <a:ext cx="4340994" cy="0"/>
            </a:xfrm>
            <a:prstGeom prst="line">
              <a:avLst/>
            </a:prstGeom>
            <a:ln w="127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8D17E74-73BC-4BBB-9FEA-474B2211D296}"/>
                </a:ext>
              </a:extLst>
            </p:cNvPr>
            <p:cNvGrpSpPr/>
            <p:nvPr/>
          </p:nvGrpSpPr>
          <p:grpSpPr>
            <a:xfrm>
              <a:off x="3937115" y="819432"/>
              <a:ext cx="166028" cy="157173"/>
              <a:chOff x="3937115" y="819432"/>
              <a:chExt cx="166028" cy="157173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47" name="모서리가 둥근 직사각형 124">
                <a:extLst>
                  <a:ext uri="{FF2B5EF4-FFF2-40B4-BE49-F238E27FC236}">
                    <a16:creationId xmlns:a16="http://schemas.microsoft.com/office/drawing/2014/main" id="{584883F2-7D0A-4258-9988-26051162B35D}"/>
                  </a:ext>
                </a:extLst>
              </p:cNvPr>
              <p:cNvSpPr/>
              <p:nvPr/>
            </p:nvSpPr>
            <p:spPr>
              <a:xfrm>
                <a:off x="3937115" y="819432"/>
                <a:ext cx="166028" cy="157173"/>
              </a:xfrm>
              <a:prstGeom prst="roundRect">
                <a:avLst>
                  <a:gd name="adj" fmla="val 355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3181A168-F785-4A5A-9F0E-0569CB54B987}"/>
                  </a:ext>
                </a:extLst>
              </p:cNvPr>
              <p:cNvGrpSpPr/>
              <p:nvPr/>
            </p:nvGrpSpPr>
            <p:grpSpPr>
              <a:xfrm>
                <a:off x="3998222" y="858620"/>
                <a:ext cx="43815" cy="78797"/>
                <a:chOff x="3949065" y="866631"/>
                <a:chExt cx="43815" cy="78797"/>
              </a:xfrm>
              <a:grpFill/>
            </p:grpSpPr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610D56AF-E37A-4C20-8999-F485EDD25003}"/>
                    </a:ext>
                  </a:extLst>
                </p:cNvPr>
                <p:cNvCxnSpPr/>
                <p:nvPr/>
              </p:nvCxnSpPr>
              <p:spPr>
                <a:xfrm>
                  <a:off x="3949065" y="866631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직선 연결선 49">
                  <a:extLst>
                    <a:ext uri="{FF2B5EF4-FFF2-40B4-BE49-F238E27FC236}">
                      <a16:creationId xmlns:a16="http://schemas.microsoft.com/office/drawing/2014/main" id="{9E3AE36E-5717-4F67-BE2E-4DD89C426508}"/>
                    </a:ext>
                  </a:extLst>
                </p:cNvPr>
                <p:cNvCxnSpPr/>
                <p:nvPr/>
              </p:nvCxnSpPr>
              <p:spPr>
                <a:xfrm flipV="1">
                  <a:off x="3949065" y="901613"/>
                  <a:ext cx="43815" cy="43815"/>
                </a:xfrm>
                <a:prstGeom prst="line">
                  <a:avLst/>
                </a:prstGeom>
                <a:grpFill/>
                <a:ln w="158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5" name="사각형: 둥근 모서리 4">
              <a:extLst>
                <a:ext uri="{FF2B5EF4-FFF2-40B4-BE49-F238E27FC236}">
                  <a16:creationId xmlns:a16="http://schemas.microsoft.com/office/drawing/2014/main" id="{BE5CA3E0-2C30-4D11-BC26-809768FD22DF}"/>
                </a:ext>
              </a:extLst>
            </p:cNvPr>
            <p:cNvSpPr/>
            <p:nvPr/>
          </p:nvSpPr>
          <p:spPr>
            <a:xfrm>
              <a:off x="4846462" y="293337"/>
              <a:ext cx="2509697" cy="280734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0299B3F-E0FB-439C-A9AD-92E0D41B6AD0}"/>
                </a:ext>
              </a:extLst>
            </p:cNvPr>
            <p:cNvSpPr txBox="1"/>
            <p:nvPr/>
          </p:nvSpPr>
          <p:spPr>
            <a:xfrm>
              <a:off x="5532888" y="308463"/>
              <a:ext cx="1136850" cy="2616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spc="300" dirty="0">
                  <a:ln>
                    <a:solidFill>
                      <a:srgbClr val="F1ECE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G마켓 산스 Medium" pitchFamily="50" charset="-127"/>
                  <a:ea typeface="G마켓 산스 Medium" pitchFamily="50" charset="-127"/>
                </a:rPr>
                <a:t>데이터 활용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975730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3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5072C4"/>
      </a:accent1>
      <a:accent2>
        <a:srgbClr val="FF0000"/>
      </a:accent2>
      <a:accent3>
        <a:srgbClr val="5072C4"/>
      </a:accent3>
      <a:accent4>
        <a:srgbClr val="FF0000"/>
      </a:accent4>
      <a:accent5>
        <a:srgbClr val="5072C4"/>
      </a:accent5>
      <a:accent6>
        <a:srgbClr val="FF0000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3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5072C4"/>
      </a:accent1>
      <a:accent2>
        <a:srgbClr val="FF0000"/>
      </a:accent2>
      <a:accent3>
        <a:srgbClr val="5072C4"/>
      </a:accent3>
      <a:accent4>
        <a:srgbClr val="FF0000"/>
      </a:accent4>
      <a:accent5>
        <a:srgbClr val="5072C4"/>
      </a:accent5>
      <a:accent6>
        <a:srgbClr val="FF0000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3988</TotalTime>
  <Words>4912</Words>
  <Application>Microsoft Office PowerPoint</Application>
  <PresentationFormat>와이드스크린</PresentationFormat>
  <Paragraphs>902</Paragraphs>
  <Slides>59</Slides>
  <Notes>57</Notes>
  <HiddenSlides>0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59</vt:i4>
      </vt:variant>
    </vt:vector>
  </HeadingPairs>
  <TitlesOfParts>
    <vt:vector size="79" baseType="lpstr">
      <vt:lpstr>나눔스퀘어 Bold</vt:lpstr>
      <vt:lpstr>나눔스퀘어</vt:lpstr>
      <vt:lpstr>타이포_쌍문동 B</vt:lpstr>
      <vt:lpstr>-윤고딕340</vt:lpstr>
      <vt:lpstr>나눔스퀘어 ExtraBold</vt:lpstr>
      <vt:lpstr>맑은 고딕</vt:lpstr>
      <vt:lpstr>Arial</vt:lpstr>
      <vt:lpstr>Noto Sans Symbols</vt:lpstr>
      <vt:lpstr>Arial Black</vt:lpstr>
      <vt:lpstr>Menlo</vt:lpstr>
      <vt:lpstr>맑은 고딕 Semilight</vt:lpstr>
      <vt:lpstr>G마켓 산스 Bold</vt:lpstr>
      <vt:lpstr>Wingdings</vt:lpstr>
      <vt:lpstr>G마켓 산스 Light</vt:lpstr>
      <vt:lpstr>에스코어 드림 5 Medium</vt:lpstr>
      <vt:lpstr>G마켓 산스 Medium</vt:lpstr>
      <vt:lpstr>Calibri</vt:lpstr>
      <vt:lpstr>Courier New</vt:lpstr>
      <vt:lpstr>Cover and End Slide Master</vt:lpstr>
      <vt:lpstr>Contents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Allppt.com</dc:creator>
  <cp:lastModifiedBy>임 현우</cp:lastModifiedBy>
  <cp:revision>113</cp:revision>
  <dcterms:created xsi:type="dcterms:W3CDTF">2020-01-20T05:08:25Z</dcterms:created>
  <dcterms:modified xsi:type="dcterms:W3CDTF">2022-04-01T05:07:11Z</dcterms:modified>
</cp:coreProperties>
</file>